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79c5ae6512cac12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8" name="Google Shape;508;g79c5ae6512cac12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9f1b99f32e7ca9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6" name="Google Shape;1006;g29f1b99f32e7ca9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46dcd11342f24ba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6" name="Google Shape;1076;g46dcd11342f24ba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g47b6f19c91a50efa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6" name="Google Shape;1116;g47b6f19c91a50efa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66d09fbf90b66bf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3" name="Google Shape;1153;g66d09fbf90b66bf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d268def3f_0_2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g6d268def3f_0_2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625cbb9681bc2b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2625cbb9681bc2b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625cbb9681bc2bf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2625cbb9681bc2bf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625cbb9681bc2bf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g2625cbb9681bc2bf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625cbb9681bc2bf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g2625cbb9681bc2bf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d268def3f_0_2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6d268def3f_0_2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625cbb9681bc2bf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3" name="Google Shape;463;g2625cbb9681bc2bf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2625cbb9681bc2bf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8" name="Google Shape;498;g2625cbb9681bc2bf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tertitel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oße Zahl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korpus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Spalten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spaltiger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uptpunk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 und -beschreibung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4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4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1"/>
          <p:cNvSpPr txBox="1">
            <a:spLocks noGrp="1"/>
          </p:cNvSpPr>
          <p:nvPr>
            <p:ph type="subTitle" idx="1"/>
          </p:nvPr>
        </p:nvSpPr>
        <p:spPr>
          <a:xfrm>
            <a:off x="2349576" y="1777575"/>
            <a:ext cx="52083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Mikrocontrollerbasics</a:t>
            </a:r>
            <a:endParaRPr/>
          </a:p>
        </p:txBody>
      </p:sp>
      <p:sp>
        <p:nvSpPr>
          <p:cNvPr id="1000" name="Google Shape;1000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name="adj1" fmla="val -52429"/>
              <a:gd name="adj2" fmla="val -8787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1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1"/>
          <p:cNvSpPr txBox="1"/>
          <p:nvPr/>
        </p:nvSpPr>
        <p:spPr>
          <a:xfrm>
            <a:off x="914409" y="958308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Sensoren und Aktoren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2" name="Google Shape;100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1"/>
          <p:cNvSpPr/>
          <p:nvPr/>
        </p:nvSpPr>
        <p:spPr>
          <a:xfrm>
            <a:off x="5884850" y="2053350"/>
            <a:ext cx="3122100" cy="862800"/>
          </a:xfrm>
          <a:prstGeom prst="wedgeRoundRectCallout">
            <a:avLst>
              <a:gd name="adj1" fmla="val -15449"/>
              <a:gd name="adj2" fmla="val 8407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Komplexe Sensoren können einen kompletten Port belegen und liefern einen digitalen Zahlenwert: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Z.B. Helligkeit = 0b11010 = 26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1"/>
          <p:cNvSpPr txBox="1">
            <a:spLocks noGrp="1"/>
          </p:cNvSpPr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53" name="Google Shape;553;p1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Beispiele: Einfach und komplexe Sensoren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4" name="Google Shape;554;p1"/>
          <p:cNvGrpSpPr/>
          <p:nvPr/>
        </p:nvGrpSpPr>
        <p:grpSpPr>
          <a:xfrm>
            <a:off x="509172" y="1180883"/>
            <a:ext cx="536694" cy="714645"/>
            <a:chOff x="3618850" y="1623175"/>
            <a:chExt cx="380499" cy="710100"/>
          </a:xfrm>
        </p:grpSpPr>
        <p:sp>
          <p:nvSpPr>
            <p:cNvPr id="555" name="Google Shape;555;p1"/>
            <p:cNvSpPr/>
            <p:nvPr/>
          </p:nvSpPr>
          <p:spPr>
            <a:xfrm>
              <a:off x="3687049" y="1681075"/>
              <a:ext cx="312300" cy="594300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"/>
            <p:cNvSpPr/>
            <p:nvPr/>
          </p:nvSpPr>
          <p:spPr>
            <a:xfrm>
              <a:off x="3618850" y="1623175"/>
              <a:ext cx="225900" cy="710100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7" name="Google Shape;557;p1"/>
          <p:cNvGrpSpPr/>
          <p:nvPr/>
        </p:nvGrpSpPr>
        <p:grpSpPr>
          <a:xfrm>
            <a:off x="981357" y="1180884"/>
            <a:ext cx="1621102" cy="714600"/>
            <a:chOff x="981357" y="1180884"/>
            <a:chExt cx="1621102" cy="714600"/>
          </a:xfrm>
        </p:grpSpPr>
        <p:sp>
          <p:nvSpPr>
            <p:cNvPr id="558" name="Google Shape;558;p1"/>
            <p:cNvSpPr/>
            <p:nvPr/>
          </p:nvSpPr>
          <p:spPr>
            <a:xfrm flipH="1">
              <a:off x="2121875" y="1239155"/>
              <a:ext cx="394500" cy="598200"/>
            </a:xfrm>
            <a:prstGeom prst="ellipse">
              <a:avLst/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"/>
            <p:cNvSpPr/>
            <p:nvPr/>
          </p:nvSpPr>
          <p:spPr>
            <a:xfrm flipH="1">
              <a:off x="2317159" y="1180884"/>
              <a:ext cx="285300" cy="714600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60" name="Google Shape;560;p1"/>
            <p:cNvCxnSpPr>
              <a:stCxn id="555" idx="7"/>
              <a:endCxn id="558" idx="7"/>
            </p:cNvCxnSpPr>
            <p:nvPr/>
          </p:nvCxnSpPr>
          <p:spPr>
            <a:xfrm>
              <a:off x="981357" y="1326744"/>
              <a:ext cx="11982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561" name="Google Shape;561;p1"/>
            <p:cNvCxnSpPr>
              <a:stCxn id="555" idx="6"/>
              <a:endCxn id="558" idx="6"/>
            </p:cNvCxnSpPr>
            <p:nvPr/>
          </p:nvCxnSpPr>
          <p:spPr>
            <a:xfrm>
              <a:off x="1045866" y="1538205"/>
              <a:ext cx="10761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562" name="Google Shape;562;p1"/>
            <p:cNvCxnSpPr>
              <a:stCxn id="555" idx="5"/>
              <a:endCxn id="558" idx="5"/>
            </p:cNvCxnSpPr>
            <p:nvPr/>
          </p:nvCxnSpPr>
          <p:spPr>
            <a:xfrm>
              <a:off x="981357" y="1749667"/>
              <a:ext cx="11982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563" name="Google Shape;563;p1"/>
          <p:cNvGrpSpPr/>
          <p:nvPr/>
        </p:nvGrpSpPr>
        <p:grpSpPr>
          <a:xfrm>
            <a:off x="2602459" y="1136650"/>
            <a:ext cx="3122116" cy="862742"/>
            <a:chOff x="2602459" y="1136650"/>
            <a:chExt cx="3122116" cy="862742"/>
          </a:xfrm>
        </p:grpSpPr>
        <p:sp>
          <p:nvSpPr>
            <p:cNvPr id="564" name="Google Shape;564;p1"/>
            <p:cNvSpPr/>
            <p:nvPr/>
          </p:nvSpPr>
          <p:spPr>
            <a:xfrm>
              <a:off x="4163675" y="1136650"/>
              <a:ext cx="1560900" cy="758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65" name="Google Shape;565;p1"/>
            <p:cNvCxnSpPr>
              <a:stCxn id="559" idx="1"/>
              <a:endCxn id="564" idx="1"/>
            </p:cNvCxnSpPr>
            <p:nvPr/>
          </p:nvCxnSpPr>
          <p:spPr>
            <a:xfrm rot="10800000" flipH="1">
              <a:off x="2602459" y="1515984"/>
              <a:ext cx="1561200" cy="22200"/>
            </a:xfrm>
            <a:prstGeom prst="straightConnector1">
              <a:avLst/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566" name="Google Shape;566;p1"/>
            <p:cNvSpPr txBox="1"/>
            <p:nvPr/>
          </p:nvSpPr>
          <p:spPr>
            <a:xfrm>
              <a:off x="2815036" y="1140492"/>
              <a:ext cx="1036800" cy="85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0 </a:t>
              </a:r>
              <a:r>
                <a:rPr lang="de-DE" sz="18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oder 1</a:t>
              </a:r>
              <a:endParaRPr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7" name="Google Shape;567;p1"/>
          <p:cNvSpPr txBox="1"/>
          <p:nvPr/>
        </p:nvSpPr>
        <p:spPr>
          <a:xfrm>
            <a:off x="5724675" y="1283050"/>
            <a:ext cx="26988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Einfache Sensoren sind ein Bit groß : 0 oder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8" name="Google Shape;568;p1"/>
          <p:cNvGrpSpPr/>
          <p:nvPr/>
        </p:nvGrpSpPr>
        <p:grpSpPr>
          <a:xfrm>
            <a:off x="977127" y="2342512"/>
            <a:ext cx="1629580" cy="2487094"/>
            <a:chOff x="981148" y="1180884"/>
            <a:chExt cx="1621311" cy="714600"/>
          </a:xfrm>
        </p:grpSpPr>
        <p:sp>
          <p:nvSpPr>
            <p:cNvPr id="569" name="Google Shape;569;p1"/>
            <p:cNvSpPr/>
            <p:nvPr/>
          </p:nvSpPr>
          <p:spPr>
            <a:xfrm flipH="1">
              <a:off x="2121875" y="1239155"/>
              <a:ext cx="394500" cy="598200"/>
            </a:xfrm>
            <a:prstGeom prst="ellipse">
              <a:avLst/>
            </a:prstGeom>
            <a:solidFill>
              <a:srgbClr val="C9DAF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"/>
            <p:cNvSpPr/>
            <p:nvPr/>
          </p:nvSpPr>
          <p:spPr>
            <a:xfrm flipH="1">
              <a:off x="2317159" y="1180884"/>
              <a:ext cx="285300" cy="714600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71" name="Google Shape;571;p1"/>
            <p:cNvCxnSpPr>
              <a:endCxn id="569" idx="7"/>
            </p:cNvCxnSpPr>
            <p:nvPr/>
          </p:nvCxnSpPr>
          <p:spPr>
            <a:xfrm>
              <a:off x="981148" y="1326759"/>
              <a:ext cx="11985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572" name="Google Shape;572;p1"/>
            <p:cNvCxnSpPr>
              <a:endCxn id="569" idx="6"/>
            </p:cNvCxnSpPr>
            <p:nvPr/>
          </p:nvCxnSpPr>
          <p:spPr>
            <a:xfrm>
              <a:off x="1045775" y="1538255"/>
              <a:ext cx="10761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573" name="Google Shape;573;p1"/>
            <p:cNvCxnSpPr>
              <a:endCxn id="569" idx="5"/>
            </p:cNvCxnSpPr>
            <p:nvPr/>
          </p:nvCxnSpPr>
          <p:spPr>
            <a:xfrm>
              <a:off x="981148" y="1749751"/>
              <a:ext cx="1198500" cy="0"/>
            </a:xfrm>
            <a:prstGeom prst="straightConnector1">
              <a:avLst/>
            </a:prstGeom>
            <a:noFill/>
            <a:ln w="28575" cap="flat" cmpd="sng">
              <a:solidFill>
                <a:srgbClr val="F1C232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574" name="Google Shape;574;p1"/>
          <p:cNvSpPr/>
          <p:nvPr/>
        </p:nvSpPr>
        <p:spPr>
          <a:xfrm>
            <a:off x="4163700" y="2116450"/>
            <a:ext cx="1557000" cy="2873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1"/>
          <p:cNvCxnSpPr>
            <a:stCxn id="570" idx="1"/>
            <a:endCxn id="574" idx="1"/>
          </p:cNvCxnSpPr>
          <p:nvPr/>
        </p:nvCxnSpPr>
        <p:spPr>
          <a:xfrm rot="10800000" flipH="1">
            <a:off x="2606706" y="3553059"/>
            <a:ext cx="1557000" cy="330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76" name="Google Shape;576;p1"/>
          <p:cNvSpPr txBox="1"/>
          <p:nvPr/>
        </p:nvSpPr>
        <p:spPr>
          <a:xfrm>
            <a:off x="2813193" y="2116443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1"/>
          <p:cNvCxnSpPr/>
          <p:nvPr/>
        </p:nvCxnSpPr>
        <p:spPr>
          <a:xfrm rot="10800000" flipH="1">
            <a:off x="2606707" y="2555484"/>
            <a:ext cx="1557000" cy="150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78" name="Google Shape;578;p1"/>
          <p:cNvCxnSpPr/>
          <p:nvPr/>
        </p:nvCxnSpPr>
        <p:spPr>
          <a:xfrm rot="10800000" flipH="1">
            <a:off x="2606707" y="3063272"/>
            <a:ext cx="1557000" cy="15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79" name="Google Shape;579;p1"/>
          <p:cNvCxnSpPr/>
          <p:nvPr/>
        </p:nvCxnSpPr>
        <p:spPr>
          <a:xfrm rot="10800000" flipH="1">
            <a:off x="2606707" y="4586634"/>
            <a:ext cx="1557000" cy="15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80" name="Google Shape;580;p1"/>
          <p:cNvCxnSpPr/>
          <p:nvPr/>
        </p:nvCxnSpPr>
        <p:spPr>
          <a:xfrm rot="10800000" flipH="1">
            <a:off x="2606707" y="4078847"/>
            <a:ext cx="1557000" cy="15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581" name="Google Shape;581;p1"/>
          <p:cNvSpPr txBox="1"/>
          <p:nvPr/>
        </p:nvSpPr>
        <p:spPr>
          <a:xfrm>
            <a:off x="2866800" y="266005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1"/>
          <p:cNvSpPr txBox="1"/>
          <p:nvPr/>
        </p:nvSpPr>
        <p:spPr>
          <a:xfrm>
            <a:off x="2866793" y="3176218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1"/>
          <p:cNvSpPr txBox="1"/>
          <p:nvPr/>
        </p:nvSpPr>
        <p:spPr>
          <a:xfrm>
            <a:off x="2866799" y="369240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1"/>
          <p:cNvSpPr txBox="1"/>
          <p:nvPr/>
        </p:nvSpPr>
        <p:spPr>
          <a:xfrm>
            <a:off x="2866794" y="4139505"/>
            <a:ext cx="1036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1"/>
          <p:cNvSpPr/>
          <p:nvPr/>
        </p:nvSpPr>
        <p:spPr>
          <a:xfrm>
            <a:off x="4163700" y="2342500"/>
            <a:ext cx="924000" cy="26526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PB4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"/>
          <p:cNvSpPr txBox="1"/>
          <p:nvPr/>
        </p:nvSpPr>
        <p:spPr>
          <a:xfrm rot="-5400000">
            <a:off x="4286101" y="3478750"/>
            <a:ext cx="1036800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"/>
          <p:cNvSpPr txBox="1"/>
          <p:nvPr/>
        </p:nvSpPr>
        <p:spPr>
          <a:xfrm rot="-5400000">
            <a:off x="4236325" y="3398450"/>
            <a:ext cx="2499900" cy="3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"/>
          <p:cNvSpPr txBox="1"/>
          <p:nvPr/>
        </p:nvSpPr>
        <p:spPr>
          <a:xfrm rot="-5400000">
            <a:off x="337413" y="3379500"/>
            <a:ext cx="1036800" cy="3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1C232"/>
                </a:solidFill>
                <a:latin typeface="Arial"/>
                <a:ea typeface="Arial"/>
                <a:cs typeface="Arial"/>
                <a:sym typeface="Arial"/>
              </a:rPr>
              <a:t>Licht</a:t>
            </a:r>
            <a:endParaRPr sz="1800" b="0" i="0" u="none" strike="noStrike" cap="none">
              <a:solidFill>
                <a:srgbClr val="F1C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9" name="Google Shape;5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5393" y="3118900"/>
            <a:ext cx="1314684" cy="19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1"/>
          <p:cNvSpPr txBox="1"/>
          <p:nvPr/>
        </p:nvSpPr>
        <p:spPr>
          <a:xfrm>
            <a:off x="1640374" y="1853538"/>
            <a:ext cx="16890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Lichtsensor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1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045" name="Google Shape;1045;p1"/>
          <p:cNvSpPr/>
          <p:nvPr/>
        </p:nvSpPr>
        <p:spPr>
          <a:xfrm>
            <a:off x="4628850" y="2979275"/>
            <a:ext cx="2351100" cy="1682400"/>
          </a:xfrm>
          <a:prstGeom prst="wedgeRoundRectCallout">
            <a:avLst>
              <a:gd name="adj1" fmla="val 61465"/>
              <a:gd name="adj2" fmla="val -12837"/>
              <a:gd name="adj3" fmla="val 0"/>
            </a:avLst>
          </a:prstGeom>
          <a:solidFill>
            <a:srgbClr val="FFF2CC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Aktoren dienen dazu, die Umwelt zu beeinflussen.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Heizen, bewegen, erhellen …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6" name="Google Shape;104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35261" y="31907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7" name="Google Shape;1047;p1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1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1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1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1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1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1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9" name="Google Shape;1059;p1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0" name="Google Shape;1060;p1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1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1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1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1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1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1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68" name="Google Shape;1068;p1"/>
          <p:cNvGrpSpPr/>
          <p:nvPr/>
        </p:nvGrpSpPr>
        <p:grpSpPr>
          <a:xfrm>
            <a:off x="5638530" y="599125"/>
            <a:ext cx="1498342" cy="2157300"/>
            <a:chOff x="5889550" y="2723100"/>
            <a:chExt cx="1562400" cy="2157300"/>
          </a:xfrm>
        </p:grpSpPr>
        <p:sp>
          <p:nvSpPr>
            <p:cNvPr id="1069" name="Google Shape;1069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1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name="adj" fmla="val 72780"/>
              </a:avLst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</a:t>
              </a:r>
              <a:r>
                <a:rPr lang="de-DE">
                  <a:solidFill>
                    <a:srgbClr val="FFFF00"/>
                  </a:solidFill>
                </a:rPr>
                <a:t>t</a:t>
              </a:r>
              <a:endParaRPr>
                <a:solidFill>
                  <a:srgbClr val="FFFF00"/>
                </a:solidFill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Quelle</a:t>
              </a:r>
              <a:endParaRPr>
                <a:solidFill>
                  <a:srgbClr val="FFFF00"/>
                </a:solidFill>
              </a:endParaRPr>
            </a:p>
          </p:txBody>
        </p:sp>
      </p:grpSp>
      <p:cxnSp>
        <p:nvCxnSpPr>
          <p:cNvPr id="1071" name="Google Shape;1071;p1"/>
          <p:cNvCxnSpPr>
            <a:endCxn id="1070" idx="3"/>
          </p:cNvCxnSpPr>
          <p:nvPr/>
        </p:nvCxnSpPr>
        <p:spPr>
          <a:xfrm rot="10800000" flipH="1">
            <a:off x="2882261" y="2019579"/>
            <a:ext cx="2988300" cy="149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72" name="Google Shape;1072;p1"/>
          <p:cNvCxnSpPr>
            <a:stCxn id="1070" idx="2"/>
            <a:endCxn id="1073" idx="3"/>
          </p:cNvCxnSpPr>
          <p:nvPr/>
        </p:nvCxnSpPr>
        <p:spPr>
          <a:xfrm flipH="1">
            <a:off x="2824830" y="1531750"/>
            <a:ext cx="2813700" cy="1640700"/>
          </a:xfrm>
          <a:prstGeom prst="curvedConnector3">
            <a:avLst>
              <a:gd name="adj1" fmla="val 49998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073" name="Google Shape;1073;p1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u. v. m.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2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9" name="Google Shape;1079;p2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0" name="Google Shape;1080;p2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081" name="Google Shape;1081;p2"/>
          <p:cNvSpPr/>
          <p:nvPr/>
        </p:nvSpPr>
        <p:spPr>
          <a:xfrm>
            <a:off x="4628850" y="2979275"/>
            <a:ext cx="2351100" cy="1682400"/>
          </a:xfrm>
          <a:prstGeom prst="wedgeRoundRectCallout">
            <a:avLst>
              <a:gd name="adj1" fmla="val 79839"/>
              <a:gd name="adj2" fmla="val -73822"/>
              <a:gd name="adj3" fmla="val 0"/>
            </a:avLst>
          </a:prstGeom>
          <a:solidFill>
            <a:srgbClr val="FFF2CC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</a:rPr>
              <a:t>Aktoren werden betätigt, indem eine Zahl in das ODR geschrieben wird.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2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2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2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2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2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2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2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9" name="Google Shape;1089;p2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0" name="Google Shape;1090;p2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2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2" name="Google Shape;1092;p2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2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2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2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2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2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2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2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2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2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2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3" name="Google Shape;1103;p2"/>
          <p:cNvGrpSpPr/>
          <p:nvPr/>
        </p:nvGrpSpPr>
        <p:grpSpPr>
          <a:xfrm>
            <a:off x="5638530" y="599125"/>
            <a:ext cx="1498342" cy="2157300"/>
            <a:chOff x="5889550" y="2723100"/>
            <a:chExt cx="1562400" cy="2157300"/>
          </a:xfrm>
        </p:grpSpPr>
        <p:sp>
          <p:nvSpPr>
            <p:cNvPr id="1104" name="Google Shape;1104;p2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2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name="adj" fmla="val 72780"/>
              </a:avLst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Quelle</a:t>
              </a:r>
              <a:endParaRPr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06" name="Google Shape;1106;p2"/>
          <p:cNvCxnSpPr>
            <a:endCxn id="1105" idx="3"/>
          </p:cNvCxnSpPr>
          <p:nvPr/>
        </p:nvCxnSpPr>
        <p:spPr>
          <a:xfrm rot="10800000" flipH="1">
            <a:off x="2882261" y="2019579"/>
            <a:ext cx="2988300" cy="149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7" name="Google Shape;1107;p2"/>
          <p:cNvCxnSpPr>
            <a:stCxn id="1105" idx="2"/>
            <a:endCxn id="1108" idx="3"/>
          </p:cNvCxnSpPr>
          <p:nvPr/>
        </p:nvCxnSpPr>
        <p:spPr>
          <a:xfrm flipH="1">
            <a:off x="2824830" y="1531750"/>
            <a:ext cx="2813700" cy="1640700"/>
          </a:xfrm>
          <a:prstGeom prst="curvedConnector3">
            <a:avLst>
              <a:gd name="adj1" fmla="val 49998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108" name="Google Shape;1108;p2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u. v. m.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9" name="Google Shape;1109;p2"/>
          <p:cNvGrpSpPr/>
          <p:nvPr/>
        </p:nvGrpSpPr>
        <p:grpSpPr>
          <a:xfrm>
            <a:off x="6063950" y="1127850"/>
            <a:ext cx="2988300" cy="821400"/>
            <a:chOff x="6394525" y="3245025"/>
            <a:chExt cx="2988300" cy="821400"/>
          </a:xfrm>
        </p:grpSpPr>
        <p:sp>
          <p:nvSpPr>
            <p:cNvPr id="1110" name="Google Shape;1110;p2"/>
            <p:cNvSpPr/>
            <p:nvPr/>
          </p:nvSpPr>
          <p:spPr>
            <a:xfrm>
              <a:off x="6394525" y="3245025"/>
              <a:ext cx="2988300" cy="8214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b="1">
                  <a:solidFill>
                    <a:srgbClr val="FF0000"/>
                  </a:solidFill>
                </a:rPr>
                <a:t>strb</a:t>
              </a:r>
              <a:r>
                <a:rPr lang="de-DE" sz="14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 R0, [R1, </a:t>
              </a:r>
              <a:r>
                <a:rPr lang="de-DE" b="1">
                  <a:solidFill>
                    <a:srgbClr val="FF0000"/>
                  </a:solidFill>
                </a:rPr>
                <a:t>O</a:t>
              </a:r>
              <a:r>
                <a:rPr lang="de-DE" sz="14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DR] </a:t>
              </a:r>
              <a:endParaRPr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2"/>
            <p:cNvSpPr/>
            <p:nvPr/>
          </p:nvSpPr>
          <p:spPr>
            <a:xfrm>
              <a:off x="7931613" y="3491624"/>
              <a:ext cx="653100" cy="3282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12" name="Google Shape;111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5736" y="171819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1"/>
          <p:cNvSpPr/>
          <p:nvPr/>
        </p:nvSpPr>
        <p:spPr>
          <a:xfrm>
            <a:off x="4562277" y="210191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1121" name="Google Shape;1121;p1"/>
          <p:cNvSpPr/>
          <p:nvPr/>
        </p:nvSpPr>
        <p:spPr>
          <a:xfrm>
            <a:off x="4855075" y="1417950"/>
            <a:ext cx="4923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1"/>
          <p:cNvSpPr/>
          <p:nvPr/>
        </p:nvSpPr>
        <p:spPr>
          <a:xfrm>
            <a:off x="4191451" y="22266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1"/>
          <p:cNvSpPr/>
          <p:nvPr/>
        </p:nvSpPr>
        <p:spPr>
          <a:xfrm>
            <a:off x="4490588" y="17031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1"/>
          <p:cNvSpPr/>
          <p:nvPr/>
        </p:nvSpPr>
        <p:spPr>
          <a:xfrm>
            <a:off x="4882516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"/>
          <p:cNvSpPr/>
          <p:nvPr/>
        </p:nvSpPr>
        <p:spPr>
          <a:xfrm>
            <a:off x="2835513" y="242315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0" name="Google Shape;1130;p1"/>
          <p:cNvSpPr/>
          <p:nvPr/>
        </p:nvSpPr>
        <p:spPr>
          <a:xfrm>
            <a:off x="5292064" y="994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"/>
          <p:cNvSpPr/>
          <p:nvPr/>
        </p:nvSpPr>
        <p:spPr>
          <a:xfrm>
            <a:off x="4101277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3" name="Google Shape;1133;p1"/>
          <p:cNvSpPr/>
          <p:nvPr/>
        </p:nvSpPr>
        <p:spPr>
          <a:xfrm>
            <a:off x="4520200" y="1224563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4" name="Google Shape;1134;p1"/>
          <p:cNvSpPr/>
          <p:nvPr/>
        </p:nvSpPr>
        <p:spPr>
          <a:xfrm>
            <a:off x="4882514" y="1876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5" name="Google Shape;1135;p1"/>
          <p:cNvSpPr/>
          <p:nvPr/>
        </p:nvSpPr>
        <p:spPr>
          <a:xfrm>
            <a:off x="5292076" y="170316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1"/>
          <p:cNvSpPr/>
          <p:nvPr/>
        </p:nvSpPr>
        <p:spPr>
          <a:xfrm>
            <a:off x="5177739" y="13047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1"/>
          <p:cNvSpPr/>
          <p:nvPr/>
        </p:nvSpPr>
        <p:spPr>
          <a:xfrm>
            <a:off x="3249475" y="2648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1"/>
          <p:cNvSpPr/>
          <p:nvPr/>
        </p:nvSpPr>
        <p:spPr>
          <a:xfrm flipH="1">
            <a:off x="2910500" y="2855167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1"/>
          <p:cNvSpPr/>
          <p:nvPr/>
        </p:nvSpPr>
        <p:spPr>
          <a:xfrm>
            <a:off x="3112309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1"/>
          <p:cNvSpPr/>
          <p:nvPr/>
        </p:nvSpPr>
        <p:spPr>
          <a:xfrm>
            <a:off x="3651350" y="155187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2" name="Google Shape;1142;p1"/>
          <p:cNvGrpSpPr/>
          <p:nvPr/>
        </p:nvGrpSpPr>
        <p:grpSpPr>
          <a:xfrm>
            <a:off x="5638528" y="599125"/>
            <a:ext cx="1498342" cy="2157300"/>
            <a:chOff x="5889550" y="2723100"/>
            <a:chExt cx="1562400" cy="2157300"/>
          </a:xfrm>
        </p:grpSpPr>
        <p:sp>
          <p:nvSpPr>
            <p:cNvPr id="1143" name="Google Shape;1143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1"/>
            <p:cNvSpPr/>
            <p:nvPr/>
          </p:nvSpPr>
          <p:spPr>
            <a:xfrm rot="5400000">
              <a:off x="5474800" y="3413775"/>
              <a:ext cx="1313400" cy="483900"/>
            </a:xfrm>
            <a:prstGeom prst="trapezoid">
              <a:avLst>
                <a:gd name="adj" fmla="val 72780"/>
              </a:avLst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Quelle</a:t>
              </a:r>
              <a:endParaRPr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45" name="Google Shape;1145;p1"/>
          <p:cNvCxnSpPr>
            <a:endCxn id="1144" idx="3"/>
          </p:cNvCxnSpPr>
          <p:nvPr/>
        </p:nvCxnSpPr>
        <p:spPr>
          <a:xfrm rot="10800000" flipH="1">
            <a:off x="2882259" y="2019579"/>
            <a:ext cx="2988300" cy="149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46" name="Google Shape;1146;p1"/>
          <p:cNvCxnSpPr>
            <a:stCxn id="1144" idx="2"/>
            <a:endCxn id="1147" idx="3"/>
          </p:cNvCxnSpPr>
          <p:nvPr/>
        </p:nvCxnSpPr>
        <p:spPr>
          <a:xfrm flipH="1">
            <a:off x="2824828" y="1531750"/>
            <a:ext cx="2813700" cy="1640700"/>
          </a:xfrm>
          <a:prstGeom prst="curvedConnector3">
            <a:avLst>
              <a:gd name="adj1" fmla="val 49998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147" name="Google Shape;1147;p1"/>
          <p:cNvSpPr/>
          <p:nvPr/>
        </p:nvSpPr>
        <p:spPr>
          <a:xfrm>
            <a:off x="696450" y="1815800"/>
            <a:ext cx="2128500" cy="271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u. v. m.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8" name="Google Shape;114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5486" y="28908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9" name="Google Shape;1149;p1"/>
          <p:cNvSpPr/>
          <p:nvPr/>
        </p:nvSpPr>
        <p:spPr>
          <a:xfrm>
            <a:off x="1586675" y="876650"/>
            <a:ext cx="3705300" cy="1707000"/>
          </a:xfrm>
          <a:prstGeom prst="wedgeRoundRectCallout">
            <a:avLst>
              <a:gd name="adj1" fmla="val 60567"/>
              <a:gd name="adj2" fmla="val 75006"/>
              <a:gd name="adj3" fmla="val 0"/>
            </a:avLst>
          </a:prstGeom>
          <a:solidFill>
            <a:srgbClr val="FFF2CC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Es gibt:</a:t>
            </a:r>
            <a:endParaRPr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de-DE">
                <a:solidFill>
                  <a:srgbClr val="0000FF"/>
                </a:solidFill>
              </a:rPr>
              <a:t>High- und Low-Aktiv Aktoren</a:t>
            </a:r>
            <a:endParaRPr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de-DE">
                <a:solidFill>
                  <a:srgbClr val="0000FF"/>
                </a:solidFill>
              </a:rPr>
              <a:t>Einfache und komplexe Aktoren</a:t>
            </a:r>
            <a:endParaRPr>
              <a:solidFill>
                <a:srgbClr val="0000FF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de-DE">
                <a:solidFill>
                  <a:srgbClr val="0000FF"/>
                </a:solidFill>
              </a:rPr>
              <a:t>LED: 1 = ein, 0 = aus</a:t>
            </a:r>
            <a:endParaRPr>
              <a:solidFill>
                <a:srgbClr val="0000FF"/>
              </a:solidFill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○"/>
            </a:pPr>
            <a:r>
              <a:rPr lang="de-DE">
                <a:solidFill>
                  <a:srgbClr val="0000FF"/>
                </a:solidFill>
              </a:rPr>
              <a:t>Motor: Zahl = Geschwindigkeit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grpSp>
        <p:nvGrpSpPr>
          <p:cNvPr id="1156" name="Google Shape;1156;p1"/>
          <p:cNvGrpSpPr/>
          <p:nvPr/>
        </p:nvGrpSpPr>
        <p:grpSpPr>
          <a:xfrm>
            <a:off x="3660976" y="1491525"/>
            <a:ext cx="1498342" cy="2157300"/>
            <a:chOff x="5889550" y="2723100"/>
            <a:chExt cx="1562400" cy="2157300"/>
          </a:xfrm>
        </p:grpSpPr>
        <p:sp>
          <p:nvSpPr>
            <p:cNvPr id="1157" name="Google Shape;1157;p1"/>
            <p:cNvSpPr/>
            <p:nvPr/>
          </p:nvSpPr>
          <p:spPr>
            <a:xfrm>
              <a:off x="5889550" y="2723100"/>
              <a:ext cx="1562400" cy="2157300"/>
            </a:xfrm>
            <a:prstGeom prst="rect">
              <a:avLst/>
            </a:prstGeom>
            <a:solidFill>
              <a:srgbClr val="6666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FFFF"/>
                  </a:solidFill>
                  <a:latin typeface="Arial"/>
                  <a:ea typeface="Arial"/>
                  <a:cs typeface="Arial"/>
                  <a:sym typeface="Arial"/>
                </a:rPr>
                <a:t>Mikrocontroller</a:t>
              </a:r>
              <a:endParaRPr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1"/>
            <p:cNvSpPr/>
            <p:nvPr/>
          </p:nvSpPr>
          <p:spPr>
            <a:xfrm rot="-5400820">
              <a:off x="6570763" y="3399275"/>
              <a:ext cx="1257900" cy="457500"/>
            </a:xfrm>
            <a:prstGeom prst="trapezoid">
              <a:avLst>
                <a:gd name="adj" fmla="val 46370"/>
              </a:avLst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Port</a:t>
              </a:r>
              <a:endParaRPr>
                <a:solidFill>
                  <a:srgbClr val="FFFF00"/>
                </a:solidFill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FF00"/>
                  </a:solidFill>
                </a:rPr>
                <a:t>Output</a:t>
              </a:r>
              <a:endParaRPr>
                <a:solidFill>
                  <a:srgbClr val="FFFF00"/>
                </a:solidFill>
              </a:endParaRPr>
            </a:p>
          </p:txBody>
        </p:sp>
      </p:grpSp>
      <p:sp>
        <p:nvSpPr>
          <p:cNvPr id="1159" name="Google Shape;1159;p1"/>
          <p:cNvSpPr/>
          <p:nvPr/>
        </p:nvSpPr>
        <p:spPr>
          <a:xfrm>
            <a:off x="5873700" y="1213425"/>
            <a:ext cx="2128500" cy="271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Schrittmotor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Heizkörper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Lampe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Ventilator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Magnetventil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Elektromagnet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u. v. m.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0" name="Google Shape;11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8899" y="33228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1" name="Google Shape;1161;p1"/>
          <p:cNvSpPr/>
          <p:nvPr/>
        </p:nvSpPr>
        <p:spPr>
          <a:xfrm>
            <a:off x="2557500" y="4067000"/>
            <a:ext cx="3705300" cy="881700"/>
          </a:xfrm>
          <a:prstGeom prst="wedgeRoundRectCallout">
            <a:avLst>
              <a:gd name="adj1" fmla="val 75354"/>
              <a:gd name="adj2" fmla="val -1401"/>
              <a:gd name="adj3" fmla="val 0"/>
            </a:avLst>
          </a:prstGeom>
          <a:solidFill>
            <a:srgbClr val="FFF2CC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</a:rPr>
              <a:t>Alle Komponenten zusammen realisieren das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1">
                <a:solidFill>
                  <a:srgbClr val="FF0000"/>
                </a:solidFill>
              </a:rPr>
              <a:t>EVA-Prinzip.</a:t>
            </a:r>
            <a:endParaRPr sz="1800" b="1">
              <a:solidFill>
                <a:srgbClr val="FF0000"/>
              </a:solidFill>
            </a:endParaRPr>
          </a:p>
        </p:txBody>
      </p:sp>
      <p:sp>
        <p:nvSpPr>
          <p:cNvPr id="1162" name="Google Shape;1162;p1"/>
          <p:cNvSpPr/>
          <p:nvPr/>
        </p:nvSpPr>
        <p:spPr>
          <a:xfrm rot="5399180">
            <a:off x="3251471" y="2352450"/>
            <a:ext cx="1257900" cy="438600"/>
          </a:xfrm>
          <a:prstGeom prst="trapezoid">
            <a:avLst>
              <a:gd name="adj" fmla="val 4637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FF00"/>
                </a:solidFill>
              </a:rPr>
              <a:t>Input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163" name="Google Shape;1163;p1"/>
          <p:cNvSpPr/>
          <p:nvPr/>
        </p:nvSpPr>
        <p:spPr>
          <a:xfrm>
            <a:off x="499500" y="1215000"/>
            <a:ext cx="2447100" cy="2713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/>
              <a:t>Sensoren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dirty="0"/>
              <a:t>Schalter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Taster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Endschalter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Infrarotsensor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Lichtschranke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Näherungsschalter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Thermometer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 dirty="0"/>
              <a:t>Impulsgeber</a:t>
            </a:r>
            <a:endParaRPr dirty="0"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u. v. m.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Datensenke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1"/>
          <p:cNvSpPr/>
          <p:nvPr/>
        </p:nvSpPr>
        <p:spPr>
          <a:xfrm>
            <a:off x="2946602" y="2092275"/>
            <a:ext cx="714300" cy="95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ldr</a:t>
            </a:r>
            <a:endParaRPr/>
          </a:p>
        </p:txBody>
      </p:sp>
      <p:sp>
        <p:nvSpPr>
          <p:cNvPr id="1165" name="Google Shape;1165;p1"/>
          <p:cNvSpPr/>
          <p:nvPr/>
        </p:nvSpPr>
        <p:spPr>
          <a:xfrm>
            <a:off x="5159400" y="2093850"/>
            <a:ext cx="714300" cy="95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strb</a:t>
            </a:r>
            <a:endParaRPr/>
          </a:p>
        </p:txBody>
      </p:sp>
      <p:sp>
        <p:nvSpPr>
          <p:cNvPr id="1166" name="Google Shape;1166;p1"/>
          <p:cNvSpPr txBox="1"/>
          <p:nvPr/>
        </p:nvSpPr>
        <p:spPr>
          <a:xfrm>
            <a:off x="499500" y="730525"/>
            <a:ext cx="14982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Eingabe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67" name="Google Shape;1167;p1"/>
          <p:cNvSpPr txBox="1"/>
          <p:nvPr/>
        </p:nvSpPr>
        <p:spPr>
          <a:xfrm>
            <a:off x="5873700" y="730522"/>
            <a:ext cx="1498200" cy="4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Ausgabe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68" name="Google Shape;1168;p1"/>
          <p:cNvSpPr txBox="1"/>
          <p:nvPr/>
        </p:nvSpPr>
        <p:spPr>
          <a:xfrm>
            <a:off x="3661050" y="1034925"/>
            <a:ext cx="1498200" cy="4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FF0000"/>
                </a:solidFill>
              </a:rPr>
              <a:t>Verarbeitung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916" name="Google Shape;916;p1"/>
          <p:cNvSpPr/>
          <p:nvPr/>
        </p:nvSpPr>
        <p:spPr>
          <a:xfrm>
            <a:off x="2843597" y="1059760"/>
            <a:ext cx="4338300" cy="1578900"/>
          </a:xfrm>
          <a:prstGeom prst="wedgeRoundRectCallout">
            <a:avLst>
              <a:gd name="adj1" fmla="val -64046"/>
              <a:gd name="adj2" fmla="val 8124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Mikrocontroller braucht Informationen von seiner Umgebung und muss seine Umgebung beeinflussen können. Dazu dienen Sensoren und Aktoren.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7" name="Google Shape;91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224" name="Google Shape;224;p1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25" name="Google Shape;225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226" name="Google Shape;226;p1"/>
          <p:cNvSpPr/>
          <p:nvPr/>
        </p:nvSpPr>
        <p:spPr>
          <a:xfrm>
            <a:off x="6737175" y="424800"/>
            <a:ext cx="2351100" cy="1682400"/>
          </a:xfrm>
          <a:prstGeom prst="wedgeRoundRectCallout">
            <a:avLst>
              <a:gd name="adj1" fmla="val -87632"/>
              <a:gd name="adj2" fmla="val -142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</a:rPr>
              <a:t>Sensoren sind Datenquellen, die Informationen aus der Umwelt an den Mikrocontroller senden.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8036" y="46024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29" name="Google Shape;229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30" name="Google Shape;230;p1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231" name="Google Shape;231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2" name="Google Shape;232;p1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3" name="Google Shape;233;p1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4" name="Google Shape;234;p1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5" name="Google Shape;235;p1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6" name="Google Shape;236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7" name="Google Shape;237;p1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38" name="Google Shape;238;p1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39" name="Google Shape;23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0" name="Google Shape;240;p1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1" name="Google Shape;24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2" name="Google Shape;242;p1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3" name="Google Shape;243;p1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4" name="Google Shape;244;p1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5" name="Google Shape;245;p1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6" name="Google Shape;24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7" name="Google Shape;247;p1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48" name="Google Shape;248;p1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49" name="Google Shape;249;p1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0" name="Google Shape;250;p1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1" name="Google Shape;251;p1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2" name="Google Shape;252;p1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3" name="Google Shape;253;p1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4" name="Google Shape;254;p1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5" name="Google Shape;255;p1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56" name="Google Shape;256;p1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257" name="Google Shape;257;p1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258" name="Google Shape;258;p1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59" name="Google Shape;259;p1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0" name="Google Shape;260;p1"/>
          <p:cNvCxnSpPr>
            <a:stCxn id="257" idx="2"/>
          </p:cNvCxnSpPr>
          <p:nvPr/>
        </p:nvCxnSpPr>
        <p:spPr>
          <a:xfrm rot="-5400000" flipH="1">
            <a:off x="3348373" y="1072699"/>
            <a:ext cx="1289400" cy="3626400"/>
          </a:xfrm>
          <a:prstGeom prst="curvedConnector4">
            <a:avLst>
              <a:gd name="adj1" fmla="val -16244"/>
              <a:gd name="adj2" fmla="val 63766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Umwelt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1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1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96" name="Google Shape;596;p1"/>
          <p:cNvSpPr/>
          <p:nvPr/>
        </p:nvSpPr>
        <p:spPr>
          <a:xfrm>
            <a:off x="6737175" y="424800"/>
            <a:ext cx="2351100" cy="1682400"/>
          </a:xfrm>
          <a:prstGeom prst="wedgeRoundRectCallout">
            <a:avLst>
              <a:gd name="adj1" fmla="val -87632"/>
              <a:gd name="adj2" fmla="val -142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Mikrocontroller liest die Sensorinformationen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vom IDR Input Data Register ein.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7" name="Google Shape;59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8036" y="46024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1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1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1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Mikrocontroller</a:t>
            </a:r>
            <a:endParaRPr sz="14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1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1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3" name="Google Shape;603;p1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1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1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1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1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1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1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1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1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1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1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1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1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1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1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1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1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1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1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1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1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5" name="Google Shape;625;p1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1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7" name="Google Shape;627;p1"/>
          <p:cNvSpPr/>
          <p:nvPr/>
        </p:nvSpPr>
        <p:spPr>
          <a:xfrm rot="-9415322">
            <a:off x="917460" y="2205030"/>
            <a:ext cx="2170500" cy="903929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Sensoren</a:t>
            </a:r>
            <a:endParaRPr sz="1400" b="0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Quelle</a:t>
            </a:r>
            <a:endParaRPr sz="1400" b="0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8" name="Google Shape;628;p1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 sz="1400" b="0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Senke</a:t>
            </a:r>
            <a:endParaRPr sz="1400" b="0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9" name="Google Shape;629;p1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0" name="Google Shape;630;p1"/>
          <p:cNvCxnSpPr>
            <a:stCxn id="627" idx="2"/>
          </p:cNvCxnSpPr>
          <p:nvPr/>
        </p:nvCxnSpPr>
        <p:spPr>
          <a:xfrm rot="-5400000" flipH="1">
            <a:off x="3348360" y="1072694"/>
            <a:ext cx="1289400" cy="3626400"/>
          </a:xfrm>
          <a:prstGeom prst="curvedConnector4">
            <a:avLst>
              <a:gd name="adj1" fmla="val -16244"/>
              <a:gd name="adj2" fmla="val 63766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631" name="Google Shape;631;p1"/>
          <p:cNvGrpSpPr/>
          <p:nvPr/>
        </p:nvGrpSpPr>
        <p:grpSpPr>
          <a:xfrm>
            <a:off x="6394525" y="3245025"/>
            <a:ext cx="2351100" cy="821400"/>
            <a:chOff x="6394525" y="3245025"/>
            <a:chExt cx="2351100" cy="821400"/>
          </a:xfrm>
        </p:grpSpPr>
        <p:sp>
          <p:nvSpPr>
            <p:cNvPr id="632" name="Google Shape;632;p1"/>
            <p:cNvSpPr/>
            <p:nvPr/>
          </p:nvSpPr>
          <p:spPr>
            <a:xfrm>
              <a:off x="6394525" y="3245025"/>
              <a:ext cx="2351100" cy="8214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1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ldr R0, [R1, IDR] </a:t>
              </a:r>
              <a:endParaRPr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"/>
            <p:cNvSpPr/>
            <p:nvPr/>
          </p:nvSpPr>
          <p:spPr>
            <a:xfrm>
              <a:off x="7666950" y="3498199"/>
              <a:ext cx="653100" cy="3282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310" name="Google Shape;310;p3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11" name="Google Shape;311;p3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312" name="Google Shape;312;p3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3" name="Google Shape;313;p3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14" name="Google Shape;314;p3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315" name="Google Shape;315;p3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6" name="Google Shape;316;p3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7" name="Google Shape;317;p3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8" name="Google Shape;318;p3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9" name="Google Shape;319;p3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0" name="Google Shape;320;p3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1" name="Google Shape;321;p3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2" name="Google Shape;322;p3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3" name="Google Shape;323;p3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4" name="Google Shape;324;p3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5" name="Google Shape;325;p3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6" name="Google Shape;326;p3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27" name="Google Shape;327;p3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8" name="Google Shape;328;p3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29" name="Google Shape;329;p3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0" name="Google Shape;330;p3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1" name="Google Shape;331;p3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2" name="Google Shape;332;p3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3" name="Google Shape;333;p3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4" name="Google Shape;334;p3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5" name="Google Shape;335;p3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6" name="Google Shape;336;p3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7" name="Google Shape;337;p3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38" name="Google Shape;338;p3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39" name="Google Shape;339;p3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40" name="Google Shape;340;p3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41" name="Google Shape;341;p3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42" name="Google Shape;342;p3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343" name="Google Shape;343;p3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p3"/>
          <p:cNvCxnSpPr>
            <a:stCxn id="341" idx="2"/>
          </p:cNvCxnSpPr>
          <p:nvPr/>
        </p:nvCxnSpPr>
        <p:spPr>
          <a:xfrm rot="-5400000" flipH="1">
            <a:off x="3348373" y="1072699"/>
            <a:ext cx="1289400" cy="3626400"/>
          </a:xfrm>
          <a:prstGeom prst="curvedConnector4">
            <a:avLst>
              <a:gd name="adj1" fmla="val -16244"/>
              <a:gd name="adj2" fmla="val 63766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45" name="Google Shape;345;p3"/>
          <p:cNvSpPr/>
          <p:nvPr/>
        </p:nvSpPr>
        <p:spPr>
          <a:xfrm>
            <a:off x="678900" y="1110925"/>
            <a:ext cx="6463800" cy="2534100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600" b="1">
                <a:solidFill>
                  <a:srgbClr val="FFFF00"/>
                </a:solidFill>
              </a:rPr>
              <a:t>strb R0, [R1, ODR] </a:t>
            </a:r>
            <a:endParaRPr sz="3600" b="1">
              <a:solidFill>
                <a:srgbClr val="FFFF00"/>
              </a:solidFill>
            </a:endParaRPr>
          </a:p>
        </p:txBody>
      </p:sp>
      <p:sp>
        <p:nvSpPr>
          <p:cNvPr id="346" name="Google Shape;346;p3"/>
          <p:cNvSpPr/>
          <p:nvPr/>
        </p:nvSpPr>
        <p:spPr>
          <a:xfrm>
            <a:off x="4446463" y="1858352"/>
            <a:ext cx="1562400" cy="1026300"/>
          </a:xfrm>
          <a:prstGeom prst="ellipse">
            <a:avLst/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7" name="Google Shape;34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3961" y="218089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"/>
          <p:cNvSpPr/>
          <p:nvPr/>
        </p:nvSpPr>
        <p:spPr>
          <a:xfrm>
            <a:off x="1575125" y="609948"/>
            <a:ext cx="3985500" cy="3609600"/>
          </a:xfrm>
          <a:prstGeom prst="mathMultiply">
            <a:avLst>
              <a:gd name="adj1" fmla="val 14478"/>
            </a:avLst>
          </a:prstGeom>
          <a:noFill/>
          <a:ln w="1143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"/>
          <p:cNvSpPr/>
          <p:nvPr/>
        </p:nvSpPr>
        <p:spPr>
          <a:xfrm>
            <a:off x="1346825" y="1890100"/>
            <a:ext cx="1562400" cy="1026300"/>
          </a:xfrm>
          <a:prstGeom prst="ellipse">
            <a:avLst/>
          </a:prstGeom>
          <a:noFill/>
          <a:ln w="1143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"/>
          <p:cNvSpPr/>
          <p:nvPr/>
        </p:nvSpPr>
        <p:spPr>
          <a:xfrm>
            <a:off x="1213800" y="3761250"/>
            <a:ext cx="3313800" cy="1026300"/>
          </a:xfrm>
          <a:prstGeom prst="wedgeRoundRectCallout">
            <a:avLst>
              <a:gd name="adj1" fmla="val 102379"/>
              <a:gd name="adj2" fmla="val -62826"/>
              <a:gd name="adj3" fmla="val 0"/>
            </a:avLst>
          </a:prstGeom>
          <a:solidFill>
            <a:srgbClr val="FFF2CC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</a:rPr>
              <a:t>Niemals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str</a:t>
            </a:r>
            <a:r>
              <a:rPr lang="de-DE" b="1" dirty="0">
                <a:solidFill>
                  <a:srgbClr val="FF0000"/>
                </a:solidFill>
              </a:rPr>
              <a:t> und ODR </a:t>
            </a:r>
            <a:r>
              <a:rPr lang="de-DE" dirty="0">
                <a:solidFill>
                  <a:srgbClr val="FF0000"/>
                </a:solidFill>
              </a:rPr>
              <a:t>bei </a:t>
            </a:r>
            <a:r>
              <a:rPr lang="de-DE" b="1" dirty="0">
                <a:solidFill>
                  <a:srgbClr val="FF0000"/>
                </a:solidFill>
              </a:rPr>
              <a:t>Sensoren!</a:t>
            </a:r>
            <a:endParaRPr b="1" dirty="0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</a:rPr>
              <a:t>Denn </a:t>
            </a:r>
            <a:r>
              <a:rPr lang="de-DE" b="1" dirty="0">
                <a:solidFill>
                  <a:srgbClr val="FF0000"/>
                </a:solidFill>
              </a:rPr>
              <a:t>Sensoren liefern Daten.</a:t>
            </a: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"/>
          <p:cNvSpPr/>
          <p:nvPr/>
        </p:nvSpPr>
        <p:spPr>
          <a:xfrm>
            <a:off x="533275" y="580498"/>
            <a:ext cx="4995000" cy="4299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Umwelt</a:t>
            </a:r>
            <a:endParaRPr/>
          </a:p>
        </p:txBody>
      </p:sp>
      <p:sp>
        <p:nvSpPr>
          <p:cNvPr id="356" name="Google Shape;356;p4"/>
          <p:cNvSpPr/>
          <p:nvPr/>
        </p:nvSpPr>
        <p:spPr>
          <a:xfrm>
            <a:off x="4527689" y="218089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57" name="Google Shape;357;p4"/>
          <p:cNvSpPr txBox="1">
            <a:spLocks noGrp="1"/>
          </p:cNvSpPr>
          <p:nvPr>
            <p:ph type="ctrTitle"/>
          </p:nvPr>
        </p:nvSpPr>
        <p:spPr>
          <a:xfrm>
            <a:off x="311700" y="0"/>
            <a:ext cx="8520600" cy="5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358" name="Google Shape;358;p4"/>
          <p:cNvSpPr/>
          <p:nvPr/>
        </p:nvSpPr>
        <p:spPr>
          <a:xfrm>
            <a:off x="5237152" y="3293549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59" name="Google Shape;359;p4"/>
          <p:cNvSpPr/>
          <p:nvPr/>
        </p:nvSpPr>
        <p:spPr>
          <a:xfrm>
            <a:off x="3689101" y="19116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60" name="Google Shape;360;p4"/>
          <p:cNvSpPr/>
          <p:nvPr/>
        </p:nvSpPr>
        <p:spPr>
          <a:xfrm>
            <a:off x="5889550" y="2723100"/>
            <a:ext cx="1562400" cy="21573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00FFFF"/>
                </a:solidFill>
              </a:rPr>
              <a:t>Mikrocontroller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361" name="Google Shape;361;p4"/>
          <p:cNvSpPr/>
          <p:nvPr/>
        </p:nvSpPr>
        <p:spPr>
          <a:xfrm>
            <a:off x="3349175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2" name="Google Shape;362;p4"/>
          <p:cNvSpPr/>
          <p:nvPr/>
        </p:nvSpPr>
        <p:spPr>
          <a:xfrm>
            <a:off x="4315213" y="23363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3" name="Google Shape;363;p4"/>
          <p:cNvSpPr/>
          <p:nvPr/>
        </p:nvSpPr>
        <p:spPr>
          <a:xfrm>
            <a:off x="5452150" y="30310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4" name="Google Shape;364;p4"/>
          <p:cNvSpPr/>
          <p:nvPr/>
        </p:nvSpPr>
        <p:spPr>
          <a:xfrm>
            <a:off x="2170658" y="203013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5" name="Google Shape;365;p4"/>
          <p:cNvSpPr/>
          <p:nvPr/>
        </p:nvSpPr>
        <p:spPr>
          <a:xfrm>
            <a:off x="4740341" y="27231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6" name="Google Shape;366;p4"/>
          <p:cNvSpPr/>
          <p:nvPr/>
        </p:nvSpPr>
        <p:spPr>
          <a:xfrm>
            <a:off x="3500400" y="24231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7" name="Google Shape;367;p4"/>
          <p:cNvSpPr/>
          <p:nvPr/>
        </p:nvSpPr>
        <p:spPr>
          <a:xfrm>
            <a:off x="2910488" y="18646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68" name="Google Shape;368;p4"/>
          <p:cNvSpPr/>
          <p:nvPr/>
        </p:nvSpPr>
        <p:spPr>
          <a:xfrm>
            <a:off x="2473089" y="20301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69" name="Google Shape;369;p4"/>
          <p:cNvSpPr/>
          <p:nvPr/>
        </p:nvSpPr>
        <p:spPr>
          <a:xfrm>
            <a:off x="3853968" y="2337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0" name="Google Shape;370;p4"/>
          <p:cNvSpPr/>
          <p:nvPr/>
        </p:nvSpPr>
        <p:spPr>
          <a:xfrm>
            <a:off x="5090839" y="28908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1" name="Google Shape;371;p4"/>
          <p:cNvSpPr/>
          <p:nvPr/>
        </p:nvSpPr>
        <p:spPr>
          <a:xfrm>
            <a:off x="3062989" y="21809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2" name="Google Shape;372;p4"/>
          <p:cNvSpPr/>
          <p:nvPr/>
        </p:nvSpPr>
        <p:spPr>
          <a:xfrm>
            <a:off x="4295614" y="2648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3" name="Google Shape;373;p4"/>
          <p:cNvSpPr/>
          <p:nvPr/>
        </p:nvSpPr>
        <p:spPr>
          <a:xfrm>
            <a:off x="4967075" y="24966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4" name="Google Shape;374;p4"/>
          <p:cNvSpPr/>
          <p:nvPr/>
        </p:nvSpPr>
        <p:spPr>
          <a:xfrm>
            <a:off x="5584151" y="33585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5" name="Google Shape;375;p4"/>
          <p:cNvSpPr/>
          <p:nvPr/>
        </p:nvSpPr>
        <p:spPr>
          <a:xfrm>
            <a:off x="5528276" y="364514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6" name="Google Shape;376;p4"/>
          <p:cNvSpPr/>
          <p:nvPr/>
        </p:nvSpPr>
        <p:spPr>
          <a:xfrm>
            <a:off x="4126501" y="195545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7" name="Google Shape;377;p4"/>
          <p:cNvSpPr/>
          <p:nvPr/>
        </p:nvSpPr>
        <p:spPr>
          <a:xfrm>
            <a:off x="4766389" y="31163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78" name="Google Shape;378;p4"/>
          <p:cNvSpPr/>
          <p:nvPr/>
        </p:nvSpPr>
        <p:spPr>
          <a:xfrm>
            <a:off x="3915850" y="272310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9" name="Google Shape;379;p4"/>
          <p:cNvSpPr/>
          <p:nvPr/>
        </p:nvSpPr>
        <p:spPr>
          <a:xfrm flipH="1">
            <a:off x="2777875" y="21694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0" name="Google Shape;380;p4"/>
          <p:cNvSpPr/>
          <p:nvPr/>
        </p:nvSpPr>
        <p:spPr>
          <a:xfrm>
            <a:off x="1430788" y="1634236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1" name="Google Shape;381;p4"/>
          <p:cNvSpPr/>
          <p:nvPr/>
        </p:nvSpPr>
        <p:spPr>
          <a:xfrm>
            <a:off x="1784013" y="1443931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2" name="Google Shape;382;p4"/>
          <p:cNvSpPr/>
          <p:nvPr/>
        </p:nvSpPr>
        <p:spPr>
          <a:xfrm>
            <a:off x="1784026" y="1815800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3" name="Google Shape;383;p4"/>
          <p:cNvSpPr/>
          <p:nvPr/>
        </p:nvSpPr>
        <p:spPr>
          <a:xfrm>
            <a:off x="2086134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4" name="Google Shape;384;p4"/>
          <p:cNvSpPr/>
          <p:nvPr/>
        </p:nvSpPr>
        <p:spPr>
          <a:xfrm>
            <a:off x="2471825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5" name="Google Shape;385;p4"/>
          <p:cNvSpPr/>
          <p:nvPr/>
        </p:nvSpPr>
        <p:spPr>
          <a:xfrm>
            <a:off x="2812075" y="14439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86" name="Google Shape;386;p4"/>
          <p:cNvSpPr/>
          <p:nvPr/>
        </p:nvSpPr>
        <p:spPr>
          <a:xfrm>
            <a:off x="3214987" y="1634225"/>
            <a:ext cx="437400" cy="4677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387" name="Google Shape;387;p4"/>
          <p:cNvSpPr/>
          <p:nvPr/>
        </p:nvSpPr>
        <p:spPr>
          <a:xfrm rot="-9415322">
            <a:off x="917473" y="2205035"/>
            <a:ext cx="2170500" cy="903929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Sensoren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Quelle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88" name="Google Shape;388;p4"/>
          <p:cNvSpPr/>
          <p:nvPr/>
        </p:nvSpPr>
        <p:spPr>
          <a:xfrm rot="5400000">
            <a:off x="5474800" y="3413775"/>
            <a:ext cx="1313400" cy="483900"/>
          </a:xfrm>
          <a:prstGeom prst="trapezoid">
            <a:avLst>
              <a:gd name="adj" fmla="val 72780"/>
            </a:avLst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Port</a:t>
            </a:r>
            <a:endParaRPr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00"/>
                </a:solidFill>
              </a:rPr>
              <a:t>Senke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389" name="Google Shape;389;p4"/>
          <p:cNvCxnSpPr/>
          <p:nvPr/>
        </p:nvCxnSpPr>
        <p:spPr>
          <a:xfrm>
            <a:off x="3221575" y="2685722"/>
            <a:ext cx="2646900" cy="15204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0" name="Google Shape;390;p4"/>
          <p:cNvCxnSpPr>
            <a:stCxn id="387" idx="2"/>
          </p:cNvCxnSpPr>
          <p:nvPr/>
        </p:nvCxnSpPr>
        <p:spPr>
          <a:xfrm rot="-5400000" flipH="1">
            <a:off x="3348373" y="1072699"/>
            <a:ext cx="1289400" cy="3626400"/>
          </a:xfrm>
          <a:prstGeom prst="curvedConnector4">
            <a:avLst>
              <a:gd name="adj1" fmla="val -16244"/>
              <a:gd name="adj2" fmla="val 63766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91" name="Google Shape;391;p4"/>
          <p:cNvSpPr/>
          <p:nvPr/>
        </p:nvSpPr>
        <p:spPr>
          <a:xfrm>
            <a:off x="6394525" y="3245025"/>
            <a:ext cx="2351100" cy="82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>
                <a:solidFill>
                  <a:srgbClr val="FF0000"/>
                </a:solidFill>
              </a:rPr>
              <a:t>ldr R0, [R1, IDR] 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392" name="Google Shape;392;p4"/>
          <p:cNvSpPr/>
          <p:nvPr/>
        </p:nvSpPr>
        <p:spPr>
          <a:xfrm>
            <a:off x="7666950" y="3498199"/>
            <a:ext cx="653100" cy="3282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4"/>
          <p:cNvSpPr/>
          <p:nvPr/>
        </p:nvSpPr>
        <p:spPr>
          <a:xfrm>
            <a:off x="1433550" y="3313850"/>
            <a:ext cx="3136800" cy="151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Schalter gedrückt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Helligkeit (auch Infrarot Licht)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Lautstärke (auch Ultraschall)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Abstandsinformation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Magnetfeldstärke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Geschwindigkeit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-DE"/>
              <a:t>usw. </a:t>
            </a:r>
            <a:endParaRPr/>
          </a:p>
        </p:txBody>
      </p:sp>
      <p:pic>
        <p:nvPicPr>
          <p:cNvPr id="394" name="Google Shape;39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9999" y="3025448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4"/>
          <p:cNvSpPr/>
          <p:nvPr/>
        </p:nvSpPr>
        <p:spPr>
          <a:xfrm>
            <a:off x="6264000" y="424800"/>
            <a:ext cx="2824200" cy="1682400"/>
          </a:xfrm>
          <a:prstGeom prst="wedgeRoundRectCallout">
            <a:avLst>
              <a:gd name="adj1" fmla="val -79637"/>
              <a:gd name="adj2" fmla="val 9967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</a:rPr>
              <a:t>Egal, welcher Sensor für welche Größe vorliegt, für den Mikrocontroller liegt die Information in Form von 1 und 0 vor. 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"/>
          <p:cNvSpPr txBox="1">
            <a:spLocks noGrp="1"/>
          </p:cNvSpPr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928" name="Google Shape;928;p1"/>
          <p:cNvSpPr/>
          <p:nvPr/>
        </p:nvSpPr>
        <p:spPr>
          <a:xfrm>
            <a:off x="3100050" y="3622975"/>
            <a:ext cx="4809000" cy="1163100"/>
          </a:xfrm>
          <a:prstGeom prst="wedgeRoundRectCallout">
            <a:avLst>
              <a:gd name="adj1" fmla="val -58853"/>
              <a:gd name="adj2" fmla="val -3358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einfachsten Sensoren arbeiten mit mechanischen Kontakten. Gedrückt = Kontakt geschlossen, Strom fließt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9" name="Google Shape;92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914" y="1346100"/>
            <a:ext cx="769675" cy="446925"/>
          </a:xfrm>
          <a:prstGeom prst="rect">
            <a:avLst/>
          </a:prstGeom>
          <a:noFill/>
          <a:ln>
            <a:noFill/>
          </a:ln>
        </p:spPr>
      </p:pic>
      <p:sp>
        <p:nvSpPr>
          <p:cNvPr id="930" name="Google Shape;930;p1"/>
          <p:cNvSpPr/>
          <p:nvPr/>
        </p:nvSpPr>
        <p:spPr>
          <a:xfrm>
            <a:off x="1002839" y="1975896"/>
            <a:ext cx="300600" cy="657300"/>
          </a:xfrm>
          <a:prstGeom prst="rect">
            <a:avLst/>
          </a:prstGeom>
          <a:solidFill>
            <a:srgbClr val="6FA8D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1"/>
          <p:cNvSpPr/>
          <p:nvPr/>
        </p:nvSpPr>
        <p:spPr>
          <a:xfrm>
            <a:off x="1040617" y="2007517"/>
            <a:ext cx="208200" cy="594300"/>
          </a:xfrm>
          <a:prstGeom prst="rect">
            <a:avLst/>
          </a:prstGeom>
          <a:solidFill>
            <a:srgbClr val="EEEEEE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1"/>
          <p:cNvSpPr/>
          <p:nvPr/>
        </p:nvSpPr>
        <p:spPr>
          <a:xfrm>
            <a:off x="1040611" y="2007519"/>
            <a:ext cx="208200" cy="2505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3" name="Google Shape;933;p1"/>
          <p:cNvSpPr txBox="1"/>
          <p:nvPr/>
        </p:nvSpPr>
        <p:spPr>
          <a:xfrm>
            <a:off x="310300" y="580625"/>
            <a:ext cx="90048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 für Sensoren: Viele verschiedene Taster und Schalter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4" name="Google Shape;934;p1"/>
          <p:cNvGrpSpPr/>
          <p:nvPr/>
        </p:nvGrpSpPr>
        <p:grpSpPr>
          <a:xfrm>
            <a:off x="697878" y="2789572"/>
            <a:ext cx="893651" cy="530833"/>
            <a:chOff x="2448000" y="2779064"/>
            <a:chExt cx="2435681" cy="1168463"/>
          </a:xfrm>
        </p:grpSpPr>
        <p:grpSp>
          <p:nvGrpSpPr>
            <p:cNvPr id="935" name="Google Shape;935;p1"/>
            <p:cNvGrpSpPr/>
            <p:nvPr/>
          </p:nvGrpSpPr>
          <p:grpSpPr>
            <a:xfrm>
              <a:off x="3128431" y="2779064"/>
              <a:ext cx="1755250" cy="1168463"/>
              <a:chOff x="3166332" y="2618617"/>
              <a:chExt cx="1755250" cy="1168463"/>
            </a:xfrm>
          </p:grpSpPr>
          <p:cxnSp>
            <p:nvCxnSpPr>
              <p:cNvPr id="936" name="Google Shape;936;p1"/>
              <p:cNvCxnSpPr/>
              <p:nvPr/>
            </p:nvCxnSpPr>
            <p:spPr>
              <a:xfrm rot="10800000" flipH="1">
                <a:off x="3171549" y="2621312"/>
                <a:ext cx="300000" cy="474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37" name="Google Shape;937;p1"/>
              <p:cNvCxnSpPr/>
              <p:nvPr/>
            </p:nvCxnSpPr>
            <p:spPr>
              <a:xfrm rot="10800000">
                <a:off x="3508037" y="2618617"/>
                <a:ext cx="1158000" cy="3834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38" name="Google Shape;938;p1"/>
              <p:cNvCxnSpPr/>
              <p:nvPr/>
            </p:nvCxnSpPr>
            <p:spPr>
              <a:xfrm rot="10800000">
                <a:off x="3192411" y="3103837"/>
                <a:ext cx="1210200" cy="414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39" name="Google Shape;939;p1"/>
              <p:cNvCxnSpPr/>
              <p:nvPr/>
            </p:nvCxnSpPr>
            <p:spPr>
              <a:xfrm rot="10800000" flipH="1">
                <a:off x="4389570" y="3030980"/>
                <a:ext cx="255600" cy="4692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0" name="Google Shape;940;p1"/>
              <p:cNvCxnSpPr/>
              <p:nvPr/>
            </p:nvCxnSpPr>
            <p:spPr>
              <a:xfrm rot="10800000" flipH="1">
                <a:off x="4368704" y="3526080"/>
                <a:ext cx="15600" cy="2610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1" name="Google Shape;941;p1"/>
              <p:cNvCxnSpPr/>
              <p:nvPr/>
            </p:nvCxnSpPr>
            <p:spPr>
              <a:xfrm flipH="1">
                <a:off x="4373996" y="3341602"/>
                <a:ext cx="279000" cy="4428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2" name="Google Shape;942;p1"/>
              <p:cNvCxnSpPr/>
              <p:nvPr/>
            </p:nvCxnSpPr>
            <p:spPr>
              <a:xfrm rot="10800000" flipH="1">
                <a:off x="4645171" y="3035980"/>
                <a:ext cx="15600" cy="3051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3" name="Google Shape;943;p1"/>
              <p:cNvCxnSpPr/>
              <p:nvPr/>
            </p:nvCxnSpPr>
            <p:spPr>
              <a:xfrm rot="10800000" flipH="1">
                <a:off x="3166332" y="3116785"/>
                <a:ext cx="9600" cy="2895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4" name="Google Shape;944;p1"/>
              <p:cNvCxnSpPr/>
              <p:nvPr/>
            </p:nvCxnSpPr>
            <p:spPr>
              <a:xfrm>
                <a:off x="3894015" y="3604507"/>
                <a:ext cx="498300" cy="1539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945" name="Google Shape;945;p1"/>
              <p:cNvGrpSpPr/>
              <p:nvPr/>
            </p:nvGrpSpPr>
            <p:grpSpPr>
              <a:xfrm>
                <a:off x="4487057" y="3108685"/>
                <a:ext cx="434525" cy="567625"/>
                <a:chOff x="4487057" y="3108685"/>
                <a:chExt cx="434525" cy="567625"/>
              </a:xfrm>
            </p:grpSpPr>
            <p:sp>
              <p:nvSpPr>
                <p:cNvPr id="946" name="Google Shape;946;p1"/>
                <p:cNvSpPr/>
                <p:nvPr/>
              </p:nvSpPr>
              <p:spPr>
                <a:xfrm rot="5019588">
                  <a:off x="4566877" y="3166450"/>
                  <a:ext cx="377610" cy="291871"/>
                </a:xfrm>
                <a:prstGeom prst="parallelogram">
                  <a:avLst>
                    <a:gd name="adj" fmla="val 57155"/>
                  </a:avLst>
                </a:prstGeom>
                <a:solidFill>
                  <a:schemeClr val="lt2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7" name="Google Shape;947;p1"/>
                <p:cNvSpPr/>
                <p:nvPr/>
              </p:nvSpPr>
              <p:spPr>
                <a:xfrm rot="5019588">
                  <a:off x="4464152" y="3326675"/>
                  <a:ext cx="377610" cy="291871"/>
                </a:xfrm>
                <a:prstGeom prst="parallelogram">
                  <a:avLst>
                    <a:gd name="adj" fmla="val 57155"/>
                  </a:avLst>
                </a:prstGeom>
                <a:solidFill>
                  <a:schemeClr val="lt2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948" name="Google Shape;948;p1"/>
            <p:cNvSpPr/>
            <p:nvPr/>
          </p:nvSpPr>
          <p:spPr>
            <a:xfrm rot="5402595">
              <a:off x="3079236" y="3009739"/>
              <a:ext cx="397500" cy="1111800"/>
            </a:xfrm>
            <a:prstGeom prst="parallelogram">
              <a:avLst>
                <a:gd name="adj" fmla="val 51500"/>
              </a:avLst>
            </a:prstGeom>
            <a:solidFill>
              <a:schemeClr val="lt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1"/>
            <p:cNvSpPr/>
            <p:nvPr/>
          </p:nvSpPr>
          <p:spPr>
            <a:xfrm rot="-1346417">
              <a:off x="3802255" y="3576101"/>
              <a:ext cx="139893" cy="160731"/>
            </a:xfrm>
            <a:prstGeom prst="parallelogram">
              <a:avLst>
                <a:gd name="adj" fmla="val 51500"/>
              </a:avLst>
            </a:prstGeom>
            <a:solidFill>
              <a:schemeClr val="lt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1"/>
            <p:cNvSpPr/>
            <p:nvPr/>
          </p:nvSpPr>
          <p:spPr>
            <a:xfrm>
              <a:off x="2448000" y="3367025"/>
              <a:ext cx="160500" cy="153900"/>
            </a:xfrm>
            <a:prstGeom prst="ellipse">
              <a:avLst/>
            </a:prstGeom>
            <a:solidFill>
              <a:schemeClr val="lt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951" name="Google Shape;951;p1"/>
            <p:cNvCxnSpPr/>
            <p:nvPr/>
          </p:nvCxnSpPr>
          <p:spPr>
            <a:xfrm rot="10800000">
              <a:off x="2515228" y="3283398"/>
              <a:ext cx="204600" cy="774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2" name="Google Shape;952;p1"/>
            <p:cNvCxnSpPr>
              <a:stCxn id="950" idx="1"/>
            </p:cNvCxnSpPr>
            <p:nvPr/>
          </p:nvCxnSpPr>
          <p:spPr>
            <a:xfrm rot="10800000" flipH="1">
              <a:off x="2471505" y="3275863"/>
              <a:ext cx="49200" cy="1137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3" name="Google Shape;953;p1"/>
            <p:cNvCxnSpPr>
              <a:stCxn id="950" idx="5"/>
            </p:cNvCxnSpPr>
            <p:nvPr/>
          </p:nvCxnSpPr>
          <p:spPr>
            <a:xfrm rot="10800000" flipH="1">
              <a:off x="2584995" y="3359787"/>
              <a:ext cx="125100" cy="1386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4" name="Google Shape;954;p1"/>
            <p:cNvCxnSpPr>
              <a:endCxn id="950" idx="2"/>
            </p:cNvCxnSpPr>
            <p:nvPr/>
          </p:nvCxnSpPr>
          <p:spPr>
            <a:xfrm rot="10800000">
              <a:off x="2448000" y="3443975"/>
              <a:ext cx="9000" cy="1737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5" name="Google Shape;955;p1"/>
            <p:cNvCxnSpPr/>
            <p:nvPr/>
          </p:nvCxnSpPr>
          <p:spPr>
            <a:xfrm rot="10800000">
              <a:off x="2455279" y="3608361"/>
              <a:ext cx="71400" cy="300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6" name="Google Shape;956;p1"/>
            <p:cNvCxnSpPr/>
            <p:nvPr/>
          </p:nvCxnSpPr>
          <p:spPr>
            <a:xfrm flipH="1">
              <a:off x="2529561" y="3636930"/>
              <a:ext cx="98700" cy="144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7" name="Google Shape;957;p1"/>
            <p:cNvCxnSpPr>
              <a:stCxn id="948" idx="3"/>
            </p:cNvCxnSpPr>
            <p:nvPr/>
          </p:nvCxnSpPr>
          <p:spPr>
            <a:xfrm flipH="1">
              <a:off x="2620763" y="3462833"/>
              <a:ext cx="101400" cy="1665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8" name="Google Shape;958;p1"/>
            <p:cNvCxnSpPr>
              <a:endCxn id="950" idx="6"/>
            </p:cNvCxnSpPr>
            <p:nvPr/>
          </p:nvCxnSpPr>
          <p:spPr>
            <a:xfrm rot="10800000">
              <a:off x="2608500" y="3443975"/>
              <a:ext cx="21300" cy="178200"/>
            </a:xfrm>
            <a:prstGeom prst="straightConnector1">
              <a:avLst/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59" name="Google Shape;959;p1"/>
          <p:cNvGrpSpPr/>
          <p:nvPr/>
        </p:nvGrpSpPr>
        <p:grpSpPr>
          <a:xfrm>
            <a:off x="1529602" y="1976428"/>
            <a:ext cx="604779" cy="629737"/>
            <a:chOff x="2956500" y="1508450"/>
            <a:chExt cx="1950900" cy="2980300"/>
          </a:xfrm>
        </p:grpSpPr>
        <p:cxnSp>
          <p:nvCxnSpPr>
            <p:cNvPr id="960" name="Google Shape;960;p1"/>
            <p:cNvCxnSpPr/>
            <p:nvPr/>
          </p:nvCxnSpPr>
          <p:spPr>
            <a:xfrm rot="10800000" flipH="1">
              <a:off x="3294000" y="4266000"/>
              <a:ext cx="1613400" cy="216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1" name="Google Shape;961;p1"/>
            <p:cNvCxnSpPr/>
            <p:nvPr/>
          </p:nvCxnSpPr>
          <p:spPr>
            <a:xfrm flipH="1">
              <a:off x="4880100" y="3361500"/>
              <a:ext cx="20400" cy="938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2" name="Google Shape;962;p1"/>
            <p:cNvCxnSpPr/>
            <p:nvPr/>
          </p:nvCxnSpPr>
          <p:spPr>
            <a:xfrm rot="10800000" flipH="1">
              <a:off x="3213000" y="3354924"/>
              <a:ext cx="1640400" cy="1698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3" name="Google Shape;963;p1"/>
            <p:cNvCxnSpPr/>
            <p:nvPr/>
          </p:nvCxnSpPr>
          <p:spPr>
            <a:xfrm rot="10800000" flipH="1">
              <a:off x="3206250" y="3523500"/>
              <a:ext cx="20100" cy="891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4" name="Google Shape;964;p1"/>
            <p:cNvCxnSpPr/>
            <p:nvPr/>
          </p:nvCxnSpPr>
          <p:spPr>
            <a:xfrm>
              <a:off x="4536000" y="2855250"/>
              <a:ext cx="344400" cy="438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5" name="Google Shape;965;p1"/>
            <p:cNvCxnSpPr/>
            <p:nvPr/>
          </p:nvCxnSpPr>
          <p:spPr>
            <a:xfrm>
              <a:off x="2956500" y="3186000"/>
              <a:ext cx="270000" cy="364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6" name="Google Shape;966;p1"/>
            <p:cNvCxnSpPr/>
            <p:nvPr/>
          </p:nvCxnSpPr>
          <p:spPr>
            <a:xfrm rot="10800000">
              <a:off x="3003600" y="3208500"/>
              <a:ext cx="6900" cy="1030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7" name="Google Shape;967;p1"/>
            <p:cNvCxnSpPr/>
            <p:nvPr/>
          </p:nvCxnSpPr>
          <p:spPr>
            <a:xfrm>
              <a:off x="2970000" y="4245750"/>
              <a:ext cx="189000" cy="243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8" name="Google Shape;968;p1"/>
            <p:cNvCxnSpPr/>
            <p:nvPr/>
          </p:nvCxnSpPr>
          <p:spPr>
            <a:xfrm rot="10800000" flipH="1">
              <a:off x="2963250" y="3023850"/>
              <a:ext cx="492900" cy="128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9" name="Google Shape;969;p1"/>
            <p:cNvCxnSpPr/>
            <p:nvPr/>
          </p:nvCxnSpPr>
          <p:spPr>
            <a:xfrm>
              <a:off x="3496500" y="2949750"/>
              <a:ext cx="283500" cy="182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0" name="Google Shape;970;p1"/>
            <p:cNvCxnSpPr/>
            <p:nvPr/>
          </p:nvCxnSpPr>
          <p:spPr>
            <a:xfrm>
              <a:off x="3766500" y="3125250"/>
              <a:ext cx="492900" cy="27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1" name="Google Shape;971;p1"/>
            <p:cNvCxnSpPr/>
            <p:nvPr/>
          </p:nvCxnSpPr>
          <p:spPr>
            <a:xfrm rot="10800000" flipH="1">
              <a:off x="4252500" y="2889000"/>
              <a:ext cx="202500" cy="202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2" name="Google Shape;972;p1"/>
            <p:cNvCxnSpPr/>
            <p:nvPr/>
          </p:nvCxnSpPr>
          <p:spPr>
            <a:xfrm rot="10800000" flipH="1">
              <a:off x="3516750" y="2679900"/>
              <a:ext cx="162000" cy="276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3" name="Google Shape;973;p1"/>
            <p:cNvCxnSpPr/>
            <p:nvPr/>
          </p:nvCxnSpPr>
          <p:spPr>
            <a:xfrm>
              <a:off x="3719250" y="2720250"/>
              <a:ext cx="297000" cy="13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4" name="Google Shape;974;p1"/>
            <p:cNvCxnSpPr/>
            <p:nvPr/>
          </p:nvCxnSpPr>
          <p:spPr>
            <a:xfrm rot="10800000" flipH="1">
              <a:off x="4110750" y="2632500"/>
              <a:ext cx="236400" cy="94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5" name="Google Shape;975;p1"/>
            <p:cNvCxnSpPr/>
            <p:nvPr/>
          </p:nvCxnSpPr>
          <p:spPr>
            <a:xfrm>
              <a:off x="4353750" y="2652750"/>
              <a:ext cx="155400" cy="1890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6" name="Google Shape;976;p1"/>
            <p:cNvCxnSpPr/>
            <p:nvPr/>
          </p:nvCxnSpPr>
          <p:spPr>
            <a:xfrm rot="10800000">
              <a:off x="4123650" y="2547000"/>
              <a:ext cx="216600" cy="112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7" name="Google Shape;977;p1"/>
            <p:cNvCxnSpPr/>
            <p:nvPr/>
          </p:nvCxnSpPr>
          <p:spPr>
            <a:xfrm rot="10800000" flipH="1">
              <a:off x="3653650" y="2550182"/>
              <a:ext cx="115800" cy="119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8" name="Google Shape;978;p1"/>
            <p:cNvCxnSpPr/>
            <p:nvPr/>
          </p:nvCxnSpPr>
          <p:spPr>
            <a:xfrm rot="10800000">
              <a:off x="3793321" y="2598587"/>
              <a:ext cx="108900" cy="744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9" name="Google Shape;979;p1"/>
            <p:cNvCxnSpPr/>
            <p:nvPr/>
          </p:nvCxnSpPr>
          <p:spPr>
            <a:xfrm flipH="1">
              <a:off x="3940663" y="2594671"/>
              <a:ext cx="170100" cy="681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0" name="Google Shape;980;p1"/>
            <p:cNvCxnSpPr/>
            <p:nvPr/>
          </p:nvCxnSpPr>
          <p:spPr>
            <a:xfrm>
              <a:off x="3878386" y="1610603"/>
              <a:ext cx="214800" cy="9237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1" name="Google Shape;981;p1"/>
            <p:cNvCxnSpPr/>
            <p:nvPr/>
          </p:nvCxnSpPr>
          <p:spPr>
            <a:xfrm>
              <a:off x="3561713" y="1692324"/>
              <a:ext cx="228300" cy="895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2" name="Google Shape;982;p1"/>
            <p:cNvCxnSpPr/>
            <p:nvPr/>
          </p:nvCxnSpPr>
          <p:spPr>
            <a:xfrm rot="10800000">
              <a:off x="3602593" y="1695640"/>
              <a:ext cx="146400" cy="69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3" name="Google Shape;983;p1"/>
            <p:cNvCxnSpPr/>
            <p:nvPr/>
          </p:nvCxnSpPr>
          <p:spPr>
            <a:xfrm flipH="1">
              <a:off x="3745575" y="1617413"/>
              <a:ext cx="126000" cy="72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4" name="Google Shape;984;p1"/>
            <p:cNvCxnSpPr/>
            <p:nvPr/>
          </p:nvCxnSpPr>
          <p:spPr>
            <a:xfrm flipH="1">
              <a:off x="3575230" y="1528881"/>
              <a:ext cx="64800" cy="1635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5" name="Google Shape;985;p1"/>
            <p:cNvCxnSpPr/>
            <p:nvPr/>
          </p:nvCxnSpPr>
          <p:spPr>
            <a:xfrm flipH="1">
              <a:off x="3673935" y="1508450"/>
              <a:ext cx="170400" cy="273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6" name="Google Shape;986;p1"/>
            <p:cNvCxnSpPr/>
            <p:nvPr/>
          </p:nvCxnSpPr>
          <p:spPr>
            <a:xfrm rot="10800000">
              <a:off x="3800116" y="1518623"/>
              <a:ext cx="98700" cy="10560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87" name="Google Shape;987;p1"/>
          <p:cNvSpPr txBox="1"/>
          <p:nvPr/>
        </p:nvSpPr>
        <p:spPr>
          <a:xfrm>
            <a:off x="2348347" y="1346063"/>
            <a:ext cx="46506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Taster: Gedrückt = 1, nicht gedrückt = 0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8" name="Google Shape;988;p1"/>
          <p:cNvSpPr txBox="1"/>
          <p:nvPr/>
        </p:nvSpPr>
        <p:spPr>
          <a:xfrm>
            <a:off x="2415147" y="2081163"/>
            <a:ext cx="4650600" cy="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Schalter: Ein = 1, aus = 0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1"/>
          <p:cNvSpPr txBox="1"/>
          <p:nvPr/>
        </p:nvSpPr>
        <p:spPr>
          <a:xfrm>
            <a:off x="2415150" y="2816271"/>
            <a:ext cx="49173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Endschalter: Ende der Fahrbahn erreicht = 1, sonst = 0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0" name="Google Shape;9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9611" y="33446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6"/>
          <p:cNvSpPr txBox="1">
            <a:spLocks noGrp="1"/>
          </p:cNvSpPr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466" name="Google Shape;466;p6"/>
          <p:cNvSpPr/>
          <p:nvPr/>
        </p:nvSpPr>
        <p:spPr>
          <a:xfrm>
            <a:off x="3263144" y="3785927"/>
            <a:ext cx="2063400" cy="594300"/>
          </a:xfrm>
          <a:prstGeom prst="wedgeRoundRectCallout">
            <a:avLst>
              <a:gd name="adj1" fmla="val -80540"/>
              <a:gd name="adj2" fmla="val -7138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Lichtstrahl unterbrochen =&gt; 1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6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Beispiele: </a:t>
            </a:r>
            <a:r>
              <a:rPr lang="de-DE" sz="2400"/>
              <a:t>Elektronische Sensoren Lichtschranke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8" name="Google Shape;468;p6"/>
          <p:cNvGrpSpPr/>
          <p:nvPr/>
        </p:nvGrpSpPr>
        <p:grpSpPr>
          <a:xfrm>
            <a:off x="509157" y="1458832"/>
            <a:ext cx="7571364" cy="857315"/>
            <a:chOff x="509113" y="1458848"/>
            <a:chExt cx="4004530" cy="857315"/>
          </a:xfrm>
        </p:grpSpPr>
        <p:grpSp>
          <p:nvGrpSpPr>
            <p:cNvPr id="469" name="Google Shape;469;p6"/>
            <p:cNvGrpSpPr/>
            <p:nvPr/>
          </p:nvGrpSpPr>
          <p:grpSpPr>
            <a:xfrm>
              <a:off x="509113" y="1458848"/>
              <a:ext cx="4004530" cy="798000"/>
              <a:chOff x="509113" y="1458848"/>
              <a:chExt cx="4004530" cy="798000"/>
            </a:xfrm>
          </p:grpSpPr>
          <p:grpSp>
            <p:nvGrpSpPr>
              <p:cNvPr id="470" name="Google Shape;470;p6"/>
              <p:cNvGrpSpPr/>
              <p:nvPr/>
            </p:nvGrpSpPr>
            <p:grpSpPr>
              <a:xfrm>
                <a:off x="509113" y="1502798"/>
                <a:ext cx="380499" cy="710100"/>
                <a:chOff x="3618850" y="1623175"/>
                <a:chExt cx="380499" cy="710100"/>
              </a:xfrm>
            </p:grpSpPr>
            <p:sp>
              <p:nvSpPr>
                <p:cNvPr id="471" name="Google Shape;471;p6"/>
                <p:cNvSpPr/>
                <p:nvPr/>
              </p:nvSpPr>
              <p:spPr>
                <a:xfrm>
                  <a:off x="3687049" y="1681075"/>
                  <a:ext cx="312300" cy="594300"/>
                </a:xfrm>
                <a:prstGeom prst="ellipse">
                  <a:avLst/>
                </a:prstGeom>
                <a:solidFill>
                  <a:schemeClr val="accent4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2" name="Google Shape;472;p6"/>
                <p:cNvSpPr/>
                <p:nvPr/>
              </p:nvSpPr>
              <p:spPr>
                <a:xfrm>
                  <a:off x="3618850" y="1623175"/>
                  <a:ext cx="225900" cy="710100"/>
                </a:xfrm>
                <a:prstGeom prst="rect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73" name="Google Shape;473;p6"/>
              <p:cNvSpPr/>
              <p:nvPr/>
            </p:nvSpPr>
            <p:spPr>
              <a:xfrm flipH="1">
                <a:off x="1652555" y="1560698"/>
                <a:ext cx="279600" cy="594300"/>
              </a:xfrm>
              <a:prstGeom prst="ellipse">
                <a:avLst/>
              </a:prstGeom>
              <a:solidFill>
                <a:srgbClr val="C9DAF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474;p6"/>
              <p:cNvSpPr/>
              <p:nvPr/>
            </p:nvSpPr>
            <p:spPr>
              <a:xfrm flipH="1">
                <a:off x="1790986" y="1502798"/>
                <a:ext cx="202200" cy="710100"/>
              </a:xfrm>
              <a:prstGeom prst="rect">
                <a:avLst/>
              </a:prstGeom>
              <a:solidFill>
                <a:schemeClr val="dk1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75" name="Google Shape;475;p6"/>
              <p:cNvCxnSpPr>
                <a:stCxn id="471" idx="7"/>
                <a:endCxn id="473" idx="7"/>
              </p:cNvCxnSpPr>
              <p:nvPr/>
            </p:nvCxnSpPr>
            <p:spPr>
              <a:xfrm>
                <a:off x="843876" y="1647731"/>
                <a:ext cx="849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76" name="Google Shape;476;p6"/>
              <p:cNvCxnSpPr>
                <a:stCxn id="471" idx="6"/>
                <a:endCxn id="473" idx="6"/>
              </p:cNvCxnSpPr>
              <p:nvPr/>
            </p:nvCxnSpPr>
            <p:spPr>
              <a:xfrm>
                <a:off x="889611" y="1857848"/>
                <a:ext cx="7629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77" name="Google Shape;477;p6"/>
              <p:cNvCxnSpPr>
                <a:stCxn id="471" idx="5"/>
                <a:endCxn id="473" idx="5"/>
              </p:cNvCxnSpPr>
              <p:nvPr/>
            </p:nvCxnSpPr>
            <p:spPr>
              <a:xfrm>
                <a:off x="843876" y="2067965"/>
                <a:ext cx="849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sp>
            <p:nvSpPr>
              <p:cNvPr id="478" name="Google Shape;478;p6"/>
              <p:cNvSpPr/>
              <p:nvPr/>
            </p:nvSpPr>
            <p:spPr>
              <a:xfrm>
                <a:off x="3100042" y="1458848"/>
                <a:ext cx="1413600" cy="798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/>
                  <a:t>Mikrocontroller</a:t>
                </a:r>
                <a:endParaRPr/>
              </a:p>
            </p:txBody>
          </p:sp>
          <p:cxnSp>
            <p:nvCxnSpPr>
              <p:cNvPr id="479" name="Google Shape;479;p6"/>
              <p:cNvCxnSpPr>
                <a:stCxn id="474" idx="1"/>
                <a:endCxn id="478" idx="1"/>
              </p:cNvCxnSpPr>
              <p:nvPr/>
            </p:nvCxnSpPr>
            <p:spPr>
              <a:xfrm>
                <a:off x="1993186" y="1857848"/>
                <a:ext cx="11070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</p:grpSp>
        <p:sp>
          <p:nvSpPr>
            <p:cNvPr id="480" name="Google Shape;480;p6"/>
            <p:cNvSpPr txBox="1"/>
            <p:nvPr/>
          </p:nvSpPr>
          <p:spPr>
            <a:xfrm>
              <a:off x="2143896" y="1462663"/>
              <a:ext cx="735000" cy="85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rgbClr val="0000FF"/>
                  </a:solidFill>
                </a:rPr>
                <a:t>0</a:t>
              </a:r>
              <a:endParaRPr sz="1800">
                <a:solidFill>
                  <a:srgbClr val="0000FF"/>
                </a:solidFill>
              </a:endParaRPr>
            </a:p>
          </p:txBody>
        </p:sp>
      </p:grpSp>
      <p:grpSp>
        <p:nvGrpSpPr>
          <p:cNvPr id="481" name="Google Shape;481;p6"/>
          <p:cNvGrpSpPr/>
          <p:nvPr/>
        </p:nvGrpSpPr>
        <p:grpSpPr>
          <a:xfrm>
            <a:off x="509134" y="2540832"/>
            <a:ext cx="7571364" cy="853502"/>
            <a:chOff x="509113" y="2540910"/>
            <a:chExt cx="4004530" cy="853502"/>
          </a:xfrm>
        </p:grpSpPr>
        <p:grpSp>
          <p:nvGrpSpPr>
            <p:cNvPr id="482" name="Google Shape;482;p6"/>
            <p:cNvGrpSpPr/>
            <p:nvPr/>
          </p:nvGrpSpPr>
          <p:grpSpPr>
            <a:xfrm>
              <a:off x="509113" y="2540910"/>
              <a:ext cx="4004530" cy="798000"/>
              <a:chOff x="509113" y="1458848"/>
              <a:chExt cx="4004530" cy="798000"/>
            </a:xfrm>
          </p:grpSpPr>
          <p:grpSp>
            <p:nvGrpSpPr>
              <p:cNvPr id="483" name="Google Shape;483;p6"/>
              <p:cNvGrpSpPr/>
              <p:nvPr/>
            </p:nvGrpSpPr>
            <p:grpSpPr>
              <a:xfrm>
                <a:off x="509113" y="1502798"/>
                <a:ext cx="380499" cy="710100"/>
                <a:chOff x="3618850" y="1623175"/>
                <a:chExt cx="380499" cy="710100"/>
              </a:xfrm>
            </p:grpSpPr>
            <p:sp>
              <p:nvSpPr>
                <p:cNvPr id="484" name="Google Shape;484;p6"/>
                <p:cNvSpPr/>
                <p:nvPr/>
              </p:nvSpPr>
              <p:spPr>
                <a:xfrm>
                  <a:off x="3687049" y="1681075"/>
                  <a:ext cx="312300" cy="594300"/>
                </a:xfrm>
                <a:prstGeom prst="ellipse">
                  <a:avLst/>
                </a:prstGeom>
                <a:solidFill>
                  <a:schemeClr val="accent4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85" name="Google Shape;485;p6"/>
                <p:cNvSpPr/>
                <p:nvPr/>
              </p:nvSpPr>
              <p:spPr>
                <a:xfrm>
                  <a:off x="3618850" y="1623175"/>
                  <a:ext cx="225900" cy="710100"/>
                </a:xfrm>
                <a:prstGeom prst="rect">
                  <a:avLst/>
                </a:pr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86" name="Google Shape;486;p6"/>
              <p:cNvSpPr/>
              <p:nvPr/>
            </p:nvSpPr>
            <p:spPr>
              <a:xfrm flipH="1">
                <a:off x="1652555" y="1560698"/>
                <a:ext cx="279600" cy="594300"/>
              </a:xfrm>
              <a:prstGeom prst="ellipse">
                <a:avLst/>
              </a:prstGeom>
              <a:solidFill>
                <a:srgbClr val="C9DAF8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487;p6"/>
              <p:cNvSpPr/>
              <p:nvPr/>
            </p:nvSpPr>
            <p:spPr>
              <a:xfrm flipH="1">
                <a:off x="1790986" y="1502798"/>
                <a:ext cx="202200" cy="710100"/>
              </a:xfrm>
              <a:prstGeom prst="rect">
                <a:avLst/>
              </a:prstGeom>
              <a:solidFill>
                <a:schemeClr val="dk1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488" name="Google Shape;488;p6"/>
              <p:cNvCxnSpPr>
                <a:stCxn id="484" idx="7"/>
                <a:endCxn id="486" idx="7"/>
              </p:cNvCxnSpPr>
              <p:nvPr/>
            </p:nvCxnSpPr>
            <p:spPr>
              <a:xfrm>
                <a:off x="843876" y="1647731"/>
                <a:ext cx="849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89" name="Google Shape;489;p6"/>
              <p:cNvCxnSpPr>
                <a:stCxn id="484" idx="6"/>
                <a:endCxn id="486" idx="6"/>
              </p:cNvCxnSpPr>
              <p:nvPr/>
            </p:nvCxnSpPr>
            <p:spPr>
              <a:xfrm>
                <a:off x="889611" y="1857848"/>
                <a:ext cx="7629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cxnSp>
            <p:nvCxnSpPr>
              <p:cNvPr id="490" name="Google Shape;490;p6"/>
              <p:cNvCxnSpPr>
                <a:stCxn id="484" idx="5"/>
                <a:endCxn id="486" idx="5"/>
              </p:cNvCxnSpPr>
              <p:nvPr/>
            </p:nvCxnSpPr>
            <p:spPr>
              <a:xfrm>
                <a:off x="843876" y="2067965"/>
                <a:ext cx="8496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1C232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  <p:sp>
            <p:nvSpPr>
              <p:cNvPr id="491" name="Google Shape;491;p6"/>
              <p:cNvSpPr/>
              <p:nvPr/>
            </p:nvSpPr>
            <p:spPr>
              <a:xfrm>
                <a:off x="3100042" y="1458848"/>
                <a:ext cx="1413600" cy="7980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-DE"/>
                  <a:t>Mikrocontroller</a:t>
                </a:r>
                <a:endParaRPr/>
              </a:p>
            </p:txBody>
          </p:sp>
          <p:cxnSp>
            <p:nvCxnSpPr>
              <p:cNvPr id="492" name="Google Shape;492;p6"/>
              <p:cNvCxnSpPr>
                <a:stCxn id="487" idx="1"/>
                <a:endCxn id="491" idx="1"/>
              </p:cNvCxnSpPr>
              <p:nvPr/>
            </p:nvCxnSpPr>
            <p:spPr>
              <a:xfrm>
                <a:off x="1993186" y="1857848"/>
                <a:ext cx="11070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stealth" w="med" len="med"/>
              </a:ln>
            </p:spPr>
          </p:cxnSp>
        </p:grpSp>
        <p:sp>
          <p:nvSpPr>
            <p:cNvPr id="493" name="Google Shape;493;p6"/>
            <p:cNvSpPr txBox="1"/>
            <p:nvPr/>
          </p:nvSpPr>
          <p:spPr>
            <a:xfrm>
              <a:off x="2143883" y="2540913"/>
              <a:ext cx="735000" cy="85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800">
                  <a:solidFill>
                    <a:srgbClr val="FF0000"/>
                  </a:solidFill>
                </a:rPr>
                <a:t>1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pic>
        <p:nvPicPr>
          <p:cNvPr id="494" name="Google Shape;49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3727" y="2316150"/>
            <a:ext cx="1314684" cy="19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6"/>
          <p:cNvSpPr txBox="1"/>
          <p:nvPr/>
        </p:nvSpPr>
        <p:spPr>
          <a:xfrm>
            <a:off x="509125" y="1133975"/>
            <a:ext cx="33957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Lichtquelle                        Lichtsensor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7"/>
          <p:cNvSpPr txBox="1"/>
          <p:nvPr/>
        </p:nvSpPr>
        <p:spPr>
          <a:xfrm>
            <a:off x="310300" y="1237925"/>
            <a:ext cx="7315200" cy="32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Ultraschall-Empfänger bei </a:t>
            </a:r>
            <a:r>
              <a:rPr lang="de-DE" sz="1800" dirty="0" err="1"/>
              <a:t>Abstandsmessug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Infrarotsensor: Kollisionserkennung, Infrarotdatenübertragung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Näherungssensoren: Materialerkennung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Impulsgeber: Weg- und Geschwindigkeitsmesser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Lichtsensoren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Temperatursensoren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Feuchtesensor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Windmesser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-DE" sz="1800" dirty="0"/>
              <a:t>u. v. m. </a:t>
            </a:r>
            <a:endParaRPr sz="1800" dirty="0"/>
          </a:p>
        </p:txBody>
      </p:sp>
      <p:sp>
        <p:nvSpPr>
          <p:cNvPr id="501" name="Google Shape;501;p7"/>
          <p:cNvSpPr txBox="1">
            <a:spLocks noGrp="1"/>
          </p:cNvSpPr>
          <p:nvPr>
            <p:ph type="ctrTitle"/>
          </p:nvPr>
        </p:nvSpPr>
        <p:spPr>
          <a:xfrm>
            <a:off x="2767500" y="-13675"/>
            <a:ext cx="42861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2400"/>
              <a:t>Sensoren und Aktoren</a:t>
            </a:r>
            <a:endParaRPr sz="2400"/>
          </a:p>
        </p:txBody>
      </p:sp>
      <p:sp>
        <p:nvSpPr>
          <p:cNvPr id="502" name="Google Shape;502;p7"/>
          <p:cNvSpPr/>
          <p:nvPr/>
        </p:nvSpPr>
        <p:spPr>
          <a:xfrm>
            <a:off x="5171323" y="3240474"/>
            <a:ext cx="2454300" cy="1002900"/>
          </a:xfrm>
          <a:prstGeom prst="wedgeRoundRectCallout">
            <a:avLst>
              <a:gd name="adj1" fmla="val -80540"/>
              <a:gd name="adj2" fmla="val -7138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</a:rPr>
              <a:t>Die Liste der Sensoren ist grenzenlos.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7"/>
          <p:cNvSpPr txBox="1"/>
          <p:nvPr/>
        </p:nvSpPr>
        <p:spPr>
          <a:xfrm>
            <a:off x="310300" y="580625"/>
            <a:ext cx="84243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Beispiele</a:t>
            </a:r>
            <a:r>
              <a:rPr lang="de-DE" sz="2400"/>
              <a:t>: Weitere elektronische Sensoren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4" name="Google Shape;50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2143" y="2570175"/>
            <a:ext cx="1314684" cy="193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458A22-B79C-4E53-9C5D-E19279925EB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E8161B9-84D1-42AC-96D4-16A947C5F2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E278D0-C2BD-4248-83ED-52F3AC7DE0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717</Words>
  <Application>Microsoft Office PowerPoint</Application>
  <PresentationFormat>Bildschirmpräsentation (16:9)</PresentationFormat>
  <Paragraphs>376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Arial</vt:lpstr>
      <vt:lpstr>Simple Light</vt:lpstr>
      <vt:lpstr>PowerPoint-Präsentation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  <vt:lpstr>Sensoren und Aktoren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Textbureau Strauß</cp:lastModifiedBy>
  <cp:revision>5</cp:revision>
  <dcterms:modified xsi:type="dcterms:W3CDTF">2021-06-14T18:54:14Z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