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0zGFTvtnhqEpKuzigufBo1fgn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8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7de358484f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" name="Google Shape;148;g7de358484f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de358484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4" name="Google Shape;64;g7de358484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7de358484f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2" name="Google Shape;72;g7de358484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de358484f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0" name="Google Shape;80;g7de358484f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de358484f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g7de3584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de358484f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0" name="Google Shape;100;g7de358484f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7de358484f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1" name="Google Shape;111;g7de358484f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de358484f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2" name="Google Shape;122;g7de358484f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7de358484f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5" name="Google Shape;135;g7de358484f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4" descr="\\DROBO-FS\QuickDrops\JB\PPTX NG\Droplets\LightingOverlay.png"/>
          <p:cNvPicPr preferRelativeResize="0"/>
          <p:nvPr/>
        </p:nvPicPr>
        <p:blipFill rotWithShape="1">
          <a:blip r:embed="rId4">
            <a:alphaModFix amt="30000"/>
          </a:blip>
          <a:srcRect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>
            <a:spLocks noGrp="1"/>
          </p:cNvSpPr>
          <p:nvPr>
            <p:ph type="ctrTitle" idx="4294967295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" name="Google Shape;58;p1"/>
          <p:cNvSpPr txBox="1">
            <a:spLocks noGrp="1"/>
          </p:cNvSpPr>
          <p:nvPr>
            <p:ph type="subTitle" idx="4294967295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/>
              <a:t>Parameter</a:t>
            </a:r>
            <a:endParaRPr/>
          </a:p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de-DE"/>
              <a:t>Rückgabewert</a:t>
            </a:r>
            <a:endParaRPr/>
          </a:p>
        </p:txBody>
      </p:sp>
      <p:sp>
        <p:nvSpPr>
          <p:cNvPr id="59" name="Google Shape;59;p1"/>
          <p:cNvSpPr/>
          <p:nvPr/>
        </p:nvSpPr>
        <p:spPr>
          <a:xfrm>
            <a:off x="3468606" y="4308025"/>
            <a:ext cx="2941500" cy="945000"/>
          </a:xfrm>
          <a:prstGeom prst="wedgeRoundRectCallout">
            <a:avLst>
              <a:gd name="adj1" fmla="val -56101"/>
              <a:gd name="adj2" fmla="val -8126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"/>
          <p:cNvSpPr/>
          <p:nvPr/>
        </p:nvSpPr>
        <p:spPr>
          <a:xfrm>
            <a:off x="7552475" y="2758625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de358484f_0_78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51" name="Google Shape;151;g7de358484f_0_78"/>
          <p:cNvSpPr/>
          <p:nvPr/>
        </p:nvSpPr>
        <p:spPr>
          <a:xfrm>
            <a:off x="154350" y="1739363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52" name="Google Shape;152;g7de358484f_0_78"/>
          <p:cNvSpPr/>
          <p:nvPr/>
        </p:nvSpPr>
        <p:spPr>
          <a:xfrm>
            <a:off x="4494850" y="1726550"/>
            <a:ext cx="3501300" cy="160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53" name="Google Shape;153;g7de358484f_0_78"/>
          <p:cNvSpPr/>
          <p:nvPr/>
        </p:nvSpPr>
        <p:spPr>
          <a:xfrm>
            <a:off x="5449750" y="102025"/>
            <a:ext cx="6684300" cy="1601100"/>
          </a:xfrm>
          <a:prstGeom prst="wedgeRoundRectCallout">
            <a:avLst>
              <a:gd name="adj1" fmla="val -44105"/>
              <a:gd name="adj2" fmla="val 8941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Der C-Compiler macht es übrigens genauso. Auch er nutzt R0 als Return-Wert.</a:t>
            </a:r>
            <a:endParaRPr sz="2400">
              <a:solidFill>
                <a:srgbClr val="0000FF"/>
              </a:solidFill>
            </a:endParaRPr>
          </a:p>
        </p:txBody>
      </p:sp>
      <p:sp>
        <p:nvSpPr>
          <p:cNvPr id="154" name="Google Shape;154;g7de358484f_0_78"/>
          <p:cNvSpPr/>
          <p:nvPr/>
        </p:nvSpPr>
        <p:spPr>
          <a:xfrm>
            <a:off x="4494850" y="3943100"/>
            <a:ext cx="3501300" cy="16011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55" name="Google Shape;155;g7de358484f_0_78"/>
          <p:cNvSpPr/>
          <p:nvPr/>
        </p:nvSpPr>
        <p:spPr>
          <a:xfrm>
            <a:off x="3993275" y="2334225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7de358484f_0_78"/>
          <p:cNvSpPr/>
          <p:nvPr/>
        </p:nvSpPr>
        <p:spPr>
          <a:xfrm>
            <a:off x="3993275" y="4463950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7de358484f_0_78"/>
          <p:cNvSpPr/>
          <p:nvPr/>
        </p:nvSpPr>
        <p:spPr>
          <a:xfrm>
            <a:off x="164150" y="3943100"/>
            <a:ext cx="3761700" cy="16011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x = berechneFlaeche(25,100)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pic>
        <p:nvPicPr>
          <p:cNvPr id="158" name="Google Shape;158;g7de358484f_0_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02135" y="1832652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7de358484f_0_1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67" name="Google Shape;67;g7de358484f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1785" y="34332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g7de358484f_0_1"/>
          <p:cNvSpPr/>
          <p:nvPr/>
        </p:nvSpPr>
        <p:spPr>
          <a:xfrm>
            <a:off x="3964325" y="1604313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69" name="Google Shape;69;g7de358484f_0_1"/>
          <p:cNvSpPr/>
          <p:nvPr/>
        </p:nvSpPr>
        <p:spPr>
          <a:xfrm>
            <a:off x="6883131" y="2388550"/>
            <a:ext cx="2941500" cy="945000"/>
          </a:xfrm>
          <a:prstGeom prst="wedgeRoundRectCallout">
            <a:avLst>
              <a:gd name="adj1" fmla="val -56101"/>
              <a:gd name="adj2" fmla="val -8126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Unterprogramme haben Parameter…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de358484f_0_9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5" name="Google Shape;75;g7de358484f_0_9"/>
          <p:cNvSpPr/>
          <p:nvPr/>
        </p:nvSpPr>
        <p:spPr>
          <a:xfrm>
            <a:off x="3964325" y="1604313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76" name="Google Shape;76;g7de358484f_0_9"/>
          <p:cNvSpPr/>
          <p:nvPr/>
        </p:nvSpPr>
        <p:spPr>
          <a:xfrm>
            <a:off x="3131006" y="4131963"/>
            <a:ext cx="2941500" cy="945000"/>
          </a:xfrm>
          <a:prstGeom prst="wedgeRoundRectCallout">
            <a:avLst>
              <a:gd name="adj1" fmla="val 16368"/>
              <a:gd name="adj2" fmla="val -19838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…und Rückgabewerte…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g7de358484f_0_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0860" y="15041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7de358484f_0_16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3" name="Google Shape;83;g7de358484f_0_16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84" name="Google Shape;84;g7de358484f_0_16"/>
          <p:cNvSpPr/>
          <p:nvPr/>
        </p:nvSpPr>
        <p:spPr>
          <a:xfrm>
            <a:off x="8137031" y="3681888"/>
            <a:ext cx="2941500" cy="945000"/>
          </a:xfrm>
          <a:prstGeom prst="wedgeRoundRectCallout">
            <a:avLst>
              <a:gd name="adj1" fmla="val -60691"/>
              <a:gd name="adj2" fmla="val 2581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…in Assemblern.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g7de358484f_0_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0785" y="328907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g7de358484f_0_16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87" name="Google Shape;87;g7de358484f_0_16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de358484f_0_24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3" name="Google Shape;93;g7de358484f_0_24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94" name="Google Shape;94;g7de358484f_0_24"/>
          <p:cNvSpPr/>
          <p:nvPr/>
        </p:nvSpPr>
        <p:spPr>
          <a:xfrm>
            <a:off x="8137025" y="3681908"/>
            <a:ext cx="2941500" cy="1555500"/>
          </a:xfrm>
          <a:prstGeom prst="wedgeRoundRectCallout">
            <a:avLst>
              <a:gd name="adj1" fmla="val -60691"/>
              <a:gd name="adj2" fmla="val 2581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Welche Parameter hat das Unterprogramm?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g7de358484f_0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0785" y="328907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g7de358484f_0_24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97" name="Google Shape;97;g7de358484f_0_24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de358484f_0_32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3" name="Google Shape;103;g7de358484f_0_32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04" name="Google Shape;104;g7de358484f_0_32"/>
          <p:cNvSpPr/>
          <p:nvPr/>
        </p:nvSpPr>
        <p:spPr>
          <a:xfrm>
            <a:off x="1115050" y="3710821"/>
            <a:ext cx="2941500" cy="2342400"/>
          </a:xfrm>
          <a:prstGeom prst="wedgeRoundRectCallout">
            <a:avLst>
              <a:gd name="adj1" fmla="val 73754"/>
              <a:gd name="adj2" fmla="val -2192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Vor dem Unterprogramm-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 err="1">
                <a:solidFill>
                  <a:srgbClr val="0000FF"/>
                </a:solidFill>
              </a:rPr>
              <a:t>aufruf</a:t>
            </a:r>
            <a:r>
              <a:rPr lang="de-DE" sz="2400" dirty="0">
                <a:solidFill>
                  <a:srgbClr val="0000FF"/>
                </a:solidFill>
              </a:rPr>
              <a:t> werden die Werte in R0 und R1 geladen.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g7de358484f_0_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11685" y="38555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g7de358484f_0_32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07" name="Google Shape;107;g7de358484f_0_32"/>
          <p:cNvSpPr/>
          <p:nvPr/>
        </p:nvSpPr>
        <p:spPr>
          <a:xfrm>
            <a:off x="7089500" y="3904525"/>
            <a:ext cx="3501300" cy="16011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08" name="Google Shape;108;g7de358484f_0_32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de358484f_0_41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4" name="Google Shape;114;g7de358484f_0_41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15" name="Google Shape;115;g7de358484f_0_41"/>
          <p:cNvSpPr/>
          <p:nvPr/>
        </p:nvSpPr>
        <p:spPr>
          <a:xfrm>
            <a:off x="294850" y="3710825"/>
            <a:ext cx="3761700" cy="2342400"/>
          </a:xfrm>
          <a:prstGeom prst="wedgeRoundRectCallout">
            <a:avLst>
              <a:gd name="adj1" fmla="val 73754"/>
              <a:gd name="adj2" fmla="val -2192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Unser C-Compiler verwendet: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R0 als 1. Parameter und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R1 als 2. Parameter.</a:t>
            </a:r>
            <a:endParaRPr sz="2400" dirty="0">
              <a:solidFill>
                <a:srgbClr val="0000FF"/>
              </a:solidFill>
            </a:endParaRPr>
          </a:p>
        </p:txBody>
      </p:sp>
      <p:pic>
        <p:nvPicPr>
          <p:cNvPr id="116" name="Google Shape;116;g7de358484f_0_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11685" y="3855527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7de358484f_0_41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18" name="Google Shape;118;g7de358484f_0_41"/>
          <p:cNvSpPr/>
          <p:nvPr/>
        </p:nvSpPr>
        <p:spPr>
          <a:xfrm>
            <a:off x="7089500" y="3904525"/>
            <a:ext cx="3501300" cy="16011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19" name="Google Shape;119;g7de358484f_0_41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7de358484f_0_50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5" name="Google Shape;125;g7de358484f_0_50"/>
          <p:cNvSpPr/>
          <p:nvPr/>
        </p:nvSpPr>
        <p:spPr>
          <a:xfrm>
            <a:off x="2749000" y="1700788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26" name="Google Shape;126;g7de358484f_0_50"/>
          <p:cNvSpPr/>
          <p:nvPr/>
        </p:nvSpPr>
        <p:spPr>
          <a:xfrm>
            <a:off x="270075" y="1687975"/>
            <a:ext cx="1944300" cy="1971900"/>
          </a:xfrm>
          <a:prstGeom prst="wedgeRoundRectCallout">
            <a:avLst>
              <a:gd name="adj1" fmla="val 29376"/>
              <a:gd name="adj2" fmla="val 74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Die C-Methode hat einen Rückgabe-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Wert.</a:t>
            </a:r>
            <a:endParaRPr sz="2400" dirty="0">
              <a:solidFill>
                <a:srgbClr val="0000FF"/>
              </a:solidFill>
            </a:endParaRPr>
          </a:p>
        </p:txBody>
      </p:sp>
      <p:pic>
        <p:nvPicPr>
          <p:cNvPr id="127" name="Google Shape;127;g7de358484f_0_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7910" y="43281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7de358484f_0_50"/>
          <p:cNvSpPr/>
          <p:nvPr/>
        </p:nvSpPr>
        <p:spPr>
          <a:xfrm>
            <a:off x="7089500" y="1687975"/>
            <a:ext cx="3501300" cy="160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29" name="Google Shape;129;g7de358484f_0_50"/>
          <p:cNvSpPr/>
          <p:nvPr/>
        </p:nvSpPr>
        <p:spPr>
          <a:xfrm>
            <a:off x="7089500" y="3904525"/>
            <a:ext cx="3501300" cy="16011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30" name="Google Shape;130;g7de358484f_0_50"/>
          <p:cNvSpPr/>
          <p:nvPr/>
        </p:nvSpPr>
        <p:spPr>
          <a:xfrm>
            <a:off x="6587925" y="2295650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7de358484f_0_50"/>
          <p:cNvSpPr/>
          <p:nvPr/>
        </p:nvSpPr>
        <p:spPr>
          <a:xfrm>
            <a:off x="6587925" y="4425375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7de358484f_0_50"/>
          <p:cNvSpPr/>
          <p:nvPr/>
        </p:nvSpPr>
        <p:spPr>
          <a:xfrm>
            <a:off x="2758800" y="3904525"/>
            <a:ext cx="3761700" cy="16011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x = berechneFlaeche(25,100)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de358484f_0_66"/>
          <p:cNvSpPr txBox="1">
            <a:spLocks noGrp="1"/>
          </p:cNvSpPr>
          <p:nvPr>
            <p:ph type="ctrTitle" idx="4294967295"/>
          </p:nvPr>
        </p:nvSpPr>
        <p:spPr>
          <a:xfrm>
            <a:off x="0" y="43600"/>
            <a:ext cx="47055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8" name="Google Shape;138;g7de358484f_0_66"/>
          <p:cNvSpPr/>
          <p:nvPr/>
        </p:nvSpPr>
        <p:spPr>
          <a:xfrm>
            <a:off x="154350" y="1739363"/>
            <a:ext cx="3761700" cy="1601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berechneFlaeche(int a, int b)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{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  return a*b;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} </a:t>
            </a:r>
            <a:endParaRPr sz="1800"/>
          </a:p>
        </p:txBody>
      </p:sp>
      <p:sp>
        <p:nvSpPr>
          <p:cNvPr id="139" name="Google Shape;139;g7de358484f_0_66"/>
          <p:cNvSpPr/>
          <p:nvPr/>
        </p:nvSpPr>
        <p:spPr>
          <a:xfrm>
            <a:off x="4494850" y="1726550"/>
            <a:ext cx="3501300" cy="1601100"/>
          </a:xfrm>
          <a:prstGeom prst="rect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berechneFlaeche: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mul R0,R0,R1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	bx lr</a:t>
            </a:r>
            <a:endParaRPr sz="1800"/>
          </a:p>
        </p:txBody>
      </p:sp>
      <p:sp>
        <p:nvSpPr>
          <p:cNvPr id="140" name="Google Shape;140;g7de358484f_0_66"/>
          <p:cNvSpPr/>
          <p:nvPr/>
        </p:nvSpPr>
        <p:spPr>
          <a:xfrm>
            <a:off x="5449750" y="102025"/>
            <a:ext cx="6684300" cy="1601100"/>
          </a:xfrm>
          <a:prstGeom prst="wedgeRoundRectCallout">
            <a:avLst>
              <a:gd name="adj1" fmla="val -44105"/>
              <a:gd name="adj2" fmla="val 8941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Ebenso das Assemblerunterprogramm: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Das Rechenergebnis findet sich in R0</a:t>
            </a:r>
            <a:endParaRPr sz="2400" dirty="0">
              <a:solidFill>
                <a:srgbClr val="0000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denn: </a:t>
            </a:r>
            <a:r>
              <a:rPr lang="de-DE" sz="2400" dirty="0" err="1">
                <a:solidFill>
                  <a:srgbClr val="0000FF"/>
                </a:solidFill>
              </a:rPr>
              <a:t>mul</a:t>
            </a:r>
            <a:r>
              <a:rPr lang="de-DE" sz="2400" dirty="0">
                <a:solidFill>
                  <a:srgbClr val="0000FF"/>
                </a:solidFill>
              </a:rPr>
              <a:t> R0,R0,R1 // R0 = R0 *R1.</a:t>
            </a:r>
            <a:endParaRPr sz="2400" dirty="0">
              <a:solidFill>
                <a:srgbClr val="0000FF"/>
              </a:solidFill>
            </a:endParaRPr>
          </a:p>
        </p:txBody>
      </p:sp>
      <p:sp>
        <p:nvSpPr>
          <p:cNvPr id="141" name="Google Shape;141;g7de358484f_0_66"/>
          <p:cNvSpPr/>
          <p:nvPr/>
        </p:nvSpPr>
        <p:spPr>
          <a:xfrm>
            <a:off x="4494850" y="3943100"/>
            <a:ext cx="3501300" cy="1601100"/>
          </a:xfrm>
          <a:prstGeom prst="rect">
            <a:avLst/>
          </a:prstGeom>
          <a:solidFill>
            <a:srgbClr val="6D9EEB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R0,#25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R1,#100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bl	berechneFlaeche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sp>
        <p:nvSpPr>
          <p:cNvPr id="142" name="Google Shape;142;g7de358484f_0_66"/>
          <p:cNvSpPr/>
          <p:nvPr/>
        </p:nvSpPr>
        <p:spPr>
          <a:xfrm>
            <a:off x="3993275" y="2334225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7de358484f_0_66"/>
          <p:cNvSpPr/>
          <p:nvPr/>
        </p:nvSpPr>
        <p:spPr>
          <a:xfrm>
            <a:off x="3993275" y="4463950"/>
            <a:ext cx="434100" cy="4245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7de358484f_0_66"/>
          <p:cNvSpPr/>
          <p:nvPr/>
        </p:nvSpPr>
        <p:spPr>
          <a:xfrm>
            <a:off x="164150" y="3943100"/>
            <a:ext cx="3761700" cy="1601100"/>
          </a:xfrm>
          <a:prstGeom prst="rect">
            <a:avLst/>
          </a:prstGeom>
          <a:solidFill>
            <a:srgbClr val="FFE5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…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int x = berechneFlaeche(25,100)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...</a:t>
            </a:r>
            <a:endParaRPr sz="1800"/>
          </a:p>
        </p:txBody>
      </p:sp>
      <p:pic>
        <p:nvPicPr>
          <p:cNvPr id="145" name="Google Shape;145;g7de358484f_0_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02135" y="1832652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D68BB7-E593-4B5F-92FC-B45A81DECFF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05E5C3-4417-45A1-B1E5-E9079E9EC4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72132A-9DC2-470A-BF94-5914BBD413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Microsoft Office PowerPoint</Application>
  <PresentationFormat>Breitbild</PresentationFormat>
  <Paragraphs>123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Twentieth Century</vt:lpstr>
      <vt:lpstr>Schaltkreis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  <vt:lpstr>UNTERPROGRAMM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UNTERPROGRAMM</dc:title>
  <cp:lastModifiedBy>Textbureau Strauß</cp:lastModifiedBy>
  <cp:revision>1</cp:revision>
  <dcterms:modified xsi:type="dcterms:W3CDTF">2021-06-14T14:34:58Z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