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presentation.xml" ContentType="application/vnd.openxmlformats-officedocument.presentationml.presentation.main+xml"/>
  <Override PartName="/ppt/metadata" ContentType="application/binary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2" Type="http://schemas.openxmlformats.org/officeDocument/2006/relationships/custom-properties" Target="docProps/custom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19">
          <p15:clr>
            <a:srgbClr val="A4A3A4"/>
          </p15:clr>
        </p15:guide>
        <p15:guide id="2" pos="2879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47" roundtripDataSignature="AMtx7miFrAjwhBBC8NBS3ix+nj5uXSrf7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19" orient="horz"/>
        <p:guide pos="2879"/>
      </p:guideLst>
    </p:cSldViewPr>
  </p:slideViewPr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1.xml"/><Relationship Id="rId13" Type="http://schemas.openxmlformats.org/officeDocument/2006/relationships/slide" Target="slides/slide8.xml"/><Relationship Id="rId39" Type="http://schemas.openxmlformats.org/officeDocument/2006/relationships/slide" Target="slides/slide34.xml"/><Relationship Id="rId18" Type="http://schemas.openxmlformats.org/officeDocument/2006/relationships/slide" Target="slides/slide13.xml"/><Relationship Id="rId42" Type="http://schemas.openxmlformats.org/officeDocument/2006/relationships/slide" Target="slides/slide37.xml"/><Relationship Id="rId21" Type="http://schemas.openxmlformats.org/officeDocument/2006/relationships/slide" Target="slides/slide16.xml"/><Relationship Id="rId47" Type="http://customschemas.google.com/relationships/presentationmetadata" Target="metadata"/><Relationship Id="rId34" Type="http://schemas.openxmlformats.org/officeDocument/2006/relationships/slide" Target="slides/slide29.xml"/><Relationship Id="rId50" Type="http://schemas.openxmlformats.org/officeDocument/2006/relationships/customXml" Target="../customXml/item3.xml"/><Relationship Id="rId7" Type="http://schemas.openxmlformats.org/officeDocument/2006/relationships/slide" Target="slides/slide2.xml"/><Relationship Id="rId2" Type="http://schemas.openxmlformats.org/officeDocument/2006/relationships/viewProps" Target="viewProps.xml"/><Relationship Id="rId29" Type="http://schemas.openxmlformats.org/officeDocument/2006/relationships/slide" Target="slides/slide24.xml"/><Relationship Id="rId16" Type="http://schemas.openxmlformats.org/officeDocument/2006/relationships/slide" Target="slides/slide11.xml"/><Relationship Id="rId40" Type="http://schemas.openxmlformats.org/officeDocument/2006/relationships/slide" Target="slides/slide35.xml"/><Relationship Id="rId24" Type="http://schemas.openxmlformats.org/officeDocument/2006/relationships/slide" Target="slides/slide19.xml"/><Relationship Id="rId45" Type="http://schemas.openxmlformats.org/officeDocument/2006/relationships/slide" Target="slides/slide40.xml"/><Relationship Id="rId11" Type="http://schemas.openxmlformats.org/officeDocument/2006/relationships/slide" Target="slides/slide6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5" Type="http://schemas.openxmlformats.org/officeDocument/2006/relationships/notesMaster" Target="notesMasters/notesMaster1.xml"/><Relationship Id="rId15" Type="http://schemas.openxmlformats.org/officeDocument/2006/relationships/slide" Target="slides/slide10.xml"/><Relationship Id="rId36" Type="http://schemas.openxmlformats.org/officeDocument/2006/relationships/slide" Target="slides/slide31.xml"/><Relationship Id="rId49" Type="http://schemas.openxmlformats.org/officeDocument/2006/relationships/customXml" Target="../customXml/item2.xml"/><Relationship Id="rId44" Type="http://schemas.openxmlformats.org/officeDocument/2006/relationships/slide" Target="slides/slide39.xml"/><Relationship Id="rId31" Type="http://schemas.openxmlformats.org/officeDocument/2006/relationships/slide" Target="slides/slide26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22" Type="http://schemas.openxmlformats.org/officeDocument/2006/relationships/slide" Target="slides/slide17.xml"/><Relationship Id="rId43" Type="http://schemas.openxmlformats.org/officeDocument/2006/relationships/slide" Target="slides/slide38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14" Type="http://schemas.openxmlformats.org/officeDocument/2006/relationships/slide" Target="slides/slide9.xml"/><Relationship Id="rId48" Type="http://schemas.openxmlformats.org/officeDocument/2006/relationships/customXml" Target="../customXml/item1.xml"/><Relationship Id="rId8" Type="http://schemas.openxmlformats.org/officeDocument/2006/relationships/slide" Target="slides/slide3.xml"/><Relationship Id="rId3" Type="http://schemas.openxmlformats.org/officeDocument/2006/relationships/presProps" Target="presProps.xml"/><Relationship Id="rId46" Type="http://schemas.openxmlformats.org/officeDocument/2006/relationships/slide" Target="slides/slide41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38" Type="http://schemas.openxmlformats.org/officeDocument/2006/relationships/slide" Target="slides/slide33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1" Type="http://schemas.openxmlformats.org/officeDocument/2006/relationships/theme" Target="theme/theme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" name="Google Shape;5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6fe11b7731_0_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9" name="Google Shape;119;g6fe11b7731_0_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6fe11b7731_0_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6" name="Google Shape;126;g6fe11b7731_0_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6fe11b7731_0_9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4" name="Google Shape;134;g6fe11b7731_0_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6fe11b7731_0_9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2" name="Google Shape;142;g6fe11b7731_0_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6fe11b7731_0_10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1" name="Google Shape;151;g6fe11b7731_0_1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6fe11b7731_0_1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9" name="Google Shape;159;g6fe11b7731_0_1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6fe11b7731_0_1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6" name="Google Shape;166;g6fe11b7731_0_1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6fe11b7731_0_1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4" name="Google Shape;174;g6fe11b7731_0_1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6fe11b7731_0_1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2" name="Google Shape;182;g6fe11b7731_0_1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6fe11b7731_0_1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0" name="Google Shape;190;g6fe11b7731_0_1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6fe11b7731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0" name="Google Shape;60;g6fe11b7731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6fe11b7731_0_1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8" name="Google Shape;198;g6fe11b7731_0_1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6fe11b7731_0_1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6" name="Google Shape;206;g6fe11b7731_0_1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6fe11b7731_0_1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4" name="Google Shape;214;g6fe11b7731_0_1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6fe11b7731_0_1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2" name="Google Shape;222;g6fe11b7731_0_1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6fe11b7731_0_1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9" name="Google Shape;229;g6fe11b7731_0_1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6fe11b7731_0_1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6" name="Google Shape;236;g6fe11b7731_0_1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6fe11b7731_0_1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3" name="Google Shape;243;g6fe11b7731_0_1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g6fe11b7731_0_20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1" name="Google Shape;251;g6fe11b7731_0_2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g6fe11b7731_0_2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9" name="Google Shape;259;g6fe11b7731_0_2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g6fe11b7731_0_2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7" name="Google Shape;267;g6fe11b7731_0_2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6fe11b7731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8" name="Google Shape;68;g6fe11b7731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g6fe11b7731_0_2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5" name="Google Shape;275;g6fe11b7731_0_2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g6fe11b7731_0_2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3" name="Google Shape;283;g6fe11b7731_0_2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g6fe11b7731_0_2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1" name="Google Shape;291;g6fe11b7731_0_2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g6fe11b7731_0_30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9" name="Google Shape;299;g6fe11b7731_0_3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g6fe11b7731_0_2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7" name="Google Shape;307;g6fe11b7731_0_2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g6fe11b7731_0_2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4" name="Google Shape;314;g6fe11b7731_0_2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g6fe11b7731_0_2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1" name="Google Shape;321;g6fe11b7731_0_2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6fe11b7731_0_2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8" name="Google Shape;328;g6fe11b7731_0_2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3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g6fe11b7731_0_2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5" name="Google Shape;335;g6fe11b7731_0_2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g6fe11b7731_0_2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3" name="Google Shape;343;g6fe11b7731_0_2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6fe11b7731_0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6" name="Google Shape;76;g6fe11b7731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g6fe11b7731_0_29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1" name="Google Shape;351;g6fe11b7731_0_2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7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g6fe11b773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9" name="Google Shape;359;g6fe11b773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6fe11b7731_0_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4" name="Google Shape;84;g6fe11b7731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6fe11b7731_0_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1" name="Google Shape;91;g6fe11b7731_0_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6fe11b7731_0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8" name="Google Shape;98;g6fe11b7731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6fe11b7731_0_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5" name="Google Shape;105;g6fe11b7731_0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6fe11b7731_0_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2" name="Google Shape;112;g6fe11b7731_0_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elfoli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34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Untertitel">
  <p:cSld name="CAPTION_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43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5" name="Google Shape;45;p4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Große Zahl">
  <p:cSld name="BIG_NUMBER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44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8" name="Google Shape;48;p44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4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Leer" type="blank">
  <p:cSld name="BLANK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Abschnittsüberschrift" type="secHead">
  <p:cSld name="SECTION_HEADER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6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7" name="Google Shape;17;p3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el und Textkorpus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0" name="Google Shape;20;p3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1" name="Google Shape;21;p3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el und zwei Spalten" type="twoColTx">
  <p:cSld name="TITLE_AND_TWO_COLUMNS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4" name="Google Shape;24;p38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5" name="Google Shape;25;p38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" name="Google Shape;26;p3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Nur Titel" type="titleOnly">
  <p:cSld name="TITLE_ONLY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3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9" name="Google Shape;29;p3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Einspaltiger Text">
  <p:cSld name="ONE_COLUMN_TEXT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0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2" name="Google Shape;32;p4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Hauptpunkt">
  <p:cSld name="MAIN_POIN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41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6" name="Google Shape;36;p4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Abschnittsüberschrift und -beschreibung">
  <p:cSld name="SECTION_TITLE_AND_DESCRIPTION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42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Google Shape;39;p42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0" name="Google Shape;40;p42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1" name="Google Shape;41;p42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2" name="Google Shape;42;p4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3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3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0.gif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.png"/><Relationship Id="rId4" Type="http://schemas.openxmlformats.org/officeDocument/2006/relationships/image" Target="../media/image10.gif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9.png"/><Relationship Id="rId4" Type="http://schemas.openxmlformats.org/officeDocument/2006/relationships/image" Target="../media/image10.gif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1.png"/><Relationship Id="rId4" Type="http://schemas.openxmlformats.org/officeDocument/2006/relationships/image" Target="../media/image10.gif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2.png"/><Relationship Id="rId4" Type="http://schemas.openxmlformats.org/officeDocument/2006/relationships/image" Target="../media/image10.gif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2.png"/><Relationship Id="rId4" Type="http://schemas.openxmlformats.org/officeDocument/2006/relationships/image" Target="../media/image10.gif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7.png"/><Relationship Id="rId4" Type="http://schemas.openxmlformats.org/officeDocument/2006/relationships/image" Target="../media/image10.gif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1.png"/><Relationship Id="rId4" Type="http://schemas.openxmlformats.org/officeDocument/2006/relationships/image" Target="../media/image10.gif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3.png"/><Relationship Id="rId4" Type="http://schemas.openxmlformats.org/officeDocument/2006/relationships/image" Target="../media/image10.gif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4.png"/><Relationship Id="rId4" Type="http://schemas.openxmlformats.org/officeDocument/2006/relationships/image" Target="../media/image10.gif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9.png"/><Relationship Id="rId4" Type="http://schemas.openxmlformats.org/officeDocument/2006/relationships/image" Target="../media/image24.gif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0.gif"/><Relationship Id="rId4" Type="http://schemas.openxmlformats.org/officeDocument/2006/relationships/image" Target="../media/image2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9.png"/><Relationship Id="rId4" Type="http://schemas.openxmlformats.org/officeDocument/2006/relationships/image" Target="../media/image24.gif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9.png"/><Relationship Id="rId4" Type="http://schemas.openxmlformats.org/officeDocument/2006/relationships/image" Target="../media/image24.gif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5.png"/><Relationship Id="rId4" Type="http://schemas.openxmlformats.org/officeDocument/2006/relationships/image" Target="../media/image24.gif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8.png"/><Relationship Id="rId4" Type="http://schemas.openxmlformats.org/officeDocument/2006/relationships/image" Target="../media/image24.gif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5.png"/><Relationship Id="rId4" Type="http://schemas.openxmlformats.org/officeDocument/2006/relationships/image" Target="../media/image24.gif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6.png"/><Relationship Id="rId4" Type="http://schemas.openxmlformats.org/officeDocument/2006/relationships/image" Target="../media/image24.gif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20.png"/><Relationship Id="rId4" Type="http://schemas.openxmlformats.org/officeDocument/2006/relationships/image" Target="../media/image24.gif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20.png"/><Relationship Id="rId4" Type="http://schemas.openxmlformats.org/officeDocument/2006/relationships/image" Target="../media/image24.gif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20.png"/><Relationship Id="rId4" Type="http://schemas.openxmlformats.org/officeDocument/2006/relationships/image" Target="../media/image24.gif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20.png"/><Relationship Id="rId4" Type="http://schemas.openxmlformats.org/officeDocument/2006/relationships/image" Target="../media/image24.gif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0.gif"/><Relationship Id="rId4" Type="http://schemas.openxmlformats.org/officeDocument/2006/relationships/image" Target="../media/image1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20.png"/><Relationship Id="rId4" Type="http://schemas.openxmlformats.org/officeDocument/2006/relationships/image" Target="../media/image24.gif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22.png"/><Relationship Id="rId4" Type="http://schemas.openxmlformats.org/officeDocument/2006/relationships/image" Target="../media/image24.gif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23.png"/><Relationship Id="rId4" Type="http://schemas.openxmlformats.org/officeDocument/2006/relationships/image" Target="../media/image24.gif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23.png"/><Relationship Id="rId4" Type="http://schemas.openxmlformats.org/officeDocument/2006/relationships/image" Target="../media/image24.gif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23.png"/><Relationship Id="rId4" Type="http://schemas.openxmlformats.org/officeDocument/2006/relationships/image" Target="../media/image24.gif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23.png"/><Relationship Id="rId4" Type="http://schemas.openxmlformats.org/officeDocument/2006/relationships/image" Target="../media/image24.gif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26.png"/><Relationship Id="rId4" Type="http://schemas.openxmlformats.org/officeDocument/2006/relationships/image" Target="../media/image24.gif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27.png"/><Relationship Id="rId4" Type="http://schemas.openxmlformats.org/officeDocument/2006/relationships/image" Target="../media/image24.gif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31.png"/><Relationship Id="rId4" Type="http://schemas.openxmlformats.org/officeDocument/2006/relationships/image" Target="../media/image24.gif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29.png"/><Relationship Id="rId4" Type="http://schemas.openxmlformats.org/officeDocument/2006/relationships/image" Target="../media/image24.gif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Relationship Id="rId4" Type="http://schemas.openxmlformats.org/officeDocument/2006/relationships/image" Target="../media/image10.gif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28.png"/><Relationship Id="rId4" Type="http://schemas.openxmlformats.org/officeDocument/2006/relationships/image" Target="../media/image10.gif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10.gif"/><Relationship Id="rId4" Type="http://schemas.openxmlformats.org/officeDocument/2006/relationships/image" Target="../media/image24.gif"/><Relationship Id="rId5" Type="http://schemas.openxmlformats.org/officeDocument/2006/relationships/image" Target="../media/image30.gif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Relationship Id="rId4" Type="http://schemas.openxmlformats.org/officeDocument/2006/relationships/image" Target="../media/image10.gif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Relationship Id="rId4" Type="http://schemas.openxmlformats.org/officeDocument/2006/relationships/image" Target="../media/image10.gif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png"/><Relationship Id="rId4" Type="http://schemas.openxmlformats.org/officeDocument/2006/relationships/image" Target="../media/image10.gif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png"/><Relationship Id="rId4" Type="http://schemas.openxmlformats.org/officeDocument/2006/relationships/image" Target="../media/image10.gif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0.gif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/>
              <a:t>Getting Started with STM32CubeIDE</a:t>
            </a:r>
            <a:endParaRPr/>
          </a:p>
        </p:txBody>
      </p:sp>
      <p:sp>
        <p:nvSpPr>
          <p:cNvPr id="55" name="Google Shape;55;p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de-DE"/>
              <a:t>Die Entwicklungsumgebung</a:t>
            </a:r>
            <a:endParaRPr/>
          </a:p>
        </p:txBody>
      </p:sp>
      <p:sp>
        <p:nvSpPr>
          <p:cNvPr id="56" name="Google Shape;56;p1"/>
          <p:cNvSpPr/>
          <p:nvPr/>
        </p:nvSpPr>
        <p:spPr>
          <a:xfrm>
            <a:off x="2580033" y="3626713"/>
            <a:ext cx="3168000" cy="864300"/>
          </a:xfrm>
          <a:prstGeom prst="wedgeRoundRectCallout">
            <a:avLst>
              <a:gd fmla="val -62710" name="adj1"/>
              <a:gd fmla="val -90442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Ich bin Mik, Dein Mikrocontroller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7" name="Google Shape;57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41729" y="2797173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6fe11b7731_0_76"/>
          <p:cNvSpPr/>
          <p:nvPr/>
        </p:nvSpPr>
        <p:spPr>
          <a:xfrm>
            <a:off x="73500" y="401000"/>
            <a:ext cx="2453100" cy="1295700"/>
          </a:xfrm>
          <a:prstGeom prst="wedgeRoundRectCallout">
            <a:avLst>
              <a:gd fmla="val 55135" name="adj1"/>
              <a:gd fmla="val 57951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Die Datei erstes.ioc wird grafisch dargestellt und zeigt die Hardwarekonfiguration des Mikrocontrollers</a:t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122" name="Google Shape;122;g6fe11b7731_0_7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51629" y="42175"/>
            <a:ext cx="6377711" cy="4838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" name="Google Shape;123;g6fe11b7731_0_7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327829" y="1819923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6fe11b7731_0_83"/>
          <p:cNvSpPr/>
          <p:nvPr/>
        </p:nvSpPr>
        <p:spPr>
          <a:xfrm>
            <a:off x="88175" y="2958075"/>
            <a:ext cx="2453100" cy="1295700"/>
          </a:xfrm>
          <a:prstGeom prst="wedgeRoundRectCallout">
            <a:avLst>
              <a:gd fmla="val 44653" name="adj1"/>
              <a:gd fmla="val -90590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Wir müssen ein paar Grundeinstellungen vornehmen. 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System Core anklicken</a:t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129" name="Google Shape;129;g6fe11b7731_0_8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51629" y="42175"/>
            <a:ext cx="6377711" cy="4838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g6fe11b7731_0_8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364954" y="1019023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g6fe11b7731_0_83"/>
          <p:cNvSpPr/>
          <p:nvPr/>
        </p:nvSpPr>
        <p:spPr>
          <a:xfrm>
            <a:off x="3725375" y="1506300"/>
            <a:ext cx="969900" cy="2058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" name="Google Shape;136;g6fe11b7731_0_9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74969" y="44075"/>
            <a:ext cx="6736850" cy="5099425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g6fe11b7731_0_90"/>
          <p:cNvSpPr/>
          <p:nvPr/>
        </p:nvSpPr>
        <p:spPr>
          <a:xfrm>
            <a:off x="61500" y="650825"/>
            <a:ext cx="2453100" cy="1295700"/>
          </a:xfrm>
          <a:prstGeom prst="wedgeRoundRectCallout">
            <a:avLst>
              <a:gd fmla="val 36155" name="adj1"/>
              <a:gd fmla="val 73263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Im Hardwaremodul RCC stehen Taktvoreinstellungen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=&gt;anklicken</a:t>
            </a:r>
            <a:endParaRPr>
              <a:solidFill>
                <a:srgbClr val="0000FF"/>
              </a:solidFill>
            </a:endParaRPr>
          </a:p>
        </p:txBody>
      </p:sp>
      <p:sp>
        <p:nvSpPr>
          <p:cNvPr id="138" name="Google Shape;138;g6fe11b7731_0_90"/>
          <p:cNvSpPr/>
          <p:nvPr/>
        </p:nvSpPr>
        <p:spPr>
          <a:xfrm>
            <a:off x="3476875" y="2402750"/>
            <a:ext cx="969900" cy="2058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39" name="Google Shape;139;g6fe11b7731_0_9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218004" y="1896011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6fe11b7731_0_98"/>
          <p:cNvSpPr/>
          <p:nvPr/>
        </p:nvSpPr>
        <p:spPr>
          <a:xfrm>
            <a:off x="5872300" y="1528350"/>
            <a:ext cx="969900" cy="2058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45" name="Google Shape;145;g6fe11b7731_0_9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10175" y="51425"/>
            <a:ext cx="6733824" cy="5092075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g6fe11b7731_0_98"/>
          <p:cNvSpPr/>
          <p:nvPr/>
        </p:nvSpPr>
        <p:spPr>
          <a:xfrm>
            <a:off x="543750" y="621425"/>
            <a:ext cx="2630700" cy="2255700"/>
          </a:xfrm>
          <a:prstGeom prst="wedgeRoundRectCallout">
            <a:avLst>
              <a:gd fmla="val 68428" name="adj1"/>
              <a:gd fmla="val 6819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Unser Mikrocontroller wird von einem externen Taktgenerator mit Takt versorgt.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=&gt; Bypass Clock Source 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auswählen</a:t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147" name="Google Shape;147;g6fe11b7731_0_9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672879" y="1102461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g6fe11b7731_0_98"/>
          <p:cNvSpPr/>
          <p:nvPr/>
        </p:nvSpPr>
        <p:spPr>
          <a:xfrm>
            <a:off x="5872300" y="1550400"/>
            <a:ext cx="887700" cy="1764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" name="Google Shape;153;g6fe11b7731_0_10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10175" y="51425"/>
            <a:ext cx="6733824" cy="5092075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g6fe11b7731_0_106"/>
          <p:cNvSpPr/>
          <p:nvPr/>
        </p:nvSpPr>
        <p:spPr>
          <a:xfrm>
            <a:off x="5086050" y="800925"/>
            <a:ext cx="1071300" cy="2058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5" name="Google Shape;155;g6fe11b7731_0_106"/>
          <p:cNvSpPr/>
          <p:nvPr/>
        </p:nvSpPr>
        <p:spPr>
          <a:xfrm>
            <a:off x="543750" y="621425"/>
            <a:ext cx="2630700" cy="2255700"/>
          </a:xfrm>
          <a:prstGeom prst="wedgeRoundRectCallout">
            <a:avLst>
              <a:gd fmla="val 68428" name="adj1"/>
              <a:gd fmla="val 6819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Als nächstes muss noch die Taktversorgung des Mikrocontrollers eingestellt werden. 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=&gt; Clock Configuration</a:t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156" name="Google Shape;156;g6fe11b7731_0_10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827179" y="323586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" name="Google Shape;161;g6fe11b7731_0_1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06249" y="0"/>
            <a:ext cx="6837750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g6fe11b7731_0_113"/>
          <p:cNvSpPr/>
          <p:nvPr/>
        </p:nvSpPr>
        <p:spPr>
          <a:xfrm>
            <a:off x="117550" y="507000"/>
            <a:ext cx="2976000" cy="1455000"/>
          </a:xfrm>
          <a:prstGeom prst="wedgeRoundRectCallout">
            <a:avLst>
              <a:gd fmla="val 38886" name="adj1"/>
              <a:gd fmla="val 91402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Kompliziertes Bild mit allen Einstellmöglichkeiten des Takts</a:t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163" name="Google Shape;163;g6fe11b7731_0_1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107779" y="2570186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Google Shape;168;g6fe11b7731_0_1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63075" y="25822"/>
            <a:ext cx="6880924" cy="5117677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g6fe11b7731_0_121"/>
          <p:cNvSpPr/>
          <p:nvPr/>
        </p:nvSpPr>
        <p:spPr>
          <a:xfrm>
            <a:off x="360050" y="293925"/>
            <a:ext cx="2314500" cy="1971300"/>
          </a:xfrm>
          <a:prstGeom prst="wedgeRoundRectCallout">
            <a:avLst>
              <a:gd fmla="val 43972" name="adj1"/>
              <a:gd fmla="val 54741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Das Nucleo-Board versorgt den Prozessor mit einer Taktfrequenz f=8MHz 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=&gt; Input Frequency 8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eintragen</a:t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170" name="Google Shape;170;g6fe11b7731_0_12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100429" y="2338711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g6fe11b7731_0_121"/>
          <p:cNvSpPr/>
          <p:nvPr/>
        </p:nvSpPr>
        <p:spPr>
          <a:xfrm>
            <a:off x="3410750" y="2872525"/>
            <a:ext cx="395400" cy="1548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" name="Google Shape;176;g6fe11b7731_0_1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73797" y="1"/>
            <a:ext cx="6870202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177" name="Google Shape;177;g6fe11b7731_0_129"/>
          <p:cNvSpPr/>
          <p:nvPr/>
        </p:nvSpPr>
        <p:spPr>
          <a:xfrm>
            <a:off x="205750" y="1028700"/>
            <a:ext cx="2784900" cy="3211200"/>
          </a:xfrm>
          <a:prstGeom prst="wedgeRoundRectCallout">
            <a:avLst>
              <a:gd fmla="val 66620" name="adj1"/>
              <a:gd fmla="val 28714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High Speed External (HSE) als Quelle für die PLL-Schaltung wählen.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Die PLL-Schaltung kann aus den eingespeisten 8MHz intern 32MHz erzeugen.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Der Prozessor kann mit 32MHz laufen. Wir wollen nichts verschenken </a:t>
            </a:r>
            <a:endParaRPr>
              <a:solidFill>
                <a:srgbClr val="0000FF"/>
              </a:solidFill>
            </a:endParaRPr>
          </a:p>
        </p:txBody>
      </p:sp>
      <p:sp>
        <p:nvSpPr>
          <p:cNvPr id="178" name="Google Shape;178;g6fe11b7731_0_129"/>
          <p:cNvSpPr/>
          <p:nvPr/>
        </p:nvSpPr>
        <p:spPr>
          <a:xfrm>
            <a:off x="4792150" y="3236775"/>
            <a:ext cx="153000" cy="1548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79" name="Google Shape;179;g6fe11b7731_0_12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489154" y="2831011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" name="Google Shape;184;g6fe11b7731_0_1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16295" y="0"/>
            <a:ext cx="6827704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Google Shape;185;g6fe11b7731_0_137"/>
          <p:cNvSpPr/>
          <p:nvPr/>
        </p:nvSpPr>
        <p:spPr>
          <a:xfrm>
            <a:off x="1124225" y="2203875"/>
            <a:ext cx="2314500" cy="933300"/>
          </a:xfrm>
          <a:prstGeom prst="wedgeRoundRectCallout">
            <a:avLst>
              <a:gd fmla="val 69369" name="adj1"/>
              <a:gd fmla="val 28276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X8 und /2 einstellen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8MHz *8 / 2 = 32 MHz</a:t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186" name="Google Shape;186;g6fe11b7731_0_13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856529" y="2831011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187" name="Google Shape;187;g6fe11b7731_0_137"/>
          <p:cNvSpPr/>
          <p:nvPr/>
        </p:nvSpPr>
        <p:spPr>
          <a:xfrm>
            <a:off x="5409375" y="3222075"/>
            <a:ext cx="762900" cy="4077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2" name="Google Shape;192;g6fe11b7731_0_1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47307" y="0"/>
            <a:ext cx="6896694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Google Shape;193;g6fe11b7731_0_145"/>
          <p:cNvSpPr/>
          <p:nvPr/>
        </p:nvSpPr>
        <p:spPr>
          <a:xfrm>
            <a:off x="3953175" y="3622000"/>
            <a:ext cx="2314500" cy="933300"/>
          </a:xfrm>
          <a:prstGeom prst="wedgeRoundRectCallout">
            <a:avLst>
              <a:gd fmla="val 74447" name="adj1"/>
              <a:gd fmla="val -57873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PLLCLK als System Clock auswählen.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Kontrolle: SYSCLK=32</a:t>
            </a:r>
            <a:endParaRPr>
              <a:solidFill>
                <a:srgbClr val="0000FF"/>
              </a:solidFill>
            </a:endParaRPr>
          </a:p>
        </p:txBody>
      </p:sp>
      <p:sp>
        <p:nvSpPr>
          <p:cNvPr id="194" name="Google Shape;194;g6fe11b7731_0_145"/>
          <p:cNvSpPr/>
          <p:nvPr/>
        </p:nvSpPr>
        <p:spPr>
          <a:xfrm>
            <a:off x="6210275" y="2960700"/>
            <a:ext cx="395400" cy="1695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95" name="Google Shape;195;g6fe11b7731_0_14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751474" y="2695073"/>
            <a:ext cx="1159903" cy="1707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6fe11b7731_0_9"/>
          <p:cNvSpPr txBox="1"/>
          <p:nvPr>
            <p:ph type="ctrTitle"/>
          </p:nvPr>
        </p:nvSpPr>
        <p:spPr>
          <a:xfrm>
            <a:off x="311700" y="186125"/>
            <a:ext cx="4552500" cy="364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1800"/>
              <a:t>Getting Started with STM32CubeIDE</a:t>
            </a:r>
            <a:endParaRPr sz="1800"/>
          </a:p>
        </p:txBody>
      </p:sp>
      <p:sp>
        <p:nvSpPr>
          <p:cNvPr id="63" name="Google Shape;63;g6fe11b7731_0_9"/>
          <p:cNvSpPr/>
          <p:nvPr/>
        </p:nvSpPr>
        <p:spPr>
          <a:xfrm>
            <a:off x="2580027" y="3626725"/>
            <a:ext cx="2203500" cy="864300"/>
          </a:xfrm>
          <a:prstGeom prst="wedgeRoundRectCallout">
            <a:avLst>
              <a:gd fmla="val -15703" name="adj1"/>
              <a:gd fmla="val -97248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STM32CubeIDE starten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4" name="Google Shape;64;g6fe11b7731_0_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62404" y="1349648"/>
            <a:ext cx="1258875" cy="1774608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g6fe11b7731_0_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61846" y="725375"/>
            <a:ext cx="2427575" cy="1665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0" name="Google Shape;200;g6fe11b7731_0_1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47307" y="0"/>
            <a:ext cx="6896694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01" name="Google Shape;201;g6fe11b7731_0_154"/>
          <p:cNvSpPr/>
          <p:nvPr/>
        </p:nvSpPr>
        <p:spPr>
          <a:xfrm>
            <a:off x="3953175" y="3622000"/>
            <a:ext cx="2314500" cy="933300"/>
          </a:xfrm>
          <a:prstGeom prst="wedgeRoundRectCallout">
            <a:avLst>
              <a:gd fmla="val 74447" name="adj1"/>
              <a:gd fmla="val -57873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PLLCLK als System Clock auswählen.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Kontrolle: SYSCLK=32</a:t>
            </a:r>
            <a:endParaRPr>
              <a:solidFill>
                <a:srgbClr val="0000FF"/>
              </a:solidFill>
            </a:endParaRPr>
          </a:p>
        </p:txBody>
      </p:sp>
      <p:sp>
        <p:nvSpPr>
          <p:cNvPr id="202" name="Google Shape;202;g6fe11b7731_0_154"/>
          <p:cNvSpPr/>
          <p:nvPr/>
        </p:nvSpPr>
        <p:spPr>
          <a:xfrm>
            <a:off x="6658500" y="2630050"/>
            <a:ext cx="454200" cy="2871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03" name="Google Shape;203;g6fe11b7731_0_15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751474" y="2695073"/>
            <a:ext cx="1159903" cy="1707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8" name="Google Shape;208;g6fe11b7731_0_16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47307" y="0"/>
            <a:ext cx="6896694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09" name="Google Shape;209;g6fe11b7731_0_161"/>
          <p:cNvSpPr/>
          <p:nvPr/>
        </p:nvSpPr>
        <p:spPr>
          <a:xfrm>
            <a:off x="6341200" y="1636875"/>
            <a:ext cx="2314500" cy="933300"/>
          </a:xfrm>
          <a:prstGeom prst="wedgeRoundRectCallout">
            <a:avLst>
              <a:gd fmla="val -56032" name="adj1"/>
              <a:gd fmla="val -68713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Zurück zu Pinout &amp; Configuration</a:t>
            </a:r>
            <a:endParaRPr>
              <a:solidFill>
                <a:srgbClr val="0000FF"/>
              </a:solidFill>
            </a:endParaRPr>
          </a:p>
        </p:txBody>
      </p:sp>
      <p:sp>
        <p:nvSpPr>
          <p:cNvPr id="210" name="Google Shape;210;g6fe11b7731_0_161"/>
          <p:cNvSpPr/>
          <p:nvPr/>
        </p:nvSpPr>
        <p:spPr>
          <a:xfrm>
            <a:off x="3506250" y="638775"/>
            <a:ext cx="1159800" cy="2871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11" name="Google Shape;211;g6fe11b7731_0_16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796924" y="255573"/>
            <a:ext cx="1159903" cy="1707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" name="Google Shape;216;g6fe11b7731_0_17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825" y="0"/>
            <a:ext cx="7779499" cy="5113625"/>
          </a:xfrm>
          <a:prstGeom prst="rect">
            <a:avLst/>
          </a:prstGeom>
          <a:noFill/>
          <a:ln>
            <a:noFill/>
          </a:ln>
        </p:spPr>
      </p:pic>
      <p:sp>
        <p:nvSpPr>
          <p:cNvPr id="217" name="Google Shape;217;g6fe11b7731_0_176"/>
          <p:cNvSpPr/>
          <p:nvPr/>
        </p:nvSpPr>
        <p:spPr>
          <a:xfrm>
            <a:off x="2167600" y="1910300"/>
            <a:ext cx="2314500" cy="1417800"/>
          </a:xfrm>
          <a:prstGeom prst="wedgeRoundRectCallout">
            <a:avLst>
              <a:gd fmla="val 89688" name="adj1"/>
              <a:gd fmla="val 101913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Die Leuchtdiode an PA5 soll blinken. Das ist die grüne Leuchtdiode auf dem Nucleoboard</a:t>
            </a:r>
            <a:endParaRPr>
              <a:solidFill>
                <a:srgbClr val="0000FF"/>
              </a:solidFill>
            </a:endParaRPr>
          </a:p>
        </p:txBody>
      </p:sp>
      <p:sp>
        <p:nvSpPr>
          <p:cNvPr id="218" name="Google Shape;218;g6fe11b7731_0_176"/>
          <p:cNvSpPr/>
          <p:nvPr/>
        </p:nvSpPr>
        <p:spPr>
          <a:xfrm>
            <a:off x="5749300" y="4210200"/>
            <a:ext cx="180300" cy="3375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19" name="Google Shape;219;g6fe11b7731_0_17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929599" y="3406523"/>
            <a:ext cx="1159903" cy="1707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4" name="Google Shape;224;g6fe11b7731_0_16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7852524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225" name="Google Shape;225;g6fe11b7731_0_168"/>
          <p:cNvSpPr/>
          <p:nvPr/>
        </p:nvSpPr>
        <p:spPr>
          <a:xfrm>
            <a:off x="1712050" y="1932475"/>
            <a:ext cx="2314500" cy="1351800"/>
          </a:xfrm>
          <a:prstGeom prst="wedgeRoundRectCallout">
            <a:avLst>
              <a:gd fmla="val 122386" name="adj1"/>
              <a:gd fmla="val 102197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Als nächstes kann das Blinkprogramm geschrieben werden.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Aber wo?</a:t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226" name="Google Shape;226;g6fe11b7731_0_16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116499" y="3436398"/>
            <a:ext cx="1159903" cy="1707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1" name="Google Shape;231;g6fe11b7731_0_18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5110574" cy="4826160"/>
          </a:xfrm>
          <a:prstGeom prst="rect">
            <a:avLst/>
          </a:prstGeom>
          <a:noFill/>
          <a:ln>
            <a:noFill/>
          </a:ln>
        </p:spPr>
      </p:pic>
      <p:sp>
        <p:nvSpPr>
          <p:cNvPr id="232" name="Google Shape;232;g6fe11b7731_0_185"/>
          <p:cNvSpPr/>
          <p:nvPr/>
        </p:nvSpPr>
        <p:spPr>
          <a:xfrm>
            <a:off x="3343300" y="896425"/>
            <a:ext cx="2314500" cy="1351800"/>
          </a:xfrm>
          <a:prstGeom prst="wedgeRoundRectCallout">
            <a:avLst>
              <a:gd fmla="val -58256" name="adj1"/>
              <a:gd fmla="val 28273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Das eigentliche Mikrocontrollerprogramm befindet sich in der Datei 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main.c 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Bitte öffnen!</a:t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233" name="Google Shape;233;g6fe11b7731_0_18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898824" y="1711923"/>
            <a:ext cx="1159903" cy="1707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g6fe11b7731_0_192"/>
          <p:cNvSpPr/>
          <p:nvPr/>
        </p:nvSpPr>
        <p:spPr>
          <a:xfrm>
            <a:off x="5850900" y="417450"/>
            <a:ext cx="2314500" cy="1911300"/>
          </a:xfrm>
          <a:prstGeom prst="wedgeRoundRectCallout">
            <a:avLst>
              <a:gd fmla="val -51039" name="adj1"/>
              <a:gd fmla="val 68839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Hier finden sich allerhand Kommentare und einzelne Codezeilen.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Das Progammgerüst, erzeugt von der IDE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Herunterscrollen!</a:t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239" name="Google Shape;239;g6fe11b7731_0_19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4695714" cy="4838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40" name="Google Shape;240;g6fe11b7731_0_19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690999" y="2365873"/>
            <a:ext cx="1159903" cy="1707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" name="Google Shape;245;g6fe11b7731_0_19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5303436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46" name="Google Shape;246;g6fe11b7731_0_199"/>
          <p:cNvSpPr/>
          <p:nvPr/>
        </p:nvSpPr>
        <p:spPr>
          <a:xfrm>
            <a:off x="4335250" y="490925"/>
            <a:ext cx="2314500" cy="1351800"/>
          </a:xfrm>
          <a:prstGeom prst="wedgeRoundRectCallout">
            <a:avLst>
              <a:gd fmla="val -71905" name="adj1"/>
              <a:gd fmla="val -21669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Das Hauptprogramm 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int main(void)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247" name="Google Shape;247;g6fe11b7731_0_19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523374" y="357373"/>
            <a:ext cx="1159903" cy="1707100"/>
          </a:xfrm>
          <a:prstGeom prst="rect">
            <a:avLst/>
          </a:prstGeom>
          <a:noFill/>
          <a:ln>
            <a:noFill/>
          </a:ln>
        </p:spPr>
      </p:pic>
      <p:sp>
        <p:nvSpPr>
          <p:cNvPr id="248" name="Google Shape;248;g6fe11b7731_0_199"/>
          <p:cNvSpPr/>
          <p:nvPr/>
        </p:nvSpPr>
        <p:spPr>
          <a:xfrm>
            <a:off x="1557750" y="977275"/>
            <a:ext cx="749400" cy="147000"/>
          </a:xfrm>
          <a:prstGeom prst="rect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3" name="Google Shape;253;g6fe11b7731_0_20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5303436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54" name="Google Shape;254;g6fe11b7731_0_206"/>
          <p:cNvSpPr/>
          <p:nvPr/>
        </p:nvSpPr>
        <p:spPr>
          <a:xfrm>
            <a:off x="4107475" y="1622500"/>
            <a:ext cx="2314500" cy="1351800"/>
          </a:xfrm>
          <a:prstGeom prst="wedgeRoundRectCallout">
            <a:avLst>
              <a:gd fmla="val -71905" name="adj1"/>
              <a:gd fmla="val -21669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mit der Hardwarevoreinstellung HAL_Init()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255" name="Google Shape;255;g6fe11b7731_0_20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361724" y="1408098"/>
            <a:ext cx="1159903" cy="1707100"/>
          </a:xfrm>
          <a:prstGeom prst="rect">
            <a:avLst/>
          </a:prstGeom>
          <a:noFill/>
          <a:ln>
            <a:noFill/>
          </a:ln>
        </p:spPr>
      </p:pic>
      <p:sp>
        <p:nvSpPr>
          <p:cNvPr id="256" name="Google Shape;256;g6fe11b7731_0_206"/>
          <p:cNvSpPr/>
          <p:nvPr/>
        </p:nvSpPr>
        <p:spPr>
          <a:xfrm>
            <a:off x="1612325" y="1947200"/>
            <a:ext cx="749400" cy="147000"/>
          </a:xfrm>
          <a:prstGeom prst="rect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1" name="Google Shape;261;g6fe11b7731_0_2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5303436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62" name="Google Shape;262;g6fe11b7731_0_214"/>
          <p:cNvSpPr/>
          <p:nvPr/>
        </p:nvSpPr>
        <p:spPr>
          <a:xfrm>
            <a:off x="5650525" y="2298500"/>
            <a:ext cx="2314500" cy="1351800"/>
          </a:xfrm>
          <a:prstGeom prst="wedgeRoundRectCallout">
            <a:avLst>
              <a:gd fmla="val -71905" name="adj1"/>
              <a:gd fmla="val -21669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mit unserer Takteinstellung SystemClock_Config()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263" name="Google Shape;263;g6fe11b7731_0_2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689324" y="2017973"/>
            <a:ext cx="1159903" cy="1707100"/>
          </a:xfrm>
          <a:prstGeom prst="rect">
            <a:avLst/>
          </a:prstGeom>
          <a:noFill/>
          <a:ln>
            <a:noFill/>
          </a:ln>
        </p:spPr>
      </p:pic>
      <p:sp>
        <p:nvSpPr>
          <p:cNvPr id="264" name="Google Shape;264;g6fe11b7731_0_214"/>
          <p:cNvSpPr/>
          <p:nvPr/>
        </p:nvSpPr>
        <p:spPr>
          <a:xfrm>
            <a:off x="1612325" y="2608500"/>
            <a:ext cx="1077000" cy="147000"/>
          </a:xfrm>
          <a:prstGeom prst="rect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9" name="Google Shape;269;g6fe11b7731_0_2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5303436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70" name="Google Shape;270;g6fe11b7731_0_221"/>
          <p:cNvSpPr/>
          <p:nvPr/>
        </p:nvSpPr>
        <p:spPr>
          <a:xfrm>
            <a:off x="5650525" y="2298500"/>
            <a:ext cx="2314500" cy="1351800"/>
          </a:xfrm>
          <a:prstGeom prst="wedgeRoundRectCallout">
            <a:avLst>
              <a:gd fmla="val -93177" name="adj1"/>
              <a:gd fmla="val 54466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Der Endlosschleife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while(1)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271" name="Google Shape;271;g6fe11b7731_0_22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093474" y="3392023"/>
            <a:ext cx="1159903" cy="1707100"/>
          </a:xfrm>
          <a:prstGeom prst="rect">
            <a:avLst/>
          </a:prstGeom>
          <a:noFill/>
          <a:ln>
            <a:noFill/>
          </a:ln>
        </p:spPr>
      </p:pic>
      <p:sp>
        <p:nvSpPr>
          <p:cNvPr id="272" name="Google Shape;272;g6fe11b7731_0_221"/>
          <p:cNvSpPr/>
          <p:nvPr/>
        </p:nvSpPr>
        <p:spPr>
          <a:xfrm>
            <a:off x="1582925" y="4056025"/>
            <a:ext cx="1077000" cy="147000"/>
          </a:xfrm>
          <a:prstGeom prst="rect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6fe11b7731_0_25"/>
          <p:cNvSpPr txBox="1"/>
          <p:nvPr>
            <p:ph type="ctrTitle"/>
          </p:nvPr>
        </p:nvSpPr>
        <p:spPr>
          <a:xfrm>
            <a:off x="311700" y="186125"/>
            <a:ext cx="4552500" cy="364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1800"/>
              <a:t>Getting Started with STM32CubeIDE</a:t>
            </a:r>
            <a:endParaRPr sz="1800"/>
          </a:p>
        </p:txBody>
      </p:sp>
      <p:sp>
        <p:nvSpPr>
          <p:cNvPr id="71" name="Google Shape;71;g6fe11b7731_0_25"/>
          <p:cNvSpPr/>
          <p:nvPr/>
        </p:nvSpPr>
        <p:spPr>
          <a:xfrm>
            <a:off x="816550" y="3376900"/>
            <a:ext cx="5098500" cy="1075800"/>
          </a:xfrm>
          <a:prstGeom prst="wedgeRoundRectCallout">
            <a:avLst>
              <a:gd fmla="val -25662" name="adj1"/>
              <a:gd fmla="val -77031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Ein Workspace ist ein Ordner in dem Projekte gespeichert werden. Beim ersten Starten am besten einen neuen Ordner anlegen. Dann “Launch” </a:t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72" name="Google Shape;72;g6fe11b7731_0_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21154" y="1187998"/>
            <a:ext cx="1258875" cy="1774608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g6fe11b7731_0_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20054" y="695975"/>
            <a:ext cx="4717921" cy="21934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7" name="Google Shape;277;g6fe11b7731_0_2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5303436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78" name="Google Shape;278;g6fe11b7731_0_228"/>
          <p:cNvSpPr/>
          <p:nvPr/>
        </p:nvSpPr>
        <p:spPr>
          <a:xfrm>
            <a:off x="5650525" y="977275"/>
            <a:ext cx="2314500" cy="2858400"/>
          </a:xfrm>
          <a:prstGeom prst="wedgeRoundRectCallout">
            <a:avLst>
              <a:gd fmla="val -96669" name="adj1"/>
              <a:gd fmla="val 46655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Wir sollen die Bereiche mit 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USER CODE BEGIN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USER CODE END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für unsere Eingaben verwenden.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Diese Bereiche werden vom Codegenerator, falls z.B. Die Konfiguration nochmals geändert werden muss,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nicht angerührt.</a:t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279" name="Google Shape;279;g6fe11b7731_0_22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093474" y="3392023"/>
            <a:ext cx="1159903" cy="1707100"/>
          </a:xfrm>
          <a:prstGeom prst="rect">
            <a:avLst/>
          </a:prstGeom>
          <a:noFill/>
          <a:ln>
            <a:noFill/>
          </a:ln>
        </p:spPr>
      </p:pic>
      <p:sp>
        <p:nvSpPr>
          <p:cNvPr id="280" name="Google Shape;280;g6fe11b7731_0_228"/>
          <p:cNvSpPr/>
          <p:nvPr/>
        </p:nvSpPr>
        <p:spPr>
          <a:xfrm>
            <a:off x="1582925" y="3953150"/>
            <a:ext cx="1437000" cy="448200"/>
          </a:xfrm>
          <a:prstGeom prst="rect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5" name="Google Shape;285;g6fe11b7731_0_2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5357798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286" name="Google Shape;286;g6fe11b7731_0_235"/>
          <p:cNvSpPr/>
          <p:nvPr/>
        </p:nvSpPr>
        <p:spPr>
          <a:xfrm>
            <a:off x="5650525" y="3005275"/>
            <a:ext cx="2314500" cy="830400"/>
          </a:xfrm>
          <a:prstGeom prst="wedgeRoundRectCallout">
            <a:avLst>
              <a:gd fmla="val -84922" name="adj1"/>
              <a:gd fmla="val 44856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Bit 5 von GPIOA-&gt;ODR wird negiert (^ = XOR)</a:t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287" name="Google Shape;287;g6fe11b7731_0_23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468199" y="3436398"/>
            <a:ext cx="1159903" cy="1707100"/>
          </a:xfrm>
          <a:prstGeom prst="rect">
            <a:avLst/>
          </a:prstGeom>
          <a:noFill/>
          <a:ln>
            <a:noFill/>
          </a:ln>
        </p:spPr>
      </p:pic>
      <p:sp>
        <p:nvSpPr>
          <p:cNvPr id="288" name="Google Shape;288;g6fe11b7731_0_235"/>
          <p:cNvSpPr/>
          <p:nvPr/>
        </p:nvSpPr>
        <p:spPr>
          <a:xfrm>
            <a:off x="1744600" y="4276450"/>
            <a:ext cx="1584000" cy="168900"/>
          </a:xfrm>
          <a:prstGeom prst="rect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3" name="Google Shape;293;g6fe11b7731_0_2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5021898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94" name="Google Shape;294;g6fe11b7731_0_243"/>
          <p:cNvSpPr/>
          <p:nvPr/>
        </p:nvSpPr>
        <p:spPr>
          <a:xfrm>
            <a:off x="5650525" y="3005275"/>
            <a:ext cx="2314500" cy="830400"/>
          </a:xfrm>
          <a:prstGeom prst="wedgeRoundRectCallout">
            <a:avLst>
              <a:gd fmla="val -84922" name="adj1"/>
              <a:gd fmla="val 44856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500ms warten =&gt; Blinkfrequenz 1Hz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Programm starten</a:t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295" name="Google Shape;295;g6fe11b7731_0_24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468199" y="3436398"/>
            <a:ext cx="1159903" cy="1707100"/>
          </a:xfrm>
          <a:prstGeom prst="rect">
            <a:avLst/>
          </a:prstGeom>
          <a:noFill/>
          <a:ln>
            <a:noFill/>
          </a:ln>
        </p:spPr>
      </p:pic>
      <p:sp>
        <p:nvSpPr>
          <p:cNvPr id="296" name="Google Shape;296;g6fe11b7731_0_243"/>
          <p:cNvSpPr/>
          <p:nvPr/>
        </p:nvSpPr>
        <p:spPr>
          <a:xfrm>
            <a:off x="1538875" y="4100100"/>
            <a:ext cx="1584000" cy="168900"/>
          </a:xfrm>
          <a:prstGeom prst="rect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1" name="Google Shape;301;g6fe11b7731_0_30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5021898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02" name="Google Shape;302;g6fe11b7731_0_303"/>
          <p:cNvSpPr/>
          <p:nvPr/>
        </p:nvSpPr>
        <p:spPr>
          <a:xfrm>
            <a:off x="2836300" y="808275"/>
            <a:ext cx="2314500" cy="830400"/>
          </a:xfrm>
          <a:prstGeom prst="wedgeRoundRectCallout">
            <a:avLst>
              <a:gd fmla="val -88098" name="adj1"/>
              <a:gd fmla="val -31419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Alles speichern nicht vergessen</a:t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303" name="Google Shape;303;g6fe11b7731_0_30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39274" y="-2"/>
            <a:ext cx="1159903" cy="1707100"/>
          </a:xfrm>
          <a:prstGeom prst="rect">
            <a:avLst/>
          </a:prstGeom>
          <a:noFill/>
          <a:ln>
            <a:noFill/>
          </a:ln>
        </p:spPr>
      </p:pic>
      <p:sp>
        <p:nvSpPr>
          <p:cNvPr id="304" name="Google Shape;304;g6fe11b7731_0_303"/>
          <p:cNvSpPr/>
          <p:nvPr/>
        </p:nvSpPr>
        <p:spPr>
          <a:xfrm>
            <a:off x="392625" y="301275"/>
            <a:ext cx="173100" cy="168900"/>
          </a:xfrm>
          <a:prstGeom prst="rect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9" name="Google Shape;309;g6fe11b7731_0_2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5021898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10" name="Google Shape;310;g6fe11b7731_0_251"/>
          <p:cNvSpPr/>
          <p:nvPr/>
        </p:nvSpPr>
        <p:spPr>
          <a:xfrm>
            <a:off x="2468900" y="198400"/>
            <a:ext cx="2314500" cy="830400"/>
          </a:xfrm>
          <a:prstGeom prst="wedgeRoundRectCallout">
            <a:avLst>
              <a:gd fmla="val -84922" name="adj1"/>
              <a:gd fmla="val 44856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Rechtsklick auf das Projekt z.B. hier erstes</a:t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311" name="Google Shape;311;g6fe11b7731_0_25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77624" y="269473"/>
            <a:ext cx="1159903" cy="1707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6" name="Google Shape;316;g6fe11b7731_0_25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5021898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17" name="Google Shape;317;g6fe11b7731_0_258"/>
          <p:cNvSpPr/>
          <p:nvPr/>
        </p:nvSpPr>
        <p:spPr>
          <a:xfrm>
            <a:off x="2468900" y="198400"/>
            <a:ext cx="3365400" cy="830400"/>
          </a:xfrm>
          <a:prstGeom prst="wedgeRoundRectCallout">
            <a:avLst>
              <a:gd fmla="val -84922" name="adj1"/>
              <a:gd fmla="val 44856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Debug As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STM32 Cortex-M C/C++ Application</a:t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318" name="Google Shape;318;g6fe11b7731_0_25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77624" y="269473"/>
            <a:ext cx="1159903" cy="1707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3" name="Google Shape;323;g6fe11b7731_0_26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1475" y="37450"/>
            <a:ext cx="5970149" cy="4953651"/>
          </a:xfrm>
          <a:prstGeom prst="rect">
            <a:avLst/>
          </a:prstGeom>
          <a:noFill/>
          <a:ln>
            <a:noFill/>
          </a:ln>
        </p:spPr>
      </p:pic>
      <p:sp>
        <p:nvSpPr>
          <p:cNvPr id="324" name="Google Shape;324;g6fe11b7731_0_264"/>
          <p:cNvSpPr/>
          <p:nvPr/>
        </p:nvSpPr>
        <p:spPr>
          <a:xfrm>
            <a:off x="6326500" y="2233750"/>
            <a:ext cx="801000" cy="830400"/>
          </a:xfrm>
          <a:prstGeom prst="wedgeRoundRectCallout">
            <a:avLst>
              <a:gd fmla="val 38065" name="adj1"/>
              <a:gd fmla="val 80016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OK</a:t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325" name="Google Shape;325;g6fe11b7731_0_26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422049" y="3436398"/>
            <a:ext cx="1159903" cy="1707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0" name="Google Shape;330;g6fe11b7731_0_27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6021699" cy="2587167"/>
          </a:xfrm>
          <a:prstGeom prst="rect">
            <a:avLst/>
          </a:prstGeom>
          <a:noFill/>
          <a:ln>
            <a:noFill/>
          </a:ln>
        </p:spPr>
      </p:pic>
      <p:sp>
        <p:nvSpPr>
          <p:cNvPr id="331" name="Google Shape;331;g6fe11b7731_0_271"/>
          <p:cNvSpPr/>
          <p:nvPr/>
        </p:nvSpPr>
        <p:spPr>
          <a:xfrm>
            <a:off x="1734100" y="3012600"/>
            <a:ext cx="2469000" cy="830400"/>
          </a:xfrm>
          <a:prstGeom prst="wedgeRoundRectCallout">
            <a:avLst>
              <a:gd fmla="val 73803" name="adj1"/>
              <a:gd fmla="val -99548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Wir wechseln in die Debug-Ansicht =&gt; Switch</a:t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332" name="Google Shape;332;g6fe11b7731_0_27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724699" y="1555348"/>
            <a:ext cx="1159903" cy="1707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" name="Google Shape;337;g6fe11b7731_0_27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7852537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338" name="Google Shape;338;g6fe11b7731_0_278"/>
          <p:cNvSpPr/>
          <p:nvPr/>
        </p:nvSpPr>
        <p:spPr>
          <a:xfrm>
            <a:off x="176275" y="969900"/>
            <a:ext cx="1859100" cy="830400"/>
          </a:xfrm>
          <a:prstGeom prst="wedgeRoundRectCallout">
            <a:avLst>
              <a:gd fmla="val 40472" name="adj1"/>
              <a:gd fmla="val -104859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Programm starten</a:t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339" name="Google Shape;339;g6fe11b7731_0_27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035374" y="-2"/>
            <a:ext cx="1159903" cy="1707100"/>
          </a:xfrm>
          <a:prstGeom prst="rect">
            <a:avLst/>
          </a:prstGeom>
          <a:noFill/>
          <a:ln>
            <a:noFill/>
          </a:ln>
        </p:spPr>
      </p:pic>
      <p:sp>
        <p:nvSpPr>
          <p:cNvPr id="340" name="Google Shape;340;g6fe11b7731_0_278"/>
          <p:cNvSpPr/>
          <p:nvPr/>
        </p:nvSpPr>
        <p:spPr>
          <a:xfrm>
            <a:off x="1778175" y="315950"/>
            <a:ext cx="183600" cy="1764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5" name="Google Shape;345;g6fe11b7731_0_28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1" y="0"/>
            <a:ext cx="7812983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46" name="Google Shape;346;g6fe11b7731_0_286"/>
          <p:cNvSpPr/>
          <p:nvPr/>
        </p:nvSpPr>
        <p:spPr>
          <a:xfrm>
            <a:off x="323125" y="977250"/>
            <a:ext cx="1859100" cy="830400"/>
          </a:xfrm>
          <a:prstGeom prst="wedgeRoundRectCallout">
            <a:avLst>
              <a:gd fmla="val 40472" name="adj1"/>
              <a:gd fmla="val -104859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Programm stoppen</a:t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347" name="Google Shape;347;g6fe11b7731_0_28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476249" y="198373"/>
            <a:ext cx="1159903" cy="1707100"/>
          </a:xfrm>
          <a:prstGeom prst="rect">
            <a:avLst/>
          </a:prstGeom>
          <a:noFill/>
          <a:ln>
            <a:noFill/>
          </a:ln>
        </p:spPr>
      </p:pic>
      <p:sp>
        <p:nvSpPr>
          <p:cNvPr id="348" name="Google Shape;348;g6fe11b7731_0_286"/>
          <p:cNvSpPr/>
          <p:nvPr/>
        </p:nvSpPr>
        <p:spPr>
          <a:xfrm>
            <a:off x="1998625" y="315950"/>
            <a:ext cx="183600" cy="1764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g6fe11b7731_0_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73200" y="578275"/>
            <a:ext cx="5098500" cy="3840293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g6fe11b7731_0_32"/>
          <p:cNvSpPr txBox="1"/>
          <p:nvPr>
            <p:ph type="ctrTitle"/>
          </p:nvPr>
        </p:nvSpPr>
        <p:spPr>
          <a:xfrm>
            <a:off x="311700" y="186125"/>
            <a:ext cx="4552500" cy="364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 sz="1800"/>
              <a:t>Getting Started with STM32CubeIDE</a:t>
            </a:r>
            <a:endParaRPr sz="1800"/>
          </a:p>
        </p:txBody>
      </p:sp>
      <p:sp>
        <p:nvSpPr>
          <p:cNvPr id="80" name="Google Shape;80;g6fe11b7731_0_32"/>
          <p:cNvSpPr/>
          <p:nvPr/>
        </p:nvSpPr>
        <p:spPr>
          <a:xfrm>
            <a:off x="243375" y="1238675"/>
            <a:ext cx="2453100" cy="1075800"/>
          </a:xfrm>
          <a:prstGeom prst="wedgeRoundRectCallout">
            <a:avLst>
              <a:gd fmla="val 67381" name="adj1"/>
              <a:gd fmla="val 44546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Wir starten ein neues STM32 project</a:t>
            </a:r>
            <a:r>
              <a:rPr lang="de-DE">
                <a:solidFill>
                  <a:srgbClr val="0000FF"/>
                </a:solidFill>
              </a:rPr>
              <a:t> </a:t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81" name="Google Shape;81;g6fe11b7731_0_3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393229" y="1797873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3" name="Google Shape;353;g6fe11b7731_0_29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11199" y="0"/>
            <a:ext cx="7822027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354" name="Google Shape;354;g6fe11b7731_0_294"/>
          <p:cNvSpPr/>
          <p:nvPr/>
        </p:nvSpPr>
        <p:spPr>
          <a:xfrm>
            <a:off x="5753200" y="2050050"/>
            <a:ext cx="1859100" cy="830400"/>
          </a:xfrm>
          <a:prstGeom prst="wedgeRoundRectCallout">
            <a:avLst>
              <a:gd fmla="val 40472" name="adj1"/>
              <a:gd fmla="val -104859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zurück zur Projektansicht</a:t>
            </a:r>
            <a:endParaRPr>
              <a:solidFill>
                <a:srgbClr val="0000FF"/>
              </a:solidFill>
            </a:endParaRPr>
          </a:p>
        </p:txBody>
      </p:sp>
      <p:sp>
        <p:nvSpPr>
          <p:cNvPr id="355" name="Google Shape;355;g6fe11b7731_0_294"/>
          <p:cNvSpPr/>
          <p:nvPr/>
        </p:nvSpPr>
        <p:spPr>
          <a:xfrm>
            <a:off x="8773350" y="455575"/>
            <a:ext cx="183600" cy="1764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56" name="Google Shape;356;g6fe11b7731_0_29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484204" y="130873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="0">
  <p:cSld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g6fe11b7731_0_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/>
              <a:t>Getting Started with STM32CubeIDE</a:t>
            </a:r>
            <a:endParaRPr/>
          </a:p>
        </p:txBody>
      </p:sp>
      <p:sp>
        <p:nvSpPr>
          <p:cNvPr id="362" name="Google Shape;362;g6fe11b7731_0_0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de-DE"/>
              <a:t>Die Entwicklungsumgebung</a:t>
            </a:r>
            <a:endParaRPr/>
          </a:p>
        </p:txBody>
      </p:sp>
      <p:sp>
        <p:nvSpPr>
          <p:cNvPr id="363" name="Google Shape;363;g6fe11b7731_0_0"/>
          <p:cNvSpPr/>
          <p:nvPr/>
        </p:nvSpPr>
        <p:spPr>
          <a:xfrm>
            <a:off x="2580033" y="3626713"/>
            <a:ext cx="3168000" cy="864300"/>
          </a:xfrm>
          <a:prstGeom prst="wedgeRoundRectCallout">
            <a:avLst>
              <a:gd fmla="val -62710" name="adj1"/>
              <a:gd fmla="val -90442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Ich bin Mik, Dein Mikrocontroller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64" name="Google Shape;364;g6fe11b7731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41729" y="2797173"/>
            <a:ext cx="1258875" cy="1774608"/>
          </a:xfrm>
          <a:prstGeom prst="rect">
            <a:avLst/>
          </a:prstGeom>
          <a:noFill/>
          <a:ln>
            <a:noFill/>
          </a:ln>
        </p:spPr>
      </p:pic>
      <p:pic>
        <p:nvPicPr>
          <p:cNvPr id="365" name="Google Shape;365;g6fe11b7731_0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221749" y="3084498"/>
            <a:ext cx="1159903" cy="1707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6" name="Google Shape;366;g6fe11b7731_0_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656700" y="1222682"/>
            <a:ext cx="1258875" cy="170709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6fe11b7731_0_40"/>
          <p:cNvSpPr/>
          <p:nvPr/>
        </p:nvSpPr>
        <p:spPr>
          <a:xfrm>
            <a:off x="44975" y="2994825"/>
            <a:ext cx="2453100" cy="1295700"/>
          </a:xfrm>
          <a:prstGeom prst="wedgeRoundRectCallout">
            <a:avLst>
              <a:gd fmla="val 29940" name="adj1"/>
              <a:gd fmla="val -72297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Im Target Selector wählen wird unseren Mikrocontroller aus: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STM32L152RE 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bei Part Number Search</a:t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87" name="Google Shape;87;g6fe11b7731_0_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01150" y="154300"/>
            <a:ext cx="6463699" cy="4989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g6fe11b7731_0_4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740004" y="872073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Google Shape;93;g6fe11b7731_0_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39444" y="-1575"/>
            <a:ext cx="6704563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g6fe11b7731_0_48"/>
          <p:cNvSpPr/>
          <p:nvPr/>
        </p:nvSpPr>
        <p:spPr>
          <a:xfrm>
            <a:off x="44975" y="2994825"/>
            <a:ext cx="2453100" cy="1295700"/>
          </a:xfrm>
          <a:prstGeom prst="wedgeRoundRectCallout">
            <a:avLst>
              <a:gd fmla="val 29940" name="adj1"/>
              <a:gd fmla="val -72297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Im Target Selector wählen wird unseren Mikrocontroller aus: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STM32L152RE 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bei Part Number Search</a:t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95" name="Google Shape;95;g6fe11b7731_0_4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740004" y="872073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Google Shape;100;g6fe11b7731_0_5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98075" y="152400"/>
            <a:ext cx="6613273" cy="4987151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g6fe11b7731_0_55"/>
          <p:cNvSpPr/>
          <p:nvPr/>
        </p:nvSpPr>
        <p:spPr>
          <a:xfrm>
            <a:off x="44975" y="2994825"/>
            <a:ext cx="2453100" cy="1295700"/>
          </a:xfrm>
          <a:prstGeom prst="wedgeRoundRectCallout">
            <a:avLst>
              <a:gd fmla="val 70376" name="adj1"/>
              <a:gd fmla="val 13753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Den Mikrocontroller auswählen, weiter mit Next</a:t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102" name="Google Shape;102;g6fe11b7731_0_5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033229" y="2716398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6fe11b7731_0_62"/>
          <p:cNvSpPr/>
          <p:nvPr/>
        </p:nvSpPr>
        <p:spPr>
          <a:xfrm>
            <a:off x="765050" y="1679550"/>
            <a:ext cx="2453100" cy="1295700"/>
          </a:xfrm>
          <a:prstGeom prst="wedgeRoundRectCallout">
            <a:avLst>
              <a:gd fmla="val 70376" name="adj1"/>
              <a:gd fmla="val 13753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Gib Deinem ersten Projekt einen Namen. 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Targeted Language: C++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=&gt; Finish</a:t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108" name="Google Shape;108;g6fe11b7731_0_6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44504" y="152400"/>
            <a:ext cx="4353031" cy="4838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Google Shape;109;g6fe11b7731_0_6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694554" y="982298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6fe11b7731_0_69"/>
          <p:cNvSpPr/>
          <p:nvPr/>
        </p:nvSpPr>
        <p:spPr>
          <a:xfrm>
            <a:off x="765050" y="1679550"/>
            <a:ext cx="2453100" cy="1295700"/>
          </a:xfrm>
          <a:prstGeom prst="wedgeRoundRectCallout">
            <a:avLst>
              <a:gd fmla="val 70376" name="adj1"/>
              <a:gd fmla="val 13753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Wir wechseln natürlich in die STM32CubeMX Ansicht </a:t>
            </a:r>
            <a:endParaRPr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also Yes</a:t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115" name="Google Shape;115;g6fe11b7731_0_6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94554" y="982298"/>
            <a:ext cx="1258875" cy="177460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Google Shape;116;g6fe11b7731_0_6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05829" y="152400"/>
            <a:ext cx="3885771" cy="28359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126E75B46905F644B082CF0E0FA2D5CB" ma:contentTypeVersion="" ma:contentTypeDescription="Ein neues Dokument erstellen." ma:contentTypeScope="" ma:versionID="13290f12e97b0a9c88d178a7fffc9292">
  <xsd:schema xmlns:xsd="http://www.w3.org/2001/XMLSchema" xmlns:xs="http://www.w3.org/2001/XMLSchema" xmlns:p="http://schemas.microsoft.com/office/2006/metadata/properties" xmlns:ns2="55696b60-0389-45c2-bb8c-032517eb46a2" targetNamespace="http://schemas.microsoft.com/office/2006/metadata/properties" ma:root="true" ma:fieldsID="402b5aa344d9f8ab2c8dc62f307f3dd3" ns2:_="">
    <xsd:import namespace="55696b60-0389-45c2-bb8c-032517eb46a2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696b60-0389-45c2-bb8c-032517eb46a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42FB90A-5A8A-4ADE-8B84-82745A3917A5}"/>
</file>

<file path=customXml/itemProps2.xml><?xml version="1.0" encoding="utf-8"?>
<ds:datastoreItem xmlns:ds="http://schemas.openxmlformats.org/officeDocument/2006/customXml" ds:itemID="{F5B175D6-56B0-46A9-A960-BC8D93E5A38A}"/>
</file>

<file path=customXml/itemProps3.xml><?xml version="1.0" encoding="utf-8"?>
<ds:datastoreItem xmlns:ds="http://schemas.openxmlformats.org/officeDocument/2006/customXml" ds:itemID="{837AF026-38E4-4EF9-9856-E7087C2D5292}"/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0x010100126E75B46905F644B082CF0E0FA2D5CB</vt:lpwstr>
  </property>
</Properties>
</file>