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13.xml" ContentType="application/vnd.openxmlformats-officedocument.presentationml.slide+xml"/>
  <Override PartName="/ppt/slides/slide3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32.xml" ContentType="application/vnd.openxmlformats-officedocument.presentationml.slide+xml"/>
  <Override PartName="/ppt/slides/slide34.xml" ContentType="application/vnd.openxmlformats-officedocument.presentationml.slide+xml"/>
  <Override PartName="/ppt/slides/slide30.xml" ContentType="application/vnd.openxmlformats-officedocument.presentationml.slide+xml"/>
  <Override PartName="/ppt/slides/slide20.xml" ContentType="application/vnd.openxmlformats-officedocument.presentationml.slide+xml"/>
  <Override PartName="/ppt/slides/slide31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1" roundtripDataSignature="AMtx7mi4hlKaCaAlYUEOEdDPOg+FQxay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882" y="768"/>
      </p:cViewPr>
      <p:guideLst>
        <p:guide orient="horz" pos="161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48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ustomXml" Target="../customXml/item1.xml"/><Relationship Id="rId20" Type="http://schemas.openxmlformats.org/officeDocument/2006/relationships/slide" Target="slides/slide19.xml"/><Relationship Id="rId41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306397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2282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72372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4341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0615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2323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0994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2014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86599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30342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86673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0523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932730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61251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78149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1367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43227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10444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44984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67415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81841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084203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454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34797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47386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65302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3845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22123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62084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69152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43185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19446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1539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63685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5005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8848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353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9187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0908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3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tertitel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oße Zahl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Textkorpus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zwei Spalten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3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inspaltiger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4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auptpunk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4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überschrift und -beschreibung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42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4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4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0"/>
            <a:ext cx="8520600" cy="16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dirty="0" smtClean="0"/>
              <a:t>Matrixtastatur abscannen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Polling</a:t>
            </a:r>
            <a:endParaRPr dirty="0"/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370500" y="2175450"/>
            <a:ext cx="6148712" cy="11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 dirty="0"/>
              <a:t>Wie kann der Mikrocontroller </a:t>
            </a:r>
            <a:r>
              <a:rPr lang="de-DE" dirty="0" smtClean="0"/>
              <a:t>eine Tastatur abfragen?</a:t>
            </a:r>
            <a:endParaRPr dirty="0"/>
          </a:p>
        </p:txBody>
      </p:sp>
      <p:sp>
        <p:nvSpPr>
          <p:cNvPr id="56" name="Google Shape;56;p1"/>
          <p:cNvSpPr/>
          <p:nvPr/>
        </p:nvSpPr>
        <p:spPr>
          <a:xfrm>
            <a:off x="2418383" y="4148338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329" y="3238048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8" b="15599"/>
          <a:stretch/>
        </p:blipFill>
        <p:spPr bwMode="auto">
          <a:xfrm rot="16200000">
            <a:off x="6026565" y="2209348"/>
            <a:ext cx="3550920" cy="2057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153976" y="840366"/>
            <a:ext cx="3039522" cy="1580064"/>
          </a:xfrm>
          <a:prstGeom prst="wedgeRoundRectCallout">
            <a:avLst>
              <a:gd name="adj1" fmla="val -12939"/>
              <a:gd name="adj2" fmla="val 7947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 smtClean="0">
                <a:solidFill>
                  <a:srgbClr val="0000FF"/>
                </a:solidFill>
              </a:rPr>
              <a:t>Polling</a:t>
            </a:r>
            <a:r>
              <a:rPr lang="de-DE" dirty="0" smtClean="0">
                <a:solidFill>
                  <a:srgbClr val="0000FF"/>
                </a:solidFill>
              </a:rPr>
              <a:t> der Tastatur: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strike="noStrike" cap="none" dirty="0" smtClean="0">
                <a:solidFill>
                  <a:srgbClr val="0000FF"/>
                </a:solidFill>
                <a:sym typeface="Arial"/>
              </a:rPr>
              <a:t>In der Endlosschleife nacheinander PB_4, PB_5, PB_6, PB_7 auf 0 setzen und PB_0, PB_1, PB_2, PB_3 auf 0 prüfen. 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3332" y="2998854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03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412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615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485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708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909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692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350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052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591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418383" y="4148338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16 Tasten quadratisch angeordnet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329" y="3238048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uppieren 8"/>
          <p:cNvGrpSpPr/>
          <p:nvPr/>
        </p:nvGrpSpPr>
        <p:grpSpPr>
          <a:xfrm rot="16200000">
            <a:off x="3542030" y="1550670"/>
            <a:ext cx="2059940" cy="2042160"/>
            <a:chOff x="0" y="0"/>
            <a:chExt cx="2060369" cy="2042556"/>
          </a:xfrm>
        </p:grpSpPr>
        <p:sp>
          <p:nvSpPr>
            <p:cNvPr id="10" name="Rechteck 9"/>
            <p:cNvSpPr/>
            <p:nvPr/>
          </p:nvSpPr>
          <p:spPr>
            <a:xfrm>
              <a:off x="0" y="0"/>
              <a:ext cx="2060369" cy="20425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133350" y="1238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638175" y="1238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1104900" y="1238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1571625" y="1238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142875" y="60007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638175" y="60007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1104900" y="60007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1571625" y="60007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142875" y="107632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638175" y="107632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1114425" y="1076325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1581150" y="1076325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142875" y="1543050"/>
              <a:ext cx="314696" cy="32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647700" y="1543050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1114425" y="1543050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581150" y="1543050"/>
              <a:ext cx="314325" cy="3200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056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040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563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444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216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93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192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352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922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8518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409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418383" y="4148338"/>
            <a:ext cx="3168000" cy="864300"/>
          </a:xfrm>
          <a:prstGeom prst="wedgeRoundRectCallout">
            <a:avLst>
              <a:gd name="adj1" fmla="val -34305"/>
              <a:gd name="adj2" fmla="val -1735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 jeder Spalte befinden sich Verbindungsleitungen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" name="Gruppieren 33"/>
          <p:cNvGrpSpPr/>
          <p:nvPr/>
        </p:nvGrpSpPr>
        <p:grpSpPr>
          <a:xfrm rot="16200000">
            <a:off x="3542030" y="1550670"/>
            <a:ext cx="2217006" cy="2042160"/>
            <a:chOff x="3542030" y="1550670"/>
            <a:chExt cx="2217006" cy="2042160"/>
          </a:xfrm>
        </p:grpSpPr>
        <p:sp>
          <p:nvSpPr>
            <p:cNvPr id="10" name="Rechteck 9"/>
            <p:cNvSpPr/>
            <p:nvPr/>
          </p:nvSpPr>
          <p:spPr>
            <a:xfrm>
              <a:off x="3542030" y="1550670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9" name="Gerader Verbinder 28"/>
            <p:cNvCxnSpPr/>
            <p:nvPr/>
          </p:nvCxnSpPr>
          <p:spPr>
            <a:xfrm>
              <a:off x="3553409" y="17489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>
              <a:off x="3675352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180072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646700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5113328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3684875" y="2150629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4180072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4646700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5113328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684875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4180072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4656223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5122851" y="2626786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3684875" y="309342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4189595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4656223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5122851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>
              <a:off x="3553409" y="2227944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3553409" y="27141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3543886" y="3164115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73632" y="117215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559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17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43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59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27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345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746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stCxn id="88" idx="1"/>
              <a:endCxn id="88" idx="3"/>
            </p:cNvCxnSpPr>
            <p:nvPr/>
          </p:nvCxnSpPr>
          <p:spPr>
            <a:xfrm>
              <a:off x="6491942" y="2846315"/>
              <a:ext cx="333829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968085"/>
              </p:ext>
            </p:extLst>
          </p:nvPr>
        </p:nvGraphicFramePr>
        <p:xfrm>
          <a:off x="551432" y="2660452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PB=0b11101111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67976" y="268463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808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>
              <a:stCxn id="85" idx="1"/>
            </p:cNvCxnSpPr>
            <p:nvPr/>
          </p:nvCxnSpPr>
          <p:spPr>
            <a:xfrm flipV="1">
              <a:off x="6514340" y="3315417"/>
              <a:ext cx="333469" cy="121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907990"/>
              </p:ext>
            </p:extLst>
          </p:nvPr>
        </p:nvGraphicFramePr>
        <p:xfrm>
          <a:off x="676330" y="3131517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PB=0b11011101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Taste 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7672" y="2660452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68712" y="313151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85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>
              <a:stCxn id="82" idx="1"/>
            </p:cNvCxnSpPr>
            <p:nvPr/>
          </p:nvCxnSpPr>
          <p:spPr>
            <a:xfrm>
              <a:off x="6514340" y="3800870"/>
              <a:ext cx="348427" cy="19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224976"/>
              </p:ext>
            </p:extLst>
          </p:nvPr>
        </p:nvGraphicFramePr>
        <p:xfrm>
          <a:off x="633164" y="3602391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PB=0b10111111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7508275" y="250427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821327" y="4060515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804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60583"/>
              <a:ext cx="311431" cy="85732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>
              <a:stCxn id="79" idx="1"/>
            </p:cNvCxnSpPr>
            <p:nvPr/>
          </p:nvCxnSpPr>
          <p:spPr>
            <a:xfrm>
              <a:off x="6514340" y="4264672"/>
              <a:ext cx="340011" cy="4188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7" name="Tabel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926621"/>
              </p:ext>
            </p:extLst>
          </p:nvPr>
        </p:nvGraphicFramePr>
        <p:xfrm>
          <a:off x="644785" y="4088493"/>
          <a:ext cx="31182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9113"/>
                <a:gridCol w="155911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PB=0b01111111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1" name="Textfeld 90"/>
          <p:cNvSpPr txBox="1"/>
          <p:nvPr/>
        </p:nvSpPr>
        <p:spPr>
          <a:xfrm>
            <a:off x="6795204" y="2647399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2" name="Textfeld 91"/>
          <p:cNvSpPr txBox="1"/>
          <p:nvPr/>
        </p:nvSpPr>
        <p:spPr>
          <a:xfrm>
            <a:off x="6788309" y="3083818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6" name="Textfeld 95"/>
          <p:cNvSpPr txBox="1"/>
          <p:nvPr/>
        </p:nvSpPr>
        <p:spPr>
          <a:xfrm>
            <a:off x="6803533" y="3590657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</a:t>
            </a:r>
            <a:endParaRPr lang="de-DE" dirty="0"/>
          </a:p>
        </p:txBody>
      </p:sp>
      <p:sp>
        <p:nvSpPr>
          <p:cNvPr id="97" name="Textfeld 96"/>
          <p:cNvSpPr txBox="1"/>
          <p:nvPr/>
        </p:nvSpPr>
        <p:spPr>
          <a:xfrm>
            <a:off x="6764435" y="4085300"/>
            <a:ext cx="35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28" name="Rechteck 27">
            <a:hlinkClick r:id="rId3" action="ppaction://hlinksldjump"/>
          </p:cNvPr>
          <p:cNvSpPr/>
          <p:nvPr/>
        </p:nvSpPr>
        <p:spPr>
          <a:xfrm>
            <a:off x="7939889" y="4358093"/>
            <a:ext cx="890836" cy="512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96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495774" y="1664956"/>
            <a:ext cx="2336641" cy="864300"/>
          </a:xfrm>
          <a:prstGeom prst="wedgeRoundRectCallout">
            <a:avLst>
              <a:gd name="adj1" fmla="val -40490"/>
              <a:gd name="adj2" fmla="val 11695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 schließen die Spalten an PB_0..PB_3 an.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6329" y="3238048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uppieren 4"/>
          <p:cNvGrpSpPr/>
          <p:nvPr/>
        </p:nvGrpSpPr>
        <p:grpSpPr>
          <a:xfrm rot="16200000">
            <a:off x="2504261" y="1899012"/>
            <a:ext cx="3664313" cy="2059216"/>
            <a:chOff x="3542030" y="1550670"/>
            <a:chExt cx="3664313" cy="2059216"/>
          </a:xfrm>
        </p:grpSpPr>
        <p:sp>
          <p:nvSpPr>
            <p:cNvPr id="10" name="Rechteck 9"/>
            <p:cNvSpPr/>
            <p:nvPr/>
          </p:nvSpPr>
          <p:spPr>
            <a:xfrm>
              <a:off x="3542030" y="1550670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9" name="Gerader Verbinder 28"/>
            <p:cNvCxnSpPr/>
            <p:nvPr/>
          </p:nvCxnSpPr>
          <p:spPr>
            <a:xfrm>
              <a:off x="3553409" y="17489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>
              <a:off x="3675352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180072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646700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5113328" y="167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3684875" y="2150629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4180072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4646700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5113328" y="215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684875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4180072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4656223" y="262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5122851" y="2626786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3684875" y="309342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4189595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4656223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5122851" y="309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>
              <a:off x="3553409" y="2227944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3553409" y="27141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3543886" y="3164115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hteck 1"/>
            <p:cNvSpPr/>
            <p:nvPr/>
          </p:nvSpPr>
          <p:spPr>
            <a:xfrm>
              <a:off x="5759036" y="1550670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5759036" y="3302109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5723913" y="1595083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PB_0</a:t>
              </a:r>
              <a:endParaRPr lang="de-DE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5735292" y="2062187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PB_1</a:t>
              </a:r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5727120" y="2553027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PB_2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723913" y="3018705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PB_3</a:t>
              </a:r>
              <a:endParaRPr lang="de-DE" dirty="0"/>
            </a:p>
          </p:txBody>
        </p:sp>
      </p:grpSp>
      <p:sp>
        <p:nvSpPr>
          <p:cNvPr id="36" name="Vertikaler Bildlauf 35"/>
          <p:cNvSpPr/>
          <p:nvPr/>
        </p:nvSpPr>
        <p:spPr>
          <a:xfrm>
            <a:off x="5472771" y="2911017"/>
            <a:ext cx="3651812" cy="1401808"/>
          </a:xfrm>
          <a:prstGeom prst="verticalScroll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PortIn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spalten(PortB,0b1111);</a:t>
            </a:r>
          </a:p>
        </p:txBody>
      </p:sp>
    </p:spTree>
    <p:extLst>
      <p:ext uri="{BB962C8B-B14F-4D97-AF65-F5344CB8AC3E}">
        <p14:creationId xmlns:p14="http://schemas.microsoft.com/office/powerpoint/2010/main" val="33014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62942" y="3122635"/>
            <a:ext cx="2694565" cy="1159171"/>
          </a:xfrm>
          <a:prstGeom prst="wedgeRoundRectCallout">
            <a:avLst>
              <a:gd name="adj1" fmla="val 38425"/>
              <a:gd name="adj2" fmla="val -6530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 konfigurieren PB_0..PB_3 als </a:t>
            </a:r>
            <a:r>
              <a:rPr lang="de-DE" sz="1400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mode</a:t>
            </a: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r>
              <a:rPr lang="de-DE" sz="1400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PullUp</a:t>
            </a: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. Damit sind die </a:t>
            </a:r>
            <a:r>
              <a:rPr lang="de-DE" dirty="0">
                <a:solidFill>
                  <a:srgbClr val="0000FF"/>
                </a:solidFill>
              </a:rPr>
              <a:t>E</a:t>
            </a:r>
            <a:r>
              <a:rPr lang="de-DE" sz="14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ingänge normalerweise 1</a:t>
            </a:r>
            <a:endParaRPr sz="1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6623" y="1122305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" name="Gruppieren 26"/>
          <p:cNvGrpSpPr/>
          <p:nvPr/>
        </p:nvGrpSpPr>
        <p:grpSpPr>
          <a:xfrm rot="16200000">
            <a:off x="2388145" y="1635815"/>
            <a:ext cx="3664313" cy="2059216"/>
            <a:chOff x="1430202" y="1361984"/>
            <a:chExt cx="3664313" cy="2059216"/>
          </a:xfrm>
        </p:grpSpPr>
        <p:sp>
          <p:nvSpPr>
            <p:cNvPr id="10" name="Rechteck 9"/>
            <p:cNvSpPr/>
            <p:nvPr/>
          </p:nvSpPr>
          <p:spPr>
            <a:xfrm>
              <a:off x="1430202" y="1361984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29" name="Gerader Verbinder 28"/>
            <p:cNvCxnSpPr/>
            <p:nvPr/>
          </p:nvCxnSpPr>
          <p:spPr>
            <a:xfrm>
              <a:off x="1441581" y="156028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>
              <a:off x="1563524" y="14857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2068244" y="14857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2534872" y="14857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001500" y="14857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1573047" y="1961943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2068244" y="1961943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2534872" y="1961943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3001500" y="1961943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1573047" y="2438100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2068244" y="2438100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544395" y="2438100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3011023" y="243810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1573047" y="290473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2077767" y="2904735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2544395" y="2904735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3011023" y="2904735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>
              <a:off x="1441581" y="2039258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1441581" y="252548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1432058" y="297542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hteck 1"/>
            <p:cNvSpPr/>
            <p:nvPr/>
          </p:nvSpPr>
          <p:spPr>
            <a:xfrm>
              <a:off x="3647208" y="136198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3647208" y="311342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3593079" y="140073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PB_0</a:t>
              </a:r>
              <a:endParaRPr lang="de-DE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3623464" y="187350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PB_1</a:t>
              </a:r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3615292" y="23643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PB_2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3612085" y="283001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PB_3</a:t>
              </a:r>
              <a:endParaRPr lang="de-DE" dirty="0"/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4147243" y="1409786"/>
              <a:ext cx="810106" cy="307777"/>
              <a:chOff x="6318381" y="1594118"/>
              <a:chExt cx="810106" cy="307777"/>
            </a:xfrm>
          </p:grpSpPr>
          <p:cxnSp>
            <p:nvCxnSpPr>
              <p:cNvPr id="36" name="Gerader Verbinder 3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hteck 4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>
              <a:off x="4169641" y="1880104"/>
              <a:ext cx="810106" cy="307777"/>
              <a:chOff x="6318381" y="1594118"/>
              <a:chExt cx="810106" cy="307777"/>
            </a:xfrm>
          </p:grpSpPr>
          <p:cxnSp>
            <p:nvCxnSpPr>
              <p:cNvPr id="38" name="Gerader Verbinder 37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hteck 38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>
              <a:off x="4169641" y="2364341"/>
              <a:ext cx="810106" cy="307777"/>
              <a:chOff x="6318381" y="1594118"/>
              <a:chExt cx="810106" cy="307777"/>
            </a:xfrm>
          </p:grpSpPr>
          <p:cxnSp>
            <p:nvCxnSpPr>
              <p:cNvPr id="42" name="Gerader Verbinder 41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hteck 42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5" name="Gruppieren 44"/>
            <p:cNvGrpSpPr/>
            <p:nvPr/>
          </p:nvGrpSpPr>
          <p:grpSpPr>
            <a:xfrm>
              <a:off x="4169641" y="2828143"/>
              <a:ext cx="810106" cy="307777"/>
              <a:chOff x="6318381" y="1594118"/>
              <a:chExt cx="810106" cy="307777"/>
            </a:xfrm>
          </p:grpSpPr>
          <p:cxnSp>
            <p:nvCxnSpPr>
              <p:cNvPr id="46" name="Gerader Verbinder 4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hteck 46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Textfeld 47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</p:grpSp>
      <p:sp>
        <p:nvSpPr>
          <p:cNvPr id="50" name="Vertikaler Bildlauf 49"/>
          <p:cNvSpPr/>
          <p:nvPr/>
        </p:nvSpPr>
        <p:spPr>
          <a:xfrm>
            <a:off x="5631695" y="2911017"/>
            <a:ext cx="3492887" cy="1401808"/>
          </a:xfrm>
          <a:prstGeom prst="verticalScroll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PortIn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spalten(PortB,0b1111</a:t>
            </a:r>
            <a:r>
              <a:rPr lang="de-D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spalten.mode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PullUp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75083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344994" y="4130804"/>
            <a:ext cx="3218359" cy="864300"/>
          </a:xfrm>
          <a:prstGeom prst="wedgeRoundRectCallout">
            <a:avLst>
              <a:gd name="adj1" fmla="val 35764"/>
              <a:gd name="adj2" fmla="val -7280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</a:rPr>
              <a:t>Unter allen Zeilen befinden sich Verbindungsleitungen. Spalten- und Zeilenleitungen berühren sich normalerweise nicht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grpSp>
        <p:nvGrpSpPr>
          <p:cNvPr id="6" name="Gruppieren 5"/>
          <p:cNvGrpSpPr/>
          <p:nvPr/>
        </p:nvGrpSpPr>
        <p:grpSpPr>
          <a:xfrm rot="16200000">
            <a:off x="3200946" y="1765882"/>
            <a:ext cx="3664313" cy="2216514"/>
            <a:chOff x="3817802" y="2663372"/>
            <a:chExt cx="3664313" cy="2216514"/>
          </a:xfrm>
        </p:grpSpPr>
        <p:sp>
          <p:nvSpPr>
            <p:cNvPr id="10" name="Rechteck 9"/>
            <p:cNvSpPr/>
            <p:nvPr/>
          </p:nvSpPr>
          <p:spPr>
            <a:xfrm>
              <a:off x="3817802" y="2820670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4020457" y="2663372"/>
              <a:ext cx="1" cy="207950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4536122" y="2663372"/>
              <a:ext cx="1" cy="207950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 flipV="1">
              <a:off x="5014694" y="2667734"/>
              <a:ext cx="1" cy="207950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5496271" y="2677533"/>
              <a:ext cx="1" cy="207950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>
              <a:off x="3829181" y="30189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>
              <a:off x="3951124" y="294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455844" y="294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4922472" y="294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>
              <a:off x="5389100" y="294447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>
              <a:off x="3960647" y="3420629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>
              <a:off x="4455844" y="342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>
              <a:off x="4922472" y="342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>
              <a:off x="5389100" y="3420629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960647" y="389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4455844" y="389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>
              <a:off x="4931995" y="389678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>
              <a:off x="5398623" y="3896786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>
              <a:off x="3960647" y="4363421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4465367" y="436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>
              <a:off x="4931995" y="436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5398623" y="4363421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>
              <a:off x="3829181" y="3497944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>
              <a:off x="3829181" y="3984172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3819658" y="4434115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hteck 1"/>
            <p:cNvSpPr/>
            <p:nvPr/>
          </p:nvSpPr>
          <p:spPr>
            <a:xfrm>
              <a:off x="6034808" y="2820670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6034808" y="4572109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5980679" y="2859418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PB_0</a:t>
              </a:r>
              <a:endParaRPr lang="de-DE" dirty="0"/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6011064" y="3332187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PB_1</a:t>
              </a:r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6002892" y="3823027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PB_2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5999685" y="4288705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PB_3</a:t>
              </a:r>
              <a:endParaRPr lang="de-DE" dirty="0"/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6534843" y="2868472"/>
              <a:ext cx="810106" cy="307777"/>
              <a:chOff x="6318381" y="1594118"/>
              <a:chExt cx="810106" cy="307777"/>
            </a:xfrm>
          </p:grpSpPr>
          <p:cxnSp>
            <p:nvCxnSpPr>
              <p:cNvPr id="36" name="Gerader Verbinder 3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hteck 4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>
              <a:off x="6557241" y="3338790"/>
              <a:ext cx="810106" cy="307777"/>
              <a:chOff x="6318381" y="1594118"/>
              <a:chExt cx="810106" cy="307777"/>
            </a:xfrm>
          </p:grpSpPr>
          <p:cxnSp>
            <p:nvCxnSpPr>
              <p:cNvPr id="38" name="Gerader Verbinder 37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hteck 38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>
              <a:off x="6557241" y="3823027"/>
              <a:ext cx="810106" cy="307777"/>
              <a:chOff x="6318381" y="1594118"/>
              <a:chExt cx="810106" cy="307777"/>
            </a:xfrm>
          </p:grpSpPr>
          <p:cxnSp>
            <p:nvCxnSpPr>
              <p:cNvPr id="42" name="Gerader Verbinder 41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hteck 42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5" name="Gruppieren 44"/>
            <p:cNvGrpSpPr/>
            <p:nvPr/>
          </p:nvGrpSpPr>
          <p:grpSpPr>
            <a:xfrm>
              <a:off x="6557241" y="4286829"/>
              <a:ext cx="810106" cy="307777"/>
              <a:chOff x="6318381" y="1594118"/>
              <a:chExt cx="810106" cy="307777"/>
            </a:xfrm>
          </p:grpSpPr>
          <p:cxnSp>
            <p:nvCxnSpPr>
              <p:cNvPr id="46" name="Gerader Verbinder 4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hteck 46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Textfeld 47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</p:grp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93099" y="21241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789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06833" y="1761888"/>
            <a:ext cx="3218359" cy="864300"/>
          </a:xfrm>
          <a:prstGeom prst="wedgeRoundRectCallout">
            <a:avLst>
              <a:gd name="adj1" fmla="val 35314"/>
              <a:gd name="adj2" fmla="val 7832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</a:rPr>
              <a:t>Die Zeilenverbindungen werden an PB_4..PB_7 angeschlossen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sp>
        <p:nvSpPr>
          <p:cNvPr id="10" name="Rechteck 9"/>
          <p:cNvSpPr/>
          <p:nvPr/>
        </p:nvSpPr>
        <p:spPr>
          <a:xfrm rot="16200000">
            <a:off x="3688624" y="2427879"/>
            <a:ext cx="2059940" cy="20421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cxnSp>
        <p:nvCxnSpPr>
          <p:cNvPr id="49" name="Gerader Verbinder 48"/>
          <p:cNvCxnSpPr/>
          <p:nvPr/>
        </p:nvCxnSpPr>
        <p:spPr>
          <a:xfrm flipH="1" flipV="1">
            <a:off x="3732252" y="4272804"/>
            <a:ext cx="2160359" cy="2647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/>
          <p:cNvCxnSpPr/>
          <p:nvPr/>
        </p:nvCxnSpPr>
        <p:spPr>
          <a:xfrm flipH="1" flipV="1">
            <a:off x="3732253" y="3757137"/>
            <a:ext cx="2160358" cy="172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H="1">
            <a:off x="3736615" y="3278568"/>
            <a:ext cx="2155996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/>
          <p:cNvCxnSpPr/>
          <p:nvPr/>
        </p:nvCxnSpPr>
        <p:spPr>
          <a:xfrm flipH="1" flipV="1">
            <a:off x="3736261" y="2820343"/>
            <a:ext cx="2156350" cy="1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 rot="16200000">
            <a:off x="2793002" y="3364736"/>
            <a:ext cx="220562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/>
        </p:nvSpPr>
        <p:spPr>
          <a:xfrm rot="16200000">
            <a:off x="3824286" y="4028005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2" name="Rechteck 11"/>
          <p:cNvSpPr/>
          <p:nvPr/>
        </p:nvSpPr>
        <p:spPr>
          <a:xfrm rot="16200000">
            <a:off x="3824286" y="3523285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3" name="Rechteck 12"/>
          <p:cNvSpPr/>
          <p:nvPr/>
        </p:nvSpPr>
        <p:spPr>
          <a:xfrm rot="16200000">
            <a:off x="3824286" y="3056658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4" name="Rechteck 13"/>
          <p:cNvSpPr/>
          <p:nvPr/>
        </p:nvSpPr>
        <p:spPr>
          <a:xfrm rot="16200000">
            <a:off x="3824286" y="2590030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5" name="Rechteck 14"/>
          <p:cNvSpPr/>
          <p:nvPr/>
        </p:nvSpPr>
        <p:spPr>
          <a:xfrm rot="16200000">
            <a:off x="4300444" y="4018482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16" name="Rechteck 15"/>
          <p:cNvSpPr/>
          <p:nvPr/>
        </p:nvSpPr>
        <p:spPr>
          <a:xfrm rot="16200000">
            <a:off x="4300332" y="3523767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7" name="Rechteck 16"/>
          <p:cNvSpPr/>
          <p:nvPr/>
        </p:nvSpPr>
        <p:spPr>
          <a:xfrm rot="16200000">
            <a:off x="4300332" y="3057140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8" name="Rechteck 17"/>
          <p:cNvSpPr/>
          <p:nvPr/>
        </p:nvSpPr>
        <p:spPr>
          <a:xfrm rot="16200000">
            <a:off x="4300332" y="2590512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9" name="Rechteck 18"/>
          <p:cNvSpPr/>
          <p:nvPr/>
        </p:nvSpPr>
        <p:spPr>
          <a:xfrm rot="16200000">
            <a:off x="4776489" y="4018964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#</a:t>
            </a:r>
          </a:p>
        </p:txBody>
      </p:sp>
      <p:sp>
        <p:nvSpPr>
          <p:cNvPr id="20" name="Rechteck 19"/>
          <p:cNvSpPr/>
          <p:nvPr/>
        </p:nvSpPr>
        <p:spPr>
          <a:xfrm rot="16200000">
            <a:off x="4776489" y="3523767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21" name="Rechteck 20"/>
          <p:cNvSpPr/>
          <p:nvPr/>
        </p:nvSpPr>
        <p:spPr>
          <a:xfrm rot="16200000">
            <a:off x="4776489" y="3047617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22" name="Rechteck 21"/>
          <p:cNvSpPr/>
          <p:nvPr/>
        </p:nvSpPr>
        <p:spPr>
          <a:xfrm rot="16200000">
            <a:off x="4776601" y="2580507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3" name="Rechteck 22"/>
          <p:cNvSpPr/>
          <p:nvPr/>
        </p:nvSpPr>
        <p:spPr>
          <a:xfrm rot="16200000">
            <a:off x="5243236" y="4018482"/>
            <a:ext cx="314630" cy="32057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4" name="Rechteck 23"/>
          <p:cNvSpPr/>
          <p:nvPr/>
        </p:nvSpPr>
        <p:spPr>
          <a:xfrm rot="16200000">
            <a:off x="5243124" y="3514244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25" name="Rechteck 24"/>
          <p:cNvSpPr/>
          <p:nvPr/>
        </p:nvSpPr>
        <p:spPr>
          <a:xfrm rot="16200000">
            <a:off x="5243124" y="3047616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6" name="Rechteck 25"/>
          <p:cNvSpPr/>
          <p:nvPr/>
        </p:nvSpPr>
        <p:spPr>
          <a:xfrm rot="16200000">
            <a:off x="5243124" y="2580988"/>
            <a:ext cx="314260" cy="31997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>
                <a:shade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</a:p>
        </p:txBody>
      </p:sp>
      <p:cxnSp>
        <p:nvCxnSpPr>
          <p:cNvPr id="30" name="Gerader Verbinder 29"/>
          <p:cNvCxnSpPr/>
          <p:nvPr/>
        </p:nvCxnSpPr>
        <p:spPr>
          <a:xfrm rot="16200000">
            <a:off x="3271974" y="3364736"/>
            <a:ext cx="220562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/>
          <p:cNvCxnSpPr/>
          <p:nvPr/>
        </p:nvCxnSpPr>
        <p:spPr>
          <a:xfrm rot="16200000">
            <a:off x="3758202" y="3364736"/>
            <a:ext cx="220562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rot="16200000">
            <a:off x="4208145" y="3374259"/>
            <a:ext cx="2205627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/>
          <p:cNvGrpSpPr/>
          <p:nvPr/>
        </p:nvGrpSpPr>
        <p:grpSpPr>
          <a:xfrm>
            <a:off x="3697514" y="814615"/>
            <a:ext cx="2059215" cy="1501437"/>
            <a:chOff x="3697514" y="814615"/>
            <a:chExt cx="2059215" cy="1501437"/>
          </a:xfrm>
        </p:grpSpPr>
        <p:sp>
          <p:nvSpPr>
            <p:cNvPr id="2" name="Rechteck 1"/>
            <p:cNvSpPr/>
            <p:nvPr/>
          </p:nvSpPr>
          <p:spPr>
            <a:xfrm rot="16200000">
              <a:off x="3994940" y="517189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/>
            <p:cNvSpPr txBox="1"/>
            <p:nvPr/>
          </p:nvSpPr>
          <p:spPr>
            <a:xfrm rot="16200000">
              <a:off x="4919102" y="1424295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4" name="Textfeld 3"/>
            <p:cNvSpPr txBox="1"/>
            <p:nvPr/>
          </p:nvSpPr>
          <p:spPr>
            <a:xfrm rot="16200000">
              <a:off x="3493068" y="17650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PB_0</a:t>
              </a:r>
              <a:endParaRPr lang="de-DE" dirty="0"/>
            </a:p>
          </p:txBody>
        </p:sp>
        <p:sp>
          <p:nvSpPr>
            <p:cNvPr id="33" name="Textfeld 32"/>
            <p:cNvSpPr txBox="1"/>
            <p:nvPr/>
          </p:nvSpPr>
          <p:spPr>
            <a:xfrm rot="16200000">
              <a:off x="3965837" y="1734696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PB_1</a:t>
              </a:r>
              <a:endParaRPr lang="de-DE" dirty="0"/>
            </a:p>
          </p:txBody>
        </p:sp>
        <p:sp>
          <p:nvSpPr>
            <p:cNvPr id="34" name="Textfeld 33"/>
            <p:cNvSpPr txBox="1"/>
            <p:nvPr/>
          </p:nvSpPr>
          <p:spPr>
            <a:xfrm rot="16200000">
              <a:off x="4456677" y="1742868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PB_2</a:t>
              </a:r>
              <a:endParaRPr lang="de-DE" dirty="0"/>
            </a:p>
          </p:txBody>
        </p:sp>
        <p:sp>
          <p:nvSpPr>
            <p:cNvPr id="35" name="Textfeld 34"/>
            <p:cNvSpPr txBox="1"/>
            <p:nvPr/>
          </p:nvSpPr>
          <p:spPr>
            <a:xfrm rot="16200000">
              <a:off x="4922355" y="1746075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PB_3</a:t>
              </a:r>
              <a:endParaRPr lang="de-DE" dirty="0"/>
            </a:p>
          </p:txBody>
        </p:sp>
        <p:grpSp>
          <p:nvGrpSpPr>
            <p:cNvPr id="8" name="Gruppieren 7"/>
            <p:cNvGrpSpPr/>
            <p:nvPr/>
          </p:nvGrpSpPr>
          <p:grpSpPr>
            <a:xfrm rot="16200000">
              <a:off x="3494151" y="1202946"/>
              <a:ext cx="810106" cy="307777"/>
              <a:chOff x="6318381" y="1594118"/>
              <a:chExt cx="810106" cy="307777"/>
            </a:xfrm>
          </p:grpSpPr>
          <p:cxnSp>
            <p:nvCxnSpPr>
              <p:cNvPr id="36" name="Gerader Verbinder 3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hteck 4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rot="16200000">
              <a:off x="3964469" y="1180548"/>
              <a:ext cx="810106" cy="307777"/>
              <a:chOff x="6318381" y="1594118"/>
              <a:chExt cx="810106" cy="307777"/>
            </a:xfrm>
          </p:grpSpPr>
          <p:cxnSp>
            <p:nvCxnSpPr>
              <p:cNvPr id="38" name="Gerader Verbinder 37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hteck 38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 rot="16200000">
              <a:off x="4448706" y="1180548"/>
              <a:ext cx="810106" cy="307777"/>
              <a:chOff x="6318381" y="1594118"/>
              <a:chExt cx="810106" cy="307777"/>
            </a:xfrm>
          </p:grpSpPr>
          <p:cxnSp>
            <p:nvCxnSpPr>
              <p:cNvPr id="42" name="Gerader Verbinder 41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hteck 42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  <p:grpSp>
          <p:nvGrpSpPr>
            <p:cNvPr id="45" name="Gruppieren 44"/>
            <p:cNvGrpSpPr/>
            <p:nvPr/>
          </p:nvGrpSpPr>
          <p:grpSpPr>
            <a:xfrm rot="16200000">
              <a:off x="4912508" y="1180548"/>
              <a:ext cx="810106" cy="307777"/>
              <a:chOff x="6318381" y="1594118"/>
              <a:chExt cx="810106" cy="307777"/>
            </a:xfrm>
          </p:grpSpPr>
          <p:cxnSp>
            <p:nvCxnSpPr>
              <p:cNvPr id="46" name="Gerader Verbinder 45"/>
              <p:cNvCxnSpPr/>
              <p:nvPr/>
            </p:nvCxnSpPr>
            <p:spPr>
              <a:xfrm flipV="1">
                <a:off x="6318381" y="1748972"/>
                <a:ext cx="532362" cy="1"/>
              </a:xfrm>
              <a:prstGeom prst="line">
                <a:avLst/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echteck 46"/>
              <p:cNvSpPr/>
              <p:nvPr/>
            </p:nvSpPr>
            <p:spPr>
              <a:xfrm>
                <a:off x="6415314" y="1674471"/>
                <a:ext cx="333829" cy="14707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8" name="Textfeld 47"/>
              <p:cNvSpPr txBox="1"/>
              <p:nvPr/>
            </p:nvSpPr>
            <p:spPr>
              <a:xfrm>
                <a:off x="6772887" y="1594118"/>
                <a:ext cx="355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1</a:t>
                </a:r>
                <a:endParaRPr lang="de-DE" dirty="0"/>
              </a:p>
            </p:txBody>
          </p:sp>
        </p:grpSp>
      </p:grp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7469" y="2898107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Rechteck 67"/>
          <p:cNvSpPr/>
          <p:nvPr/>
        </p:nvSpPr>
        <p:spPr>
          <a:xfrm>
            <a:off x="5894974" y="2644624"/>
            <a:ext cx="1447307" cy="20421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Textfeld 68"/>
          <p:cNvSpPr txBox="1"/>
          <p:nvPr/>
        </p:nvSpPr>
        <p:spPr>
          <a:xfrm>
            <a:off x="5894974" y="4396063"/>
            <a:ext cx="1367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Mikrocontroller</a:t>
            </a:r>
            <a:endParaRPr lang="de-DE" dirty="0"/>
          </a:p>
        </p:txBody>
      </p:sp>
      <p:sp>
        <p:nvSpPr>
          <p:cNvPr id="70" name="Textfeld 69"/>
          <p:cNvSpPr txBox="1"/>
          <p:nvPr/>
        </p:nvSpPr>
        <p:spPr>
          <a:xfrm>
            <a:off x="5840845" y="2683372"/>
            <a:ext cx="794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PB_4</a:t>
            </a:r>
            <a:endParaRPr lang="de-DE" dirty="0"/>
          </a:p>
        </p:txBody>
      </p:sp>
      <p:sp>
        <p:nvSpPr>
          <p:cNvPr id="71" name="Textfeld 70"/>
          <p:cNvSpPr txBox="1"/>
          <p:nvPr/>
        </p:nvSpPr>
        <p:spPr>
          <a:xfrm>
            <a:off x="5871230" y="3156141"/>
            <a:ext cx="794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PB_5</a:t>
            </a:r>
            <a:endParaRPr lang="de-DE" dirty="0"/>
          </a:p>
        </p:txBody>
      </p:sp>
      <p:sp>
        <p:nvSpPr>
          <p:cNvPr id="72" name="Textfeld 71"/>
          <p:cNvSpPr txBox="1"/>
          <p:nvPr/>
        </p:nvSpPr>
        <p:spPr>
          <a:xfrm>
            <a:off x="5863058" y="3646981"/>
            <a:ext cx="794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PB_6</a:t>
            </a:r>
            <a:endParaRPr lang="de-DE" dirty="0"/>
          </a:p>
        </p:txBody>
      </p:sp>
      <p:sp>
        <p:nvSpPr>
          <p:cNvPr id="73" name="Textfeld 72"/>
          <p:cNvSpPr txBox="1"/>
          <p:nvPr/>
        </p:nvSpPr>
        <p:spPr>
          <a:xfrm>
            <a:off x="5859851" y="4112659"/>
            <a:ext cx="794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PB_7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476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206833" y="1761888"/>
            <a:ext cx="2217053" cy="864300"/>
          </a:xfrm>
          <a:prstGeom prst="wedgeRoundRectCallout">
            <a:avLst>
              <a:gd name="adj1" fmla="val 35314"/>
              <a:gd name="adj2" fmla="val 7832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</a:rPr>
              <a:t>Die Zeilen werden als </a:t>
            </a:r>
            <a:r>
              <a:rPr lang="de-DE" dirty="0" err="1" smtClean="0">
                <a:solidFill>
                  <a:srgbClr val="0000FF"/>
                </a:solidFill>
              </a:rPr>
              <a:t>OpenDrain</a:t>
            </a:r>
            <a:r>
              <a:rPr lang="de-DE" dirty="0" smtClean="0">
                <a:solidFill>
                  <a:srgbClr val="0000FF"/>
                </a:solidFill>
              </a:rPr>
              <a:t> konfiguriert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6281" y="2925045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uppieren 5"/>
          <p:cNvGrpSpPr/>
          <p:nvPr/>
        </p:nvGrpSpPr>
        <p:grpSpPr>
          <a:xfrm>
            <a:off x="2558143" y="908958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50315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Vertikaler Bildlauf 75"/>
          <p:cNvSpPr/>
          <p:nvPr/>
        </p:nvSpPr>
        <p:spPr>
          <a:xfrm>
            <a:off x="5439342" y="995678"/>
            <a:ext cx="3492887" cy="1401808"/>
          </a:xfrm>
          <a:prstGeom prst="verticalScroll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PortIn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spalten(PortB,0b1111</a:t>
            </a:r>
            <a:r>
              <a:rPr lang="de-D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spalten.mode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PullUp</a:t>
            </a:r>
            <a:r>
              <a:rPr lang="de-D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  <a:p>
            <a:pPr algn="ctr"/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PortInOut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zeilen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(PortB,0b11110000);</a:t>
            </a:r>
          </a:p>
          <a:p>
            <a:pPr algn="ctr"/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zeilen.output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();</a:t>
            </a:r>
          </a:p>
          <a:p>
            <a:pPr algn="ctr"/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zeilen.mode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de-DE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OpenDrain</a:t>
            </a:r>
            <a:r>
              <a:rPr lang="de-DE" dirty="0">
                <a:solidFill>
                  <a:schemeClr val="tx1">
                    <a:lumMod val="95000"/>
                    <a:lumOff val="5000"/>
                  </a:schemeClr>
                </a:solidFill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57096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0125" y="337501"/>
            <a:ext cx="8520600" cy="419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 dirty="0" smtClean="0"/>
              <a:t>Matrixtastatur abscannen - </a:t>
            </a:r>
            <a:r>
              <a:rPr lang="de-DE" sz="1800" dirty="0" err="1" smtClean="0"/>
              <a:t>Polling</a:t>
            </a:r>
            <a:endParaRPr sz="1800" dirty="0"/>
          </a:p>
        </p:txBody>
      </p:sp>
      <p:sp>
        <p:nvSpPr>
          <p:cNvPr id="56" name="Google Shape;56;p1"/>
          <p:cNvSpPr/>
          <p:nvPr/>
        </p:nvSpPr>
        <p:spPr>
          <a:xfrm>
            <a:off x="733332" y="1037070"/>
            <a:ext cx="3039522" cy="1580064"/>
          </a:xfrm>
          <a:prstGeom prst="wedgeRoundRectCallout">
            <a:avLst>
              <a:gd name="adj1" fmla="val 35314"/>
              <a:gd name="adj2" fmla="val 7832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</a:rPr>
              <a:t>Tastendruck verbindet Zeile und Spalte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strike="noStrike" cap="none" dirty="0" smtClean="0">
                <a:solidFill>
                  <a:srgbClr val="0000FF"/>
                </a:solidFill>
                <a:sym typeface="Arial"/>
              </a:rPr>
              <a:t>z.B. Wenn die Taste 5 gedrückt wird werden PB_5 und PB_1 verbunden</a:t>
            </a:r>
            <a:endParaRPr sz="1400" b="0" i="0" strike="noStrike" cap="none" dirty="0">
              <a:solidFill>
                <a:srgbClr val="0000FF"/>
              </a:solidFill>
              <a:sym typeface="Arial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3907110" y="899904"/>
            <a:ext cx="3644767" cy="3889225"/>
            <a:chOff x="3697514" y="814615"/>
            <a:chExt cx="3644767" cy="3889225"/>
          </a:xfrm>
        </p:grpSpPr>
        <p:sp>
          <p:nvSpPr>
            <p:cNvPr id="10" name="Rechteck 9"/>
            <p:cNvSpPr/>
            <p:nvPr/>
          </p:nvSpPr>
          <p:spPr>
            <a:xfrm rot="16200000">
              <a:off x="3688624" y="2427879"/>
              <a:ext cx="2059940" cy="20421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 flipV="1">
              <a:off x="3732252" y="4272804"/>
              <a:ext cx="2160359" cy="2647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/>
            <p:cNvCxnSpPr/>
            <p:nvPr/>
          </p:nvCxnSpPr>
          <p:spPr>
            <a:xfrm flipH="1" flipV="1">
              <a:off x="3732253" y="3757137"/>
              <a:ext cx="2160358" cy="172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/>
            <p:cNvCxnSpPr/>
            <p:nvPr/>
          </p:nvCxnSpPr>
          <p:spPr>
            <a:xfrm flipH="1">
              <a:off x="3736615" y="3278568"/>
              <a:ext cx="2155996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/>
            <p:cNvCxnSpPr/>
            <p:nvPr/>
          </p:nvCxnSpPr>
          <p:spPr>
            <a:xfrm flipH="1" flipV="1">
              <a:off x="3736261" y="2820343"/>
              <a:ext cx="2156350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 rot="16200000">
              <a:off x="27930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hteck 10"/>
            <p:cNvSpPr/>
            <p:nvPr/>
          </p:nvSpPr>
          <p:spPr>
            <a:xfrm rot="16200000">
              <a:off x="3824286" y="402800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*</a:t>
              </a:r>
            </a:p>
          </p:txBody>
        </p:sp>
        <p:sp>
          <p:nvSpPr>
            <p:cNvPr id="12" name="Rechteck 11"/>
            <p:cNvSpPr/>
            <p:nvPr/>
          </p:nvSpPr>
          <p:spPr>
            <a:xfrm rot="16200000">
              <a:off x="3824286" y="3523285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7</a:t>
              </a:r>
            </a:p>
          </p:txBody>
        </p:sp>
        <p:sp>
          <p:nvSpPr>
            <p:cNvPr id="13" name="Rechteck 12"/>
            <p:cNvSpPr/>
            <p:nvPr/>
          </p:nvSpPr>
          <p:spPr>
            <a:xfrm rot="16200000">
              <a:off x="3824286" y="3056658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4" name="Rechteck 13"/>
            <p:cNvSpPr/>
            <p:nvPr/>
          </p:nvSpPr>
          <p:spPr>
            <a:xfrm rot="16200000">
              <a:off x="3824286" y="2590030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Rechteck 14"/>
            <p:cNvSpPr/>
            <p:nvPr/>
          </p:nvSpPr>
          <p:spPr>
            <a:xfrm rot="16200000">
              <a:off x="4300444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</a:p>
          </p:txBody>
        </p:sp>
        <p:sp>
          <p:nvSpPr>
            <p:cNvPr id="16" name="Rechteck 15"/>
            <p:cNvSpPr/>
            <p:nvPr/>
          </p:nvSpPr>
          <p:spPr>
            <a:xfrm rot="16200000">
              <a:off x="4300332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8</a:t>
              </a:r>
            </a:p>
          </p:txBody>
        </p:sp>
        <p:sp>
          <p:nvSpPr>
            <p:cNvPr id="17" name="Rechteck 16"/>
            <p:cNvSpPr/>
            <p:nvPr/>
          </p:nvSpPr>
          <p:spPr>
            <a:xfrm rot="16200000">
              <a:off x="4300332" y="3057140"/>
              <a:ext cx="314260" cy="319978"/>
            </a:xfrm>
            <a:prstGeom prst="rect">
              <a:avLst/>
            </a:prstGeom>
            <a:solidFill>
              <a:schemeClr val="accent1">
                <a:alpha val="56000"/>
              </a:schemeClr>
            </a:solidFill>
            <a:ln>
              <a:solidFill>
                <a:schemeClr val="accent1">
                  <a:shade val="50000"/>
                  <a:alpha val="7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</a:p>
          </p:txBody>
        </p:sp>
        <p:sp>
          <p:nvSpPr>
            <p:cNvPr id="18" name="Rechteck 17"/>
            <p:cNvSpPr/>
            <p:nvPr/>
          </p:nvSpPr>
          <p:spPr>
            <a:xfrm rot="16200000">
              <a:off x="4300332" y="2590512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9" name="Rechteck 18"/>
            <p:cNvSpPr/>
            <p:nvPr/>
          </p:nvSpPr>
          <p:spPr>
            <a:xfrm rot="16200000">
              <a:off x="4776489" y="401896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#</a:t>
              </a:r>
            </a:p>
          </p:txBody>
        </p:sp>
        <p:sp>
          <p:nvSpPr>
            <p:cNvPr id="20" name="Rechteck 19"/>
            <p:cNvSpPr/>
            <p:nvPr/>
          </p:nvSpPr>
          <p:spPr>
            <a:xfrm rot="16200000">
              <a:off x="4776489" y="352376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9</a:t>
              </a:r>
            </a:p>
          </p:txBody>
        </p:sp>
        <p:sp>
          <p:nvSpPr>
            <p:cNvPr id="21" name="Rechteck 20"/>
            <p:cNvSpPr/>
            <p:nvPr/>
          </p:nvSpPr>
          <p:spPr>
            <a:xfrm rot="16200000">
              <a:off x="4776489" y="3047617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6</a:t>
              </a:r>
            </a:p>
          </p:txBody>
        </p:sp>
        <p:sp>
          <p:nvSpPr>
            <p:cNvPr id="22" name="Rechteck 21"/>
            <p:cNvSpPr/>
            <p:nvPr/>
          </p:nvSpPr>
          <p:spPr>
            <a:xfrm rot="16200000">
              <a:off x="4776601" y="2580507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3" name="Rechteck 22"/>
            <p:cNvSpPr/>
            <p:nvPr/>
          </p:nvSpPr>
          <p:spPr>
            <a:xfrm rot="16200000">
              <a:off x="5243236" y="4018482"/>
              <a:ext cx="314630" cy="320572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24" name="Rechteck 23"/>
            <p:cNvSpPr/>
            <p:nvPr/>
          </p:nvSpPr>
          <p:spPr>
            <a:xfrm rot="16200000">
              <a:off x="5243124" y="3514244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Rechteck 24"/>
            <p:cNvSpPr/>
            <p:nvPr/>
          </p:nvSpPr>
          <p:spPr>
            <a:xfrm rot="16200000">
              <a:off x="5243124" y="3047616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6" name="Rechteck 25"/>
            <p:cNvSpPr/>
            <p:nvPr/>
          </p:nvSpPr>
          <p:spPr>
            <a:xfrm rot="16200000">
              <a:off x="5243124" y="2580988"/>
              <a:ext cx="314260" cy="319978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solidFill>
                <a:schemeClr val="accent1">
                  <a:shade val="50000"/>
                  <a:alpha val="5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30" name="Gerader Verbinder 29"/>
            <p:cNvCxnSpPr/>
            <p:nvPr/>
          </p:nvCxnSpPr>
          <p:spPr>
            <a:xfrm rot="16200000">
              <a:off x="3271974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3758202" y="3364736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rot="16200000">
              <a:off x="4208145" y="3374259"/>
              <a:ext cx="2205627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uppieren 65"/>
            <p:cNvGrpSpPr/>
            <p:nvPr/>
          </p:nvGrpSpPr>
          <p:grpSpPr>
            <a:xfrm>
              <a:off x="3697514" y="814615"/>
              <a:ext cx="2059215" cy="1501437"/>
              <a:chOff x="3697514" y="814615"/>
              <a:chExt cx="2059215" cy="1501437"/>
            </a:xfrm>
          </p:grpSpPr>
          <p:sp>
            <p:nvSpPr>
              <p:cNvPr id="2" name="Rechteck 1"/>
              <p:cNvSpPr/>
              <p:nvPr/>
            </p:nvSpPr>
            <p:spPr>
              <a:xfrm rot="16200000">
                <a:off x="3994940" y="517189"/>
                <a:ext cx="1447307" cy="204216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" name="Textfeld 2"/>
              <p:cNvSpPr txBox="1"/>
              <p:nvPr/>
            </p:nvSpPr>
            <p:spPr>
              <a:xfrm rot="16200000">
                <a:off x="4919102" y="1424295"/>
                <a:ext cx="136747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Mikrocontroller</a:t>
                </a:r>
                <a:endParaRPr lang="de-DE" dirty="0"/>
              </a:p>
            </p:txBody>
          </p:sp>
          <p:sp>
            <p:nvSpPr>
              <p:cNvPr id="4" name="Textfeld 3"/>
              <p:cNvSpPr txBox="1"/>
              <p:nvPr/>
            </p:nvSpPr>
            <p:spPr>
              <a:xfrm rot="16200000">
                <a:off x="3493068" y="1765081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PB_0</a:t>
                </a:r>
                <a:endParaRPr lang="de-DE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 rot="16200000">
                <a:off x="3965837" y="1734696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PB_1</a:t>
                </a:r>
                <a:endParaRPr lang="de-DE" dirty="0"/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 rot="16200000">
                <a:off x="4456677" y="1742868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PB_2</a:t>
                </a:r>
                <a:endParaRPr lang="de-DE" dirty="0"/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 rot="16200000">
                <a:off x="4922355" y="1746075"/>
                <a:ext cx="7941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PB_3</a:t>
                </a:r>
                <a:endParaRPr lang="de-DE" dirty="0"/>
              </a:p>
            </p:txBody>
          </p:sp>
          <p:grpSp>
            <p:nvGrpSpPr>
              <p:cNvPr id="8" name="Gruppieren 7"/>
              <p:cNvGrpSpPr/>
              <p:nvPr/>
            </p:nvGrpSpPr>
            <p:grpSpPr>
              <a:xfrm rot="16200000">
                <a:off x="3494151" y="1202946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6" name="Gerader Verbinder 3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" name="Rechteck 4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7" name="Textfeld 6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37" name="Gruppieren 36"/>
              <p:cNvGrpSpPr/>
              <p:nvPr/>
            </p:nvGrpSpPr>
            <p:grpSpPr>
              <a:xfrm rot="16200000">
                <a:off x="3964469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38" name="Gerader Verbinder 37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hteck 38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0" name="Textfeld 39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1" name="Gruppieren 40"/>
              <p:cNvGrpSpPr/>
              <p:nvPr/>
            </p:nvGrpSpPr>
            <p:grpSpPr>
              <a:xfrm rot="16200000">
                <a:off x="4448706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2" name="Gerader Verbinder 41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Rechteck 42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4" name="Textfeld 43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  <p:grpSp>
            <p:nvGrpSpPr>
              <p:cNvPr id="45" name="Gruppieren 44"/>
              <p:cNvGrpSpPr/>
              <p:nvPr/>
            </p:nvGrpSpPr>
            <p:grpSpPr>
              <a:xfrm rot="16200000">
                <a:off x="4912508" y="1180548"/>
                <a:ext cx="810106" cy="307777"/>
                <a:chOff x="6318381" y="1594118"/>
                <a:chExt cx="810106" cy="307777"/>
              </a:xfrm>
            </p:grpSpPr>
            <p:cxnSp>
              <p:nvCxnSpPr>
                <p:cNvPr id="46" name="Gerader Verbinder 45"/>
                <p:cNvCxnSpPr/>
                <p:nvPr/>
              </p:nvCxnSpPr>
              <p:spPr>
                <a:xfrm flipV="1">
                  <a:off x="6318381" y="1748972"/>
                  <a:ext cx="532362" cy="1"/>
                </a:xfrm>
                <a:prstGeom prst="line">
                  <a:avLst/>
                </a:prstGeom>
                <a:ln w="254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hteck 46"/>
                <p:cNvSpPr/>
                <p:nvPr/>
              </p:nvSpPr>
              <p:spPr>
                <a:xfrm>
                  <a:off x="6415314" y="1674471"/>
                  <a:ext cx="333829" cy="147072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8" name="Textfeld 47"/>
                <p:cNvSpPr txBox="1"/>
                <p:nvPr/>
              </p:nvSpPr>
              <p:spPr>
                <a:xfrm>
                  <a:off x="6772887" y="1594118"/>
                  <a:ext cx="3556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dirty="0"/>
                    <a:t>1</a:t>
                  </a:r>
                  <a:endParaRPr lang="de-DE" dirty="0"/>
                </a:p>
              </p:txBody>
            </p:sp>
          </p:grpSp>
        </p:grpSp>
        <p:sp>
          <p:nvSpPr>
            <p:cNvPr id="68" name="Rechteck 67"/>
            <p:cNvSpPr/>
            <p:nvPr/>
          </p:nvSpPr>
          <p:spPr>
            <a:xfrm>
              <a:off x="5894974" y="2644624"/>
              <a:ext cx="1447307" cy="20421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5894974" y="4396063"/>
              <a:ext cx="13674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Mikrocontroller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5840845" y="2683372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PB_4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5871230" y="315614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PB_5</a:t>
              </a:r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5863058" y="3646981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PB_6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5859851" y="4112659"/>
              <a:ext cx="7941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PB_7</a:t>
              </a:r>
              <a:endParaRPr lang="de-DE" dirty="0"/>
            </a:p>
          </p:txBody>
        </p:sp>
        <p:cxnSp>
          <p:nvCxnSpPr>
            <p:cNvPr id="87" name="Gerader Verbinder 86"/>
            <p:cNvCxnSpPr/>
            <p:nvPr/>
          </p:nvCxnSpPr>
          <p:spPr>
            <a:xfrm flipV="1">
              <a:off x="6395009" y="2847280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hteck 87"/>
            <p:cNvSpPr/>
            <p:nvPr/>
          </p:nvSpPr>
          <p:spPr>
            <a:xfrm>
              <a:off x="6491942" y="2772779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6849515" y="2692426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4" name="Gerader Verbinder 83"/>
            <p:cNvCxnSpPr/>
            <p:nvPr/>
          </p:nvCxnSpPr>
          <p:spPr>
            <a:xfrm flipV="1">
              <a:off x="6417407" y="3317598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hteck 84"/>
            <p:cNvSpPr/>
            <p:nvPr/>
          </p:nvSpPr>
          <p:spPr>
            <a:xfrm>
              <a:off x="6514340" y="3243097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6871913" y="3162744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81" name="Gerader Verbinder 80"/>
            <p:cNvCxnSpPr/>
            <p:nvPr/>
          </p:nvCxnSpPr>
          <p:spPr>
            <a:xfrm flipV="1">
              <a:off x="6417407" y="3801835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hteck 81"/>
            <p:cNvSpPr/>
            <p:nvPr/>
          </p:nvSpPr>
          <p:spPr>
            <a:xfrm>
              <a:off x="6514340" y="3727334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6871913" y="3646981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78" name="Gerader Verbinder 77"/>
            <p:cNvCxnSpPr/>
            <p:nvPr/>
          </p:nvCxnSpPr>
          <p:spPr>
            <a:xfrm flipV="1">
              <a:off x="6417407" y="4265637"/>
              <a:ext cx="532362" cy="1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hteck 78"/>
            <p:cNvSpPr/>
            <p:nvPr/>
          </p:nvSpPr>
          <p:spPr>
            <a:xfrm>
              <a:off x="6514340" y="4191136"/>
              <a:ext cx="333829" cy="147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6871913" y="4110783"/>
              <a:ext cx="355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0</a:t>
              </a:r>
              <a:endParaRPr lang="de-DE" dirty="0"/>
            </a:p>
          </p:txBody>
        </p:sp>
        <p:cxnSp>
          <p:nvCxnSpPr>
            <p:cNvPr id="90" name="Gerader Verbinder 89"/>
            <p:cNvCxnSpPr>
              <a:endCxn id="88" idx="3"/>
            </p:cNvCxnSpPr>
            <p:nvPr/>
          </p:nvCxnSpPr>
          <p:spPr>
            <a:xfrm>
              <a:off x="6514340" y="2750315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6536378" y="3219417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>
              <a:off x="6551336" y="3706866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>
              <a:off x="6542920" y="4172860"/>
              <a:ext cx="311431" cy="96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Ellipse 8"/>
          <p:cNvSpPr/>
          <p:nvPr/>
        </p:nvSpPr>
        <p:spPr>
          <a:xfrm>
            <a:off x="4535080" y="3315171"/>
            <a:ext cx="95250" cy="9048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0985" y="3068499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606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83"/>
    </mc:Choice>
    <mc:Fallback xmlns="">
      <p:transition spd="slow" advTm="2328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633053B-3083-4E4C-A50A-28A51D39970C}"/>
</file>

<file path=customXml/itemProps2.xml><?xml version="1.0" encoding="utf-8"?>
<ds:datastoreItem xmlns:ds="http://schemas.openxmlformats.org/officeDocument/2006/customXml" ds:itemID="{BCDC0565-2B1A-4F22-94D3-925AD8B01A05}"/>
</file>

<file path=customXml/itemProps3.xml><?xml version="1.0" encoding="utf-8"?>
<ds:datastoreItem xmlns:ds="http://schemas.openxmlformats.org/officeDocument/2006/customXml" ds:itemID="{141F4811-C7B0-4A6B-AAF0-E807C311DF9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1637</Words>
  <Application>Microsoft Office PowerPoint</Application>
  <PresentationFormat>Bildschirmpräsentation (16:9)</PresentationFormat>
  <Paragraphs>1393</Paragraphs>
  <Slides>38</Slides>
  <Notes>38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2" baseType="lpstr">
      <vt:lpstr>Arial</vt:lpstr>
      <vt:lpstr>Calibri</vt:lpstr>
      <vt:lpstr>Times New Roman</vt:lpstr>
      <vt:lpstr>Simple Light</vt:lpstr>
      <vt:lpstr>Matrixtastatur abscannen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  <vt:lpstr>Matrixtastatur abscannen - Polling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Ports zyklisch abfragen Polling</dc:title>
  <dc:creator>Jörg Sturm</dc:creator>
  <cp:lastModifiedBy>Jörg Sturm</cp:lastModifiedBy>
  <cp:revision>14</cp:revision>
  <dcterms:modified xsi:type="dcterms:W3CDTF">2020-03-18T16:38:39Z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