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48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9.xml" ContentType="application/vnd.openxmlformats-officedocument.presentationml.slide+xml"/>
  <Override PartName="/ppt/slides/slide58.xml" ContentType="application/vnd.openxmlformats-officedocument.presentationml.slide+xml"/>
  <Override PartName="/ppt/slides/slide57.xml" ContentType="application/vnd.openxmlformats-officedocument.presentationml.slide+xml"/>
  <Override PartName="/ppt/slides/slide56.xml" ContentType="application/vnd.openxmlformats-officedocument.presentationml.slide+xml"/>
  <Override PartName="/ppt/slides/slide55.xml" ContentType="application/vnd.openxmlformats-officedocument.presentationml.slide+xml"/>
  <Override PartName="/ppt/slides/slide54.xml" ContentType="application/vnd.openxmlformats-officedocument.presentationml.slide+xml"/>
  <Override PartName="/ppt/slides/slide53.xml" ContentType="application/vnd.openxmlformats-officedocument.presentationml.slide+xml"/>
  <Override PartName="/ppt/slides/slide52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10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9.xml" ContentType="application/vnd.openxmlformats-officedocument.presentationml.slide+xml"/>
  <Override PartName="/ppt/slides/slide11.xml" ContentType="application/vnd.openxmlformats-officedocument.presentationml.slide+xml"/>
  <Override PartName="/ppt/slides/slide77.xml" ContentType="application/vnd.openxmlformats-officedocument.presentationml.slide+xml"/>
  <Override PartName="/ppt/slides/slide68.xml" ContentType="application/vnd.openxmlformats-officedocument.presentationml.slide+xml"/>
  <Override PartName="/ppt/slides/slide67.xml" ContentType="application/vnd.openxmlformats-officedocument.presentationml.slide+xml"/>
  <Override PartName="/ppt/slides/slide66.xml" ContentType="application/vnd.openxmlformats-officedocument.presentationml.slide+xml"/>
  <Override PartName="/ppt/slides/slide65.xml" ContentType="application/vnd.openxmlformats-officedocument.presentationml.slide+xml"/>
  <Override PartName="/ppt/slides/slide78.xml" ContentType="application/vnd.openxmlformats-officedocument.presentationml.slide+xml"/>
  <Override PartName="/ppt/slides/slide63.xml" ContentType="application/vnd.openxmlformats-officedocument.presentationml.slide+xml"/>
  <Override PartName="/ppt/slides/slide69.xml" ContentType="application/vnd.openxmlformats-officedocument.presentationml.slide+xml"/>
  <Override PartName="/ppt/slides/slide64.xml" ContentType="application/vnd.openxmlformats-officedocument.presentationml.slide+xml"/>
  <Override PartName="/ppt/slides/slide71.xml" ContentType="application/vnd.openxmlformats-officedocument.presentationml.slide+xml"/>
  <Override PartName="/ppt/slides/slide76.xml" ContentType="application/vnd.openxmlformats-officedocument.presentationml.slide+xml"/>
  <Override PartName="/ppt/slides/slide75.xml" ContentType="application/vnd.openxmlformats-officedocument.presentationml.slide+xml"/>
  <Override PartName="/ppt/slides/slide70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852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customXml" Target="../customXml/item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86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customXml" Target="../customXml/item3.xml"/><Relationship Id="rId61" Type="http://schemas.openxmlformats.org/officeDocument/2006/relationships/slide" Target="slides/slide60.xml"/><Relationship Id="rId8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64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13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8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25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29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493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5317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383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4073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6277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994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214D-A3E7-4EE5-8892-BA53D1A5AB22}" type="datetimeFigureOut">
              <a:rPr lang="de-DE" smtClean="0"/>
              <a:t>15.04.2020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B3237-7333-4148-90E7-066E56907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446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Timer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Basic </a:t>
            </a:r>
            <a:r>
              <a:rPr lang="de-DE" dirty="0" err="1" smtClean="0"/>
              <a:t>Timer</a:t>
            </a:r>
            <a:r>
              <a:rPr lang="de-DE" dirty="0" smtClean="0"/>
              <a:t> TIM6 und TIM7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8715633" y="308590"/>
            <a:ext cx="1952816" cy="29738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4" t="5651" r="22574" b="12285"/>
          <a:stretch/>
        </p:blipFill>
        <p:spPr>
          <a:xfrm>
            <a:off x="848497" y="1030288"/>
            <a:ext cx="2240199" cy="2150076"/>
          </a:xfrm>
          <a:prstGeom prst="rect">
            <a:avLst/>
          </a:prstGeom>
        </p:spPr>
      </p:pic>
      <p:pic>
        <p:nvPicPr>
          <p:cNvPr id="6" name="Google Shape;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63983" y="4370496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00906" y="4370496"/>
            <a:ext cx="1159903" cy="17071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56;p1"/>
          <p:cNvSpPr/>
          <p:nvPr/>
        </p:nvSpPr>
        <p:spPr>
          <a:xfrm>
            <a:off x="3862841" y="5303837"/>
            <a:ext cx="3168000" cy="864300"/>
          </a:xfrm>
          <a:prstGeom prst="wedgeRoundRectCallout">
            <a:avLst>
              <a:gd name="adj1" fmla="val -62710"/>
              <a:gd name="adj2" fmla="val -904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1400" b="0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sz="1400" b="0" i="0" u="none" strike="noStrike" cap="non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386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29655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31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888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731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5886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693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8929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846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261605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16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766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43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7739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2965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895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13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93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9490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683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sp>
        <p:nvSpPr>
          <p:cNvPr id="8" name="Google Shape;56;p1"/>
          <p:cNvSpPr/>
          <p:nvPr/>
        </p:nvSpPr>
        <p:spPr>
          <a:xfrm>
            <a:off x="6566649" y="1561431"/>
            <a:ext cx="3168000" cy="864300"/>
          </a:xfrm>
          <a:prstGeom prst="wedgeRoundRectCallout">
            <a:avLst>
              <a:gd name="adj1" fmla="val 29350"/>
              <a:gd name="adj2" fmla="val 18685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</a:t>
            </a: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uftrag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037" y="3455469"/>
            <a:ext cx="1898125" cy="262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10" name="Vertikaler Bildlauf 9"/>
          <p:cNvSpPr/>
          <p:nvPr/>
        </p:nvSpPr>
        <p:spPr>
          <a:xfrm>
            <a:off x="782595" y="1309816"/>
            <a:ext cx="4061254" cy="4767780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Solange die Zitrone im Körbchen sichtbar ist:</a:t>
            </a:r>
            <a:endParaRPr lang="de-DE" sz="2400" dirty="0" smtClean="0">
              <a:solidFill>
                <a:srgbClr val="C00000"/>
              </a:solidFill>
            </a:endParaRP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</a:t>
            </a:r>
            <a:r>
              <a:rPr lang="de-DE" sz="2400" dirty="0" smtClean="0">
                <a:solidFill>
                  <a:srgbClr val="C00000"/>
                </a:solidFill>
              </a:rPr>
              <a:t>auf hundert.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genau jede Sekunde um 1 weiter. 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Wenn Du dort angekommen bist, beginne von vorne und schalte das Licht ein.</a:t>
            </a:r>
            <a:endParaRPr lang="de-D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44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38067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767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518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47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295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062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208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062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Explosion 1 9"/>
          <p:cNvSpPr/>
          <p:nvPr/>
        </p:nvSpPr>
        <p:spPr>
          <a:xfrm>
            <a:off x="3713772" y="219074"/>
            <a:ext cx="4914900" cy="1592495"/>
          </a:xfrm>
          <a:prstGeom prst="irregularSeal1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rgbClr val="FF0000"/>
                </a:solidFill>
              </a:rPr>
              <a:t>95 Sekunden später</a:t>
            </a:r>
            <a:endParaRPr 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8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33992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91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9906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425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99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16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smtClean="0">
                <a:solidFill>
                  <a:srgbClr val="FF0000"/>
                </a:solidFill>
              </a:rPr>
              <a:t>100</a:t>
            </a:r>
            <a:endParaRPr lang="de-DE" sz="3600" b="1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498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57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97224" y="2976598"/>
            <a:ext cx="2232472" cy="31913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 Verbindung mit Pfeil 12"/>
          <p:cNvCxnSpPr/>
          <p:nvPr/>
        </p:nvCxnSpPr>
        <p:spPr>
          <a:xfrm>
            <a:off x="4381500" y="2752725"/>
            <a:ext cx="1400175" cy="730044"/>
          </a:xfrm>
          <a:prstGeom prst="straightConnector1">
            <a:avLst/>
          </a:prstGeom>
          <a:ln w="920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41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18186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71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03037" y="3455469"/>
            <a:ext cx="1898125" cy="262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248275" y="519764"/>
            <a:ext cx="4486374" cy="1905967"/>
          </a:xfrm>
          <a:prstGeom prst="wedgeRoundRectCallout">
            <a:avLst>
              <a:gd name="adj1" fmla="val 38465"/>
              <a:gd name="adj2" fmla="val 94441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Obwohl ich viel weiter zählen kann soll ich nur bis 100 </a:t>
            </a: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zählen. Und welche Zitrone?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Vertikaler Bildlauf 11"/>
          <p:cNvSpPr/>
          <p:nvPr/>
        </p:nvSpPr>
        <p:spPr>
          <a:xfrm>
            <a:off x="782595" y="1309816"/>
            <a:ext cx="4061254" cy="4767780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Solange die Zitrone im Körbchen sichtbar ist:</a:t>
            </a:r>
            <a:endParaRPr lang="de-DE" sz="2400" dirty="0" smtClean="0">
              <a:solidFill>
                <a:srgbClr val="C00000"/>
              </a:solidFill>
            </a:endParaRP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</a:t>
            </a:r>
            <a:r>
              <a:rPr lang="de-DE" sz="2400" dirty="0" smtClean="0">
                <a:solidFill>
                  <a:srgbClr val="C00000"/>
                </a:solidFill>
              </a:rPr>
              <a:t>auf hundert.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Zähle genau jede Sekunde um 1 weiter. </a:t>
            </a:r>
          </a:p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Wenn Du dort angekommen bist, beginne von vorne und schalte das Licht ein.</a:t>
            </a:r>
            <a:endParaRPr lang="de-DE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9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4058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16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97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202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43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33453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89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192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89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40573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028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1027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186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21480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12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2547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915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329925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369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2305050" y="3280714"/>
            <a:ext cx="2332083" cy="2586685"/>
            <a:chOff x="3624649" y="280086"/>
            <a:chExt cx="5307595" cy="6359611"/>
          </a:xfrm>
        </p:grpSpPr>
        <p:sp>
          <p:nvSpPr>
            <p:cNvPr id="5" name="Freihandform 4"/>
            <p:cNvSpPr/>
            <p:nvPr/>
          </p:nvSpPr>
          <p:spPr>
            <a:xfrm>
              <a:off x="3624649" y="280086"/>
              <a:ext cx="3155092" cy="6359611"/>
            </a:xfrm>
            <a:custGeom>
              <a:avLst/>
              <a:gdLst>
                <a:gd name="connsiteX0" fmla="*/ 889686 w 3155092"/>
                <a:gd name="connsiteY0" fmla="*/ 74141 h 6359611"/>
                <a:gd name="connsiteX1" fmla="*/ 164756 w 3155092"/>
                <a:gd name="connsiteY1" fmla="*/ 4283676 h 6359611"/>
                <a:gd name="connsiteX2" fmla="*/ 0 w 3155092"/>
                <a:gd name="connsiteY2" fmla="*/ 6359611 h 6359611"/>
                <a:gd name="connsiteX3" fmla="*/ 3155092 w 3155092"/>
                <a:gd name="connsiteY3" fmla="*/ 6326660 h 6359611"/>
                <a:gd name="connsiteX4" fmla="*/ 2907956 w 3155092"/>
                <a:gd name="connsiteY4" fmla="*/ 4283676 h 6359611"/>
                <a:gd name="connsiteX5" fmla="*/ 2191265 w 3155092"/>
                <a:gd name="connsiteY5" fmla="*/ 123568 h 6359611"/>
                <a:gd name="connsiteX6" fmla="*/ 2001794 w 3155092"/>
                <a:gd name="connsiteY6" fmla="*/ 8238 h 6359611"/>
                <a:gd name="connsiteX7" fmla="*/ 1103870 w 3155092"/>
                <a:gd name="connsiteY7" fmla="*/ 0 h 6359611"/>
                <a:gd name="connsiteX8" fmla="*/ 856735 w 3155092"/>
                <a:gd name="connsiteY8" fmla="*/ 181233 h 6359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5092" h="6359611">
                  <a:moveTo>
                    <a:pt x="889686" y="74141"/>
                  </a:moveTo>
                  <a:lnTo>
                    <a:pt x="164756" y="4283676"/>
                  </a:lnTo>
                  <a:lnTo>
                    <a:pt x="0" y="6359611"/>
                  </a:lnTo>
                  <a:lnTo>
                    <a:pt x="3155092" y="6326660"/>
                  </a:lnTo>
                  <a:lnTo>
                    <a:pt x="2907956" y="4283676"/>
                  </a:lnTo>
                  <a:lnTo>
                    <a:pt x="2191265" y="123568"/>
                  </a:lnTo>
                  <a:lnTo>
                    <a:pt x="2001794" y="8238"/>
                  </a:lnTo>
                  <a:lnTo>
                    <a:pt x="1103870" y="0"/>
                  </a:lnTo>
                  <a:lnTo>
                    <a:pt x="856735" y="181233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8" name="Gerader Verbinder 7"/>
            <p:cNvCxnSpPr>
              <a:stCxn id="5" idx="1"/>
              <a:endCxn id="5" idx="4"/>
            </p:cNvCxnSpPr>
            <p:nvPr/>
          </p:nvCxnSpPr>
          <p:spPr>
            <a:xfrm>
              <a:off x="3789405" y="4563762"/>
              <a:ext cx="2743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/>
            <p:cNvCxnSpPr/>
            <p:nvPr/>
          </p:nvCxnSpPr>
          <p:spPr>
            <a:xfrm>
              <a:off x="4937760" y="875899"/>
              <a:ext cx="9625" cy="32340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/>
            <p:cNvCxnSpPr/>
            <p:nvPr/>
          </p:nvCxnSpPr>
          <p:spPr>
            <a:xfrm flipH="1">
              <a:off x="4937760" y="4119613"/>
              <a:ext cx="40426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>
            <a:xfrm>
              <a:off x="5342021" y="875899"/>
              <a:ext cx="0" cy="32340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>
            <a:xfrm>
              <a:off x="4754880" y="875899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H="1">
              <a:off x="5342021" y="875899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>
              <a:off x="4754880" y="1092642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 flipH="1">
              <a:off x="5342021" y="1092642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/>
            <p:nvPr/>
          </p:nvCxnSpPr>
          <p:spPr>
            <a:xfrm>
              <a:off x="4754880" y="2096703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/>
            <p:cNvCxnSpPr/>
            <p:nvPr/>
          </p:nvCxnSpPr>
          <p:spPr>
            <a:xfrm flipH="1">
              <a:off x="5342021" y="2096703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/>
            <p:cNvCxnSpPr/>
            <p:nvPr/>
          </p:nvCxnSpPr>
          <p:spPr>
            <a:xfrm>
              <a:off x="4754880" y="3455469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/>
            <p:cNvCxnSpPr/>
            <p:nvPr/>
          </p:nvCxnSpPr>
          <p:spPr>
            <a:xfrm flipH="1">
              <a:off x="5342021" y="3455469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r Verbinder 28"/>
            <p:cNvCxnSpPr/>
            <p:nvPr/>
          </p:nvCxnSpPr>
          <p:spPr>
            <a:xfrm>
              <a:off x="4754880" y="2847474"/>
              <a:ext cx="18288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/>
            <p:cNvCxnSpPr/>
            <p:nvPr/>
          </p:nvCxnSpPr>
          <p:spPr>
            <a:xfrm flipH="1">
              <a:off x="5342021" y="2847474"/>
              <a:ext cx="202131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/>
            <p:nvPr/>
          </p:nvCxnSpPr>
          <p:spPr>
            <a:xfrm flipV="1">
              <a:off x="5149516" y="2916455"/>
              <a:ext cx="3782728" cy="2030930"/>
            </a:xfrm>
            <a:prstGeom prst="line">
              <a:avLst/>
            </a:prstGeom>
            <a:ln w="825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hteck 32"/>
            <p:cNvSpPr/>
            <p:nvPr/>
          </p:nvSpPr>
          <p:spPr>
            <a:xfrm rot="19917884">
              <a:off x="6677462" y="3720726"/>
              <a:ext cx="469418" cy="56252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Ellipse 33"/>
            <p:cNvSpPr/>
            <p:nvPr/>
          </p:nvSpPr>
          <p:spPr>
            <a:xfrm>
              <a:off x="4947385" y="4774130"/>
              <a:ext cx="394636" cy="328647"/>
            </a:xfrm>
            <a:prstGeom prst="ellipse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pic>
        <p:nvPicPr>
          <p:cNvPr id="57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4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0744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980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07007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374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07007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Explosion 1 6"/>
          <p:cNvSpPr/>
          <p:nvPr/>
        </p:nvSpPr>
        <p:spPr>
          <a:xfrm>
            <a:off x="8850091" y="5154071"/>
            <a:ext cx="1514475" cy="939447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0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0982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31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31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2680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99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20495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294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6533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539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30800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480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3599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50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870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93971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66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32496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345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939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69466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511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420777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9452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39590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830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84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43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364887" y="6058632"/>
            <a:ext cx="7237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 =&gt; Zählgeschwindigkeit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990725" y="2920282"/>
            <a:ext cx="2076450" cy="3193406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61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1685528" y="1443379"/>
            <a:ext cx="2983869" cy="1531395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2377441" y="845357"/>
            <a:ext cx="7833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ARR: So weit zählen</a:t>
            </a:r>
            <a:endParaRPr lang="de-DE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5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46915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050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4744254" y="1742906"/>
            <a:ext cx="2983869" cy="4199502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1605056" y="834548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977308" y="1321096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Counter CNT: Der Zähler</a:t>
            </a:r>
            <a:endParaRPr lang="de-DE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92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7192548" y="2781796"/>
            <a:ext cx="3944970" cy="1915572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1605056" y="834548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977308" y="1321096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Counter CNT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6877050" y="1689685"/>
            <a:ext cx="5130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Update Interrupt </a:t>
            </a:r>
            <a:r>
              <a:rPr lang="de-DE" sz="3600" dirty="0" err="1" smtClean="0">
                <a:solidFill>
                  <a:srgbClr val="FF0000"/>
                </a:solidFill>
              </a:rPr>
              <a:t>Flag</a:t>
            </a:r>
            <a:r>
              <a:rPr lang="de-DE" sz="3600" dirty="0" smtClean="0">
                <a:solidFill>
                  <a:srgbClr val="FF0000"/>
                </a:solidFill>
              </a:rPr>
              <a:t> UIF</a:t>
            </a:r>
          </a:p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Zeigt Überlauf an</a:t>
            </a:r>
          </a:p>
        </p:txBody>
      </p:sp>
    </p:spTree>
    <p:extLst>
      <p:ext uri="{BB962C8B-B14F-4D97-AF65-F5344CB8AC3E}">
        <p14:creationId xmlns:p14="http://schemas.microsoft.com/office/powerpoint/2010/main" val="338095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rafik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24323">
            <a:off x="9006447" y="4937667"/>
            <a:ext cx="1285875" cy="12858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9"/>
            <a:ext cx="323599" cy="624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  <a:solidFill>
            <a:srgbClr val="FFFF00"/>
          </a:solidFill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65016" y="4013379"/>
              <a:ext cx="2994" cy="89559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517996" y="4102035"/>
              <a:ext cx="94040" cy="904"/>
            </a:xfrm>
            <a:prstGeom prst="line">
              <a:avLst/>
            </a:prstGeom>
            <a:grp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19352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365;g6fe11b7731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feld 5"/>
          <p:cNvSpPr txBox="1"/>
          <p:nvPr/>
        </p:nvSpPr>
        <p:spPr>
          <a:xfrm>
            <a:off x="1772840" y="5838112"/>
            <a:ext cx="3041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Prescaler</a:t>
            </a:r>
            <a:r>
              <a:rPr lang="de-DE" sz="3600" dirty="0" smtClean="0">
                <a:solidFill>
                  <a:srgbClr val="FF0000"/>
                </a:solidFill>
              </a:rPr>
              <a:t>  PSC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8132875" y="4984622"/>
            <a:ext cx="2849450" cy="1479219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/>
          <p:cNvSpPr txBox="1"/>
          <p:nvPr/>
        </p:nvSpPr>
        <p:spPr>
          <a:xfrm>
            <a:off x="1605056" y="834548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err="1" smtClean="0">
                <a:solidFill>
                  <a:srgbClr val="FF0000"/>
                </a:solidFill>
              </a:rPr>
              <a:t>Autoreload</a:t>
            </a:r>
            <a:r>
              <a:rPr lang="de-DE" sz="3600" dirty="0" smtClean="0">
                <a:solidFill>
                  <a:srgbClr val="FF0000"/>
                </a:solidFill>
              </a:rPr>
              <a:t> Register ARR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4977308" y="1321096"/>
            <a:ext cx="4724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Counter CNT</a:t>
            </a:r>
            <a:endParaRPr lang="de-DE" sz="3600" dirty="0">
              <a:solidFill>
                <a:srgbClr val="FF0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6992211" y="2520323"/>
            <a:ext cx="5130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Update Interrupt </a:t>
            </a:r>
            <a:r>
              <a:rPr lang="de-DE" sz="3600" dirty="0" err="1" smtClean="0">
                <a:solidFill>
                  <a:srgbClr val="FF0000"/>
                </a:solidFill>
              </a:rPr>
              <a:t>Flag</a:t>
            </a:r>
            <a:r>
              <a:rPr lang="de-DE" sz="3600" dirty="0" smtClean="0">
                <a:solidFill>
                  <a:srgbClr val="FF0000"/>
                </a:solidFill>
              </a:rPr>
              <a:t> UIF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7004073" y="4432035"/>
            <a:ext cx="51307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Counter </a:t>
            </a:r>
            <a:r>
              <a:rPr lang="de-DE" sz="3600" dirty="0" err="1" smtClean="0">
                <a:solidFill>
                  <a:srgbClr val="FF0000"/>
                </a:solidFill>
              </a:rPr>
              <a:t>Enable</a:t>
            </a:r>
            <a:r>
              <a:rPr lang="de-DE" sz="3600" dirty="0" smtClean="0">
                <a:solidFill>
                  <a:srgbClr val="FF0000"/>
                </a:solidFill>
              </a:rPr>
              <a:t> CEN:</a:t>
            </a:r>
            <a:endParaRPr lang="de-DE" sz="3600" dirty="0">
              <a:solidFill>
                <a:srgbClr val="FF0000"/>
              </a:solidFill>
            </a:endParaRPr>
          </a:p>
          <a:p>
            <a:pPr algn="ctr"/>
            <a:endParaRPr lang="de-DE" sz="3600" dirty="0" smtClean="0">
              <a:solidFill>
                <a:srgbClr val="FF0000"/>
              </a:solidFill>
            </a:endParaRPr>
          </a:p>
          <a:p>
            <a:pPr algn="ctr"/>
            <a:endParaRPr lang="de-DE" sz="3600" dirty="0">
              <a:solidFill>
                <a:srgbClr val="FF0000"/>
              </a:solidFill>
            </a:endParaRPr>
          </a:p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Schaltet zählen ein</a:t>
            </a:r>
          </a:p>
        </p:txBody>
      </p:sp>
    </p:spTree>
    <p:extLst>
      <p:ext uri="{BB962C8B-B14F-4D97-AF65-F5344CB8AC3E}">
        <p14:creationId xmlns:p14="http://schemas.microsoft.com/office/powerpoint/2010/main" val="24923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15" name="Gruppieren 14"/>
          <p:cNvGrpSpPr/>
          <p:nvPr/>
        </p:nvGrpSpPr>
        <p:grpSpPr>
          <a:xfrm>
            <a:off x="1208598" y="1248356"/>
            <a:ext cx="9217937" cy="5192202"/>
            <a:chOff x="2321169" y="1758462"/>
            <a:chExt cx="6808763" cy="3907199"/>
          </a:xfrm>
        </p:grpSpPr>
        <p:grpSp>
          <p:nvGrpSpPr>
            <p:cNvPr id="10" name="Gruppieren 9"/>
            <p:cNvGrpSpPr/>
            <p:nvPr/>
          </p:nvGrpSpPr>
          <p:grpSpPr>
            <a:xfrm>
              <a:off x="2831919" y="2053883"/>
              <a:ext cx="5791576" cy="3611778"/>
              <a:chOff x="2199077" y="1811570"/>
              <a:chExt cx="8585957" cy="4979507"/>
            </a:xfrm>
          </p:grpSpPr>
          <p:pic>
            <p:nvPicPr>
              <p:cNvPr id="46" name="Grafik 4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3524323">
                <a:off x="9006447" y="4937667"/>
                <a:ext cx="1285875" cy="1285875"/>
              </a:xfrm>
              <a:prstGeom prst="rect">
                <a:avLst/>
              </a:prstGeom>
            </p:spPr>
          </p:pic>
          <p:sp>
            <p:nvSpPr>
              <p:cNvPr id="9" name="Google Shape;56;p1"/>
              <p:cNvSpPr/>
              <p:nvPr/>
            </p:nvSpPr>
            <p:spPr>
              <a:xfrm>
                <a:off x="5026290" y="1896328"/>
                <a:ext cx="2607126" cy="676688"/>
              </a:xfrm>
              <a:prstGeom prst="wedgeRoundRectCallout">
                <a:avLst>
                  <a:gd name="adj1" fmla="val -7376"/>
                  <a:gd name="adj2" fmla="val 93318"/>
                  <a:gd name="adj3" fmla="val 0"/>
                </a:avLst>
              </a:prstGeom>
              <a:solidFill>
                <a:srgbClr val="FFFF00"/>
              </a:solidFill>
              <a:ln w="9525" cap="flat" cmpd="sng">
                <a:solidFill>
                  <a:srgbClr val="158158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lang="de-DE" sz="2800" dirty="0">
                    <a:solidFill>
                      <a:srgbClr val="0000FF"/>
                    </a:solidFill>
                    <a:latin typeface="Arial"/>
                    <a:ea typeface="Arial"/>
                    <a:cs typeface="Arial"/>
                    <a:sym typeface="Arial"/>
                  </a:rPr>
                  <a:t>5</a:t>
                </a:r>
                <a:endParaRPr sz="2800" b="0" i="0" u="none" strike="noStrike" cap="none" dirty="0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" name="Freihandform 4"/>
              <p:cNvSpPr/>
              <p:nvPr/>
            </p:nvSpPr>
            <p:spPr>
              <a:xfrm>
                <a:off x="2305050" y="3280714"/>
                <a:ext cx="1386303" cy="2586685"/>
              </a:xfrm>
              <a:custGeom>
                <a:avLst/>
                <a:gdLst>
                  <a:gd name="connsiteX0" fmla="*/ 889686 w 3155092"/>
                  <a:gd name="connsiteY0" fmla="*/ 74141 h 6359611"/>
                  <a:gd name="connsiteX1" fmla="*/ 164756 w 3155092"/>
                  <a:gd name="connsiteY1" fmla="*/ 4283676 h 6359611"/>
                  <a:gd name="connsiteX2" fmla="*/ 0 w 3155092"/>
                  <a:gd name="connsiteY2" fmla="*/ 6359611 h 6359611"/>
                  <a:gd name="connsiteX3" fmla="*/ 3155092 w 3155092"/>
                  <a:gd name="connsiteY3" fmla="*/ 6326660 h 6359611"/>
                  <a:gd name="connsiteX4" fmla="*/ 2907956 w 3155092"/>
                  <a:gd name="connsiteY4" fmla="*/ 4283676 h 6359611"/>
                  <a:gd name="connsiteX5" fmla="*/ 2191265 w 3155092"/>
                  <a:gd name="connsiteY5" fmla="*/ 123568 h 6359611"/>
                  <a:gd name="connsiteX6" fmla="*/ 2001794 w 3155092"/>
                  <a:gd name="connsiteY6" fmla="*/ 8238 h 6359611"/>
                  <a:gd name="connsiteX7" fmla="*/ 1103870 w 3155092"/>
                  <a:gd name="connsiteY7" fmla="*/ 0 h 6359611"/>
                  <a:gd name="connsiteX8" fmla="*/ 856735 w 3155092"/>
                  <a:gd name="connsiteY8" fmla="*/ 181233 h 6359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5092" h="6359611">
                    <a:moveTo>
                      <a:pt x="889686" y="74141"/>
                    </a:moveTo>
                    <a:lnTo>
                      <a:pt x="164756" y="4283676"/>
                    </a:lnTo>
                    <a:lnTo>
                      <a:pt x="0" y="6359611"/>
                    </a:lnTo>
                    <a:lnTo>
                      <a:pt x="3155092" y="6326660"/>
                    </a:lnTo>
                    <a:lnTo>
                      <a:pt x="2907956" y="4283676"/>
                    </a:lnTo>
                    <a:lnTo>
                      <a:pt x="2191265" y="123568"/>
                    </a:lnTo>
                    <a:lnTo>
                      <a:pt x="2001794" y="8238"/>
                    </a:lnTo>
                    <a:lnTo>
                      <a:pt x="1103870" y="0"/>
                    </a:lnTo>
                    <a:lnTo>
                      <a:pt x="856735" y="181233"/>
                    </a:ln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8" name="Gerader Verbinder 7"/>
              <p:cNvCxnSpPr>
                <a:stCxn id="5" idx="1"/>
                <a:endCxn id="5" idx="4"/>
              </p:cNvCxnSpPr>
              <p:nvPr/>
            </p:nvCxnSpPr>
            <p:spPr>
              <a:xfrm>
                <a:off x="2377441" y="5023041"/>
                <a:ext cx="120532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Gerader Verbinder 13"/>
              <p:cNvCxnSpPr/>
              <p:nvPr/>
            </p:nvCxnSpPr>
            <p:spPr>
              <a:xfrm>
                <a:off x="2882013" y="3523053"/>
                <a:ext cx="4229" cy="131542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r Verbinder 15"/>
              <p:cNvCxnSpPr/>
              <p:nvPr/>
            </p:nvCxnSpPr>
            <p:spPr>
              <a:xfrm flipH="1">
                <a:off x="2882013" y="4842389"/>
                <a:ext cx="177627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Gerader Verbinder 17"/>
              <p:cNvCxnSpPr/>
              <p:nvPr/>
            </p:nvCxnSpPr>
            <p:spPr>
              <a:xfrm>
                <a:off x="3059639" y="3523053"/>
                <a:ext cx="0" cy="131542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r Verbinder 19"/>
              <p:cNvCxnSpPr/>
              <p:nvPr/>
            </p:nvCxnSpPr>
            <p:spPr>
              <a:xfrm>
                <a:off x="2801658" y="3523053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/>
              <p:cNvCxnSpPr/>
              <p:nvPr/>
            </p:nvCxnSpPr>
            <p:spPr>
              <a:xfrm flipH="1">
                <a:off x="3059639" y="3523053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r Verbinder 22"/>
              <p:cNvCxnSpPr/>
              <p:nvPr/>
            </p:nvCxnSpPr>
            <p:spPr>
              <a:xfrm>
                <a:off x="2801658" y="3611210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r Verbinder 23"/>
              <p:cNvCxnSpPr/>
              <p:nvPr/>
            </p:nvCxnSpPr>
            <p:spPr>
              <a:xfrm flipH="1">
                <a:off x="3059639" y="3611210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/>
              <p:cNvCxnSpPr/>
              <p:nvPr/>
            </p:nvCxnSpPr>
            <p:spPr>
              <a:xfrm>
                <a:off x="2801658" y="4019598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r Verbinder 25"/>
              <p:cNvCxnSpPr/>
              <p:nvPr/>
            </p:nvCxnSpPr>
            <p:spPr>
              <a:xfrm flipH="1">
                <a:off x="3059639" y="4019598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/>
              <p:cNvCxnSpPr/>
              <p:nvPr/>
            </p:nvCxnSpPr>
            <p:spPr>
              <a:xfrm>
                <a:off x="2801658" y="4572258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/>
              <p:cNvCxnSpPr/>
              <p:nvPr/>
            </p:nvCxnSpPr>
            <p:spPr>
              <a:xfrm flipH="1">
                <a:off x="3059639" y="4572258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r Verbinder 28"/>
              <p:cNvCxnSpPr/>
              <p:nvPr/>
            </p:nvCxnSpPr>
            <p:spPr>
              <a:xfrm>
                <a:off x="2801658" y="4324964"/>
                <a:ext cx="80355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r Verbinder 29"/>
              <p:cNvCxnSpPr/>
              <p:nvPr/>
            </p:nvCxnSpPr>
            <p:spPr>
              <a:xfrm flipH="1">
                <a:off x="3059639" y="4324964"/>
                <a:ext cx="88814" cy="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Ellipse 33"/>
              <p:cNvSpPr/>
              <p:nvPr/>
            </p:nvSpPr>
            <p:spPr>
              <a:xfrm>
                <a:off x="2886242" y="5108605"/>
                <a:ext cx="173398" cy="133673"/>
              </a:xfrm>
              <a:prstGeom prst="ellipse">
                <a:avLst/>
              </a:prstGeom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8" name="Vertikaler Bildlauf 37"/>
              <p:cNvSpPr/>
              <p:nvPr/>
            </p:nvSpPr>
            <p:spPr>
              <a:xfrm>
                <a:off x="2199502" y="1811570"/>
                <a:ext cx="2268705" cy="761446"/>
              </a:xfrm>
              <a:prstGeom prst="verticalScroll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254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400" dirty="0" smtClean="0">
                    <a:solidFill>
                      <a:srgbClr val="FF0000"/>
                    </a:solidFill>
                  </a:rPr>
                  <a:t>100</a:t>
                </a:r>
                <a:endParaRPr lang="de-DE" sz="2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5" name="Gerader Verbinder 44"/>
              <p:cNvCxnSpPr/>
              <p:nvPr/>
            </p:nvCxnSpPr>
            <p:spPr>
              <a:xfrm flipH="1" flipV="1">
                <a:off x="7520372" y="3975589"/>
                <a:ext cx="323599" cy="62445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uppieren 51"/>
              <p:cNvGrpSpPr/>
              <p:nvPr/>
            </p:nvGrpSpPr>
            <p:grpSpPr>
              <a:xfrm>
                <a:off x="7192547" y="3471454"/>
                <a:ext cx="3018252" cy="1008267"/>
                <a:chOff x="5168766" y="3573982"/>
                <a:chExt cx="2569945" cy="827542"/>
              </a:xfrm>
              <a:solidFill>
                <a:srgbClr val="FFFF00"/>
              </a:solidFill>
            </p:grpSpPr>
            <p:sp>
              <p:nvSpPr>
                <p:cNvPr id="39" name="Sonne 38"/>
                <p:cNvSpPr/>
                <p:nvPr/>
              </p:nvSpPr>
              <p:spPr>
                <a:xfrm>
                  <a:off x="6872438" y="3573982"/>
                  <a:ext cx="866273" cy="827542"/>
                </a:xfrm>
                <a:prstGeom prst="sun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41" name="Gerader Verbinder 40"/>
                <p:cNvCxnSpPr>
                  <a:stCxn id="39" idx="1"/>
                </p:cNvCxnSpPr>
                <p:nvPr/>
              </p:nvCxnSpPr>
              <p:spPr>
                <a:xfrm flipH="1">
                  <a:off x="5688531" y="3987753"/>
                  <a:ext cx="1183907" cy="0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Gerader Verbinder 42"/>
                <p:cNvCxnSpPr/>
                <p:nvPr/>
              </p:nvCxnSpPr>
              <p:spPr>
                <a:xfrm flipH="1">
                  <a:off x="5168766" y="3987753"/>
                  <a:ext cx="269508" cy="0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Gerader Verbinder 46"/>
                <p:cNvCxnSpPr/>
                <p:nvPr/>
              </p:nvCxnSpPr>
              <p:spPr>
                <a:xfrm>
                  <a:off x="5688531" y="3987753"/>
                  <a:ext cx="0" cy="51254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Gerader Verbinder 47"/>
                <p:cNvCxnSpPr/>
                <p:nvPr/>
              </p:nvCxnSpPr>
              <p:spPr>
                <a:xfrm>
                  <a:off x="5565016" y="4013379"/>
                  <a:ext cx="2994" cy="89559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Gerader Verbinder 48"/>
                <p:cNvCxnSpPr/>
                <p:nvPr/>
              </p:nvCxnSpPr>
              <p:spPr>
                <a:xfrm flipH="1" flipV="1">
                  <a:off x="5517996" y="4102035"/>
                  <a:ext cx="94040" cy="904"/>
                </a:xfrm>
                <a:prstGeom prst="line">
                  <a:avLst/>
                </a:prstGeom>
                <a:grpFill/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Textfeld 52"/>
              <p:cNvSpPr txBox="1"/>
              <p:nvPr/>
            </p:nvSpPr>
            <p:spPr>
              <a:xfrm>
                <a:off x="9193411" y="2920282"/>
                <a:ext cx="911949" cy="5624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smtClean="0"/>
                  <a:t>Licht</a:t>
                </a:r>
                <a:endParaRPr lang="de-DE" sz="2400" dirty="0"/>
              </a:p>
            </p:txBody>
          </p:sp>
          <p:grpSp>
            <p:nvGrpSpPr>
              <p:cNvPr id="4" name="Gruppieren 3"/>
              <p:cNvGrpSpPr/>
              <p:nvPr/>
            </p:nvGrpSpPr>
            <p:grpSpPr>
              <a:xfrm rot="17719352">
                <a:off x="1381807" y="4353021"/>
                <a:ext cx="3255326" cy="1620785"/>
                <a:chOff x="1381807" y="4353021"/>
                <a:chExt cx="3255326" cy="1620785"/>
              </a:xfrm>
            </p:grpSpPr>
            <p:grpSp>
              <p:nvGrpSpPr>
                <p:cNvPr id="3" name="Gruppieren 2"/>
                <p:cNvGrpSpPr/>
                <p:nvPr/>
              </p:nvGrpSpPr>
              <p:grpSpPr>
                <a:xfrm>
                  <a:off x="2975055" y="4353021"/>
                  <a:ext cx="1662078" cy="826053"/>
                  <a:chOff x="2975055" y="4353021"/>
                  <a:chExt cx="1662078" cy="826053"/>
                </a:xfrm>
              </p:grpSpPr>
              <p:cxnSp>
                <p:nvCxnSpPr>
                  <p:cNvPr id="32" name="Gerader Verbinder 31"/>
                  <p:cNvCxnSpPr/>
                  <p:nvPr/>
                </p:nvCxnSpPr>
                <p:spPr>
                  <a:xfrm flipV="1">
                    <a:off x="2975055" y="4353021"/>
                    <a:ext cx="1662078" cy="826053"/>
                  </a:xfrm>
                  <a:prstGeom prst="line">
                    <a:avLst/>
                  </a:prstGeom>
                  <a:ln w="8255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Rechteck 32"/>
                  <p:cNvSpPr/>
                  <p:nvPr/>
                </p:nvSpPr>
                <p:spPr>
                  <a:xfrm rot="19917884">
                    <a:off x="3646413" y="4680147"/>
                    <a:ext cx="206256" cy="228799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285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37" name="Gruppieren 36"/>
                <p:cNvGrpSpPr/>
                <p:nvPr/>
              </p:nvGrpSpPr>
              <p:grpSpPr>
                <a:xfrm flipH="1" flipV="1">
                  <a:off x="1381807" y="5154932"/>
                  <a:ext cx="1629937" cy="818874"/>
                  <a:chOff x="2975055" y="4353021"/>
                  <a:chExt cx="1662078" cy="826053"/>
                </a:xfrm>
              </p:grpSpPr>
              <p:cxnSp>
                <p:nvCxnSpPr>
                  <p:cNvPr id="40" name="Gerader Verbinder 39"/>
                  <p:cNvCxnSpPr/>
                  <p:nvPr/>
                </p:nvCxnSpPr>
                <p:spPr>
                  <a:xfrm flipV="1">
                    <a:off x="2975055" y="4353021"/>
                    <a:ext cx="1662078" cy="826053"/>
                  </a:xfrm>
                  <a:prstGeom prst="line">
                    <a:avLst/>
                  </a:prstGeom>
                  <a:ln w="82550">
                    <a:noFill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Rechteck 41"/>
                  <p:cNvSpPr/>
                  <p:nvPr/>
                </p:nvSpPr>
                <p:spPr>
                  <a:xfrm rot="19917884">
                    <a:off x="3646413" y="4680147"/>
                    <a:ext cx="206256" cy="228799"/>
                  </a:xfrm>
                  <a:prstGeom prst="rect">
                    <a:avLst/>
                  </a:prstGeom>
                  <a:noFill/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</p:grpSp>
          <p:pic>
            <p:nvPicPr>
              <p:cNvPr id="44" name="Google Shape;660;p2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8429625" y="5441923"/>
                <a:ext cx="2355409" cy="130319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" name="Google Shape;365;g6fe11b7731_0_0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5121570" y="2920282"/>
                <a:ext cx="2229239" cy="319476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Rechteck 11"/>
            <p:cNvSpPr/>
            <p:nvPr/>
          </p:nvSpPr>
          <p:spPr>
            <a:xfrm>
              <a:off x="2321169" y="1758462"/>
              <a:ext cx="6808763" cy="3873860"/>
            </a:xfrm>
            <a:prstGeom prst="rect">
              <a:avLst/>
            </a:prstGeom>
            <a:no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2692432" y="5271073"/>
              <a:ext cx="28248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Basic </a:t>
              </a:r>
              <a:r>
                <a:rPr lang="de-DE" dirty="0" err="1" smtClean="0"/>
                <a:t>Timer</a:t>
              </a:r>
              <a:r>
                <a:rPr lang="de-DE" dirty="0" smtClean="0"/>
                <a:t> TIM6 oder TIM7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37720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grpSp>
        <p:nvGrpSpPr>
          <p:cNvPr id="100" name="Gruppieren 99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98" name="Textfeld 97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99" name="Textfeld 98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4062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28613" y="3656510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6089258" y="2073395"/>
            <a:ext cx="5118061" cy="1330865"/>
          </a:xfrm>
          <a:prstGeom prst="wedgeRoundRectCallout">
            <a:avLst>
              <a:gd name="adj1" fmla="val 31783"/>
              <a:gd name="adj2" fmla="val 6790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16-Bit Binärzähler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Zählt von 0 bis höchstens 65535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63070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9265" y="795388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4989328" y="3386953"/>
            <a:ext cx="5118061" cy="1330865"/>
          </a:xfrm>
          <a:prstGeom prst="wedgeRoundRectCallout">
            <a:avLst>
              <a:gd name="adj1" fmla="val 58215"/>
              <a:gd name="adj2" fmla="val -8362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Autoreloadregister</a:t>
            </a:r>
            <a:endParaRPr lang="de-DE" sz="2800" dirty="0" smtClean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Für den maximalen </a:t>
            </a:r>
            <a:r>
              <a:rPr lang="de-DE" sz="2800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Zählwert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83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67576" y="2259067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6336570" y="5442156"/>
            <a:ext cx="5118061" cy="1330865"/>
          </a:xfrm>
          <a:prstGeom prst="wedgeRoundRectCallout">
            <a:avLst>
              <a:gd name="adj1" fmla="val -15452"/>
              <a:gd name="adj2" fmla="val -61037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Vergleicher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Wenn ARR=CNT dann von vorne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90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pic>
        <p:nvPicPr>
          <p:cNvPr id="96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37964" y="1818254"/>
            <a:ext cx="2035777" cy="307935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56;p1"/>
          <p:cNvSpPr/>
          <p:nvPr/>
        </p:nvSpPr>
        <p:spPr>
          <a:xfrm>
            <a:off x="6756153" y="3049903"/>
            <a:ext cx="5118061" cy="1330865"/>
          </a:xfrm>
          <a:prstGeom prst="wedgeRoundRectCallout">
            <a:avLst>
              <a:gd name="adj1" fmla="val -54121"/>
              <a:gd name="adj2" fmla="val -44095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Überlauf wird im UIF Update Interrupt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Flag</a:t>
            </a: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angezeigt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82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sp>
        <p:nvSpPr>
          <p:cNvPr id="97" name="Google Shape;56;p1"/>
          <p:cNvSpPr/>
          <p:nvPr/>
        </p:nvSpPr>
        <p:spPr>
          <a:xfrm>
            <a:off x="1369546" y="3237308"/>
            <a:ext cx="5118061" cy="1330865"/>
          </a:xfrm>
          <a:prstGeom prst="wedgeRoundRectCallout">
            <a:avLst>
              <a:gd name="adj1" fmla="val 21994"/>
              <a:gd name="adj2" fmla="val 6884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Mit Counter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Enable</a:t>
            </a:r>
            <a:endParaRPr lang="de-DE" sz="2800" dirty="0" smtClean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CEN=1 wird der Counter freigegeben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30126" y="4982554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294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4210188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95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sp>
        <p:nvSpPr>
          <p:cNvPr id="97" name="Google Shape;56;p1"/>
          <p:cNvSpPr/>
          <p:nvPr/>
        </p:nvSpPr>
        <p:spPr>
          <a:xfrm>
            <a:off x="1369546" y="2291431"/>
            <a:ext cx="5118061" cy="2276742"/>
          </a:xfrm>
          <a:prstGeom prst="wedgeRoundRectCallout">
            <a:avLst>
              <a:gd name="adj1" fmla="val -29402"/>
              <a:gd name="adj2" fmla="val 641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Prescaler</a:t>
            </a: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stellt die Zählgeschwindigkeit ein: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31 = 1µs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31999 = 1ms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4551" y="4861211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770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pieren 42"/>
          <p:cNvGrpSpPr/>
          <p:nvPr/>
        </p:nvGrpSpPr>
        <p:grpSpPr>
          <a:xfrm>
            <a:off x="6667577" y="4575355"/>
            <a:ext cx="1192031" cy="1173160"/>
            <a:chOff x="6667577" y="4575355"/>
            <a:chExt cx="1192031" cy="1173160"/>
          </a:xfrm>
        </p:grpSpPr>
        <p:sp>
          <p:nvSpPr>
            <p:cNvPr id="44" name="Textfeld 43"/>
            <p:cNvSpPr txBox="1"/>
            <p:nvPr/>
          </p:nvSpPr>
          <p:spPr>
            <a:xfrm>
              <a:off x="6667577" y="4575355"/>
              <a:ext cx="1192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err="1" smtClean="0"/>
                <a:t>Reset</a:t>
              </a:r>
              <a:endParaRPr lang="de-DE" sz="2400" dirty="0" smtClean="0"/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6704676" y="5286850"/>
              <a:ext cx="1031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Enable</a:t>
              </a:r>
              <a:endParaRPr lang="de-DE" sz="2400" dirty="0" smtClean="0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697683" y="1389413"/>
            <a:ext cx="4182674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6697683" y="4522520"/>
            <a:ext cx="4182674" cy="12726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339444" y="2503714"/>
            <a:ext cx="1486395" cy="162692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4011880" y="2387474"/>
            <a:ext cx="690749" cy="165013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2968830" y="4902530"/>
            <a:ext cx="2371099" cy="71251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Freihandform 34"/>
          <p:cNvSpPr/>
          <p:nvPr/>
        </p:nvSpPr>
        <p:spPr>
          <a:xfrm>
            <a:off x="7813964" y="2090057"/>
            <a:ext cx="855023" cy="843148"/>
          </a:xfrm>
          <a:custGeom>
            <a:avLst/>
            <a:gdLst>
              <a:gd name="connsiteX0" fmla="*/ 855023 w 855023"/>
              <a:gd name="connsiteY0" fmla="*/ 0 h 843148"/>
              <a:gd name="connsiteX1" fmla="*/ 855023 w 855023"/>
              <a:gd name="connsiteY1" fmla="*/ 831273 h 843148"/>
              <a:gd name="connsiteX2" fmla="*/ 0 w 855023"/>
              <a:gd name="connsiteY2" fmla="*/ 843148 h 843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5023" h="843148">
                <a:moveTo>
                  <a:pt x="855023" y="0"/>
                </a:moveTo>
                <a:lnTo>
                  <a:pt x="855023" y="831273"/>
                </a:lnTo>
                <a:lnTo>
                  <a:pt x="0" y="84314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Freihandform 35"/>
          <p:cNvSpPr/>
          <p:nvPr/>
        </p:nvSpPr>
        <p:spPr>
          <a:xfrm>
            <a:off x="7837714" y="3871356"/>
            <a:ext cx="831273" cy="653143"/>
          </a:xfrm>
          <a:custGeom>
            <a:avLst/>
            <a:gdLst>
              <a:gd name="connsiteX0" fmla="*/ 831273 w 831273"/>
              <a:gd name="connsiteY0" fmla="*/ 653143 h 653143"/>
              <a:gd name="connsiteX1" fmla="*/ 831273 w 831273"/>
              <a:gd name="connsiteY1" fmla="*/ 0 h 653143"/>
              <a:gd name="connsiteX2" fmla="*/ 0 w 831273"/>
              <a:gd name="connsiteY2" fmla="*/ 11875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1273" h="653143">
                <a:moveTo>
                  <a:pt x="831273" y="653143"/>
                </a:moveTo>
                <a:lnTo>
                  <a:pt x="831273" y="0"/>
                </a:ln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Freihandform 56"/>
          <p:cNvSpPr/>
          <p:nvPr/>
        </p:nvSpPr>
        <p:spPr>
          <a:xfrm>
            <a:off x="4726379" y="3241964"/>
            <a:ext cx="1603169" cy="11875"/>
          </a:xfrm>
          <a:custGeom>
            <a:avLst/>
            <a:gdLst>
              <a:gd name="connsiteX0" fmla="*/ 1603169 w 1603169"/>
              <a:gd name="connsiteY0" fmla="*/ 0 h 11875"/>
              <a:gd name="connsiteX1" fmla="*/ 0 w 1603169"/>
              <a:gd name="connsiteY1" fmla="*/ 11875 h 1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03169" h="11875">
                <a:moveTo>
                  <a:pt x="1603169" y="0"/>
                </a:moveTo>
                <a:lnTo>
                  <a:pt x="0" y="118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Freihandform 57"/>
          <p:cNvSpPr/>
          <p:nvPr/>
        </p:nvSpPr>
        <p:spPr>
          <a:xfrm>
            <a:off x="5961413" y="3241964"/>
            <a:ext cx="724395" cy="1579418"/>
          </a:xfrm>
          <a:custGeom>
            <a:avLst/>
            <a:gdLst>
              <a:gd name="connsiteX0" fmla="*/ 724395 w 724395"/>
              <a:gd name="connsiteY0" fmla="*/ 1567542 h 1579418"/>
              <a:gd name="connsiteX1" fmla="*/ 0 w 724395"/>
              <a:gd name="connsiteY1" fmla="*/ 1579418 h 1579418"/>
              <a:gd name="connsiteX2" fmla="*/ 0 w 724395"/>
              <a:gd name="connsiteY2" fmla="*/ 0 h 157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395" h="1579418">
                <a:moveTo>
                  <a:pt x="724395" y="1567542"/>
                </a:moveTo>
                <a:lnTo>
                  <a:pt x="0" y="157941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Freihandform 58"/>
          <p:cNvSpPr/>
          <p:nvPr/>
        </p:nvSpPr>
        <p:spPr>
          <a:xfrm>
            <a:off x="5355771" y="5237018"/>
            <a:ext cx="1318161" cy="11876"/>
          </a:xfrm>
          <a:custGeom>
            <a:avLst/>
            <a:gdLst>
              <a:gd name="connsiteX0" fmla="*/ 1318161 w 1318161"/>
              <a:gd name="connsiteY0" fmla="*/ 0 h 11876"/>
              <a:gd name="connsiteX1" fmla="*/ 0 w 1318161"/>
              <a:gd name="connsiteY1" fmla="*/ 11876 h 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18161" h="11876">
                <a:moveTo>
                  <a:pt x="1318161" y="0"/>
                </a:moveTo>
                <a:lnTo>
                  <a:pt x="0" y="11876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6710516" y="5161935"/>
            <a:ext cx="199103" cy="140110"/>
          </a:xfrm>
          <a:custGeom>
            <a:avLst/>
            <a:gdLst>
              <a:gd name="connsiteX0" fmla="*/ 14749 w 199103"/>
              <a:gd name="connsiteY0" fmla="*/ 140110 h 140110"/>
              <a:gd name="connsiteX1" fmla="*/ 199103 w 199103"/>
              <a:gd name="connsiteY1" fmla="*/ 66368 h 140110"/>
              <a:gd name="connsiteX2" fmla="*/ 0 w 199103"/>
              <a:gd name="connsiteY2" fmla="*/ 0 h 14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103" h="140110">
                <a:moveTo>
                  <a:pt x="14749" y="140110"/>
                </a:moveTo>
                <a:lnTo>
                  <a:pt x="199103" y="66368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5965723" y="5508523"/>
            <a:ext cx="744793" cy="265471"/>
          </a:xfrm>
          <a:custGeom>
            <a:avLst/>
            <a:gdLst>
              <a:gd name="connsiteX0" fmla="*/ 0 w 744793"/>
              <a:gd name="connsiteY0" fmla="*/ 265471 h 265471"/>
              <a:gd name="connsiteX1" fmla="*/ 0 w 744793"/>
              <a:gd name="connsiteY1" fmla="*/ 0 h 265471"/>
              <a:gd name="connsiteX2" fmla="*/ 744793 w 744793"/>
              <a:gd name="connsiteY2" fmla="*/ 0 h 26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4793" h="265471">
                <a:moveTo>
                  <a:pt x="0" y="265471"/>
                </a:moveTo>
                <a:lnTo>
                  <a:pt x="0" y="0"/>
                </a:lnTo>
                <a:lnTo>
                  <a:pt x="744793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Freihandform 63"/>
          <p:cNvSpPr/>
          <p:nvPr/>
        </p:nvSpPr>
        <p:spPr>
          <a:xfrm>
            <a:off x="4579374" y="3170903"/>
            <a:ext cx="125361" cy="162232"/>
          </a:xfrm>
          <a:custGeom>
            <a:avLst/>
            <a:gdLst>
              <a:gd name="connsiteX0" fmla="*/ 125361 w 125361"/>
              <a:gd name="connsiteY0" fmla="*/ 162232 h 162232"/>
              <a:gd name="connsiteX1" fmla="*/ 0 w 125361"/>
              <a:gd name="connsiteY1" fmla="*/ 81116 h 162232"/>
              <a:gd name="connsiteX2" fmla="*/ 125361 w 125361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5361" h="162232">
                <a:moveTo>
                  <a:pt x="125361" y="162232"/>
                </a:moveTo>
                <a:lnTo>
                  <a:pt x="0" y="81116"/>
                </a:lnTo>
                <a:lnTo>
                  <a:pt x="125361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Freihandform 64"/>
          <p:cNvSpPr/>
          <p:nvPr/>
        </p:nvSpPr>
        <p:spPr>
          <a:xfrm>
            <a:off x="3215148" y="2654710"/>
            <a:ext cx="781665" cy="0"/>
          </a:xfrm>
          <a:custGeom>
            <a:avLst/>
            <a:gdLst>
              <a:gd name="connsiteX0" fmla="*/ 781665 w 781665"/>
              <a:gd name="connsiteY0" fmla="*/ 0 h 0"/>
              <a:gd name="connsiteX1" fmla="*/ 0 w 78166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665">
                <a:moveTo>
                  <a:pt x="78166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Freihandform 65"/>
          <p:cNvSpPr/>
          <p:nvPr/>
        </p:nvSpPr>
        <p:spPr>
          <a:xfrm>
            <a:off x="2971800" y="5176684"/>
            <a:ext cx="191729" cy="154858"/>
          </a:xfrm>
          <a:custGeom>
            <a:avLst/>
            <a:gdLst>
              <a:gd name="connsiteX0" fmla="*/ 0 w 191729"/>
              <a:gd name="connsiteY0" fmla="*/ 0 h 154858"/>
              <a:gd name="connsiteX1" fmla="*/ 191729 w 191729"/>
              <a:gd name="connsiteY1" fmla="*/ 88490 h 154858"/>
              <a:gd name="connsiteX2" fmla="*/ 7374 w 191729"/>
              <a:gd name="connsiteY2" fmla="*/ 154858 h 15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29" h="154858">
                <a:moveTo>
                  <a:pt x="0" y="0"/>
                </a:moveTo>
                <a:lnTo>
                  <a:pt x="191729" y="88490"/>
                </a:lnTo>
                <a:lnTo>
                  <a:pt x="7374" y="154858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Freihandform 66"/>
          <p:cNvSpPr/>
          <p:nvPr/>
        </p:nvSpPr>
        <p:spPr>
          <a:xfrm>
            <a:off x="1644445" y="5257800"/>
            <a:ext cx="1327355" cy="0"/>
          </a:xfrm>
          <a:custGeom>
            <a:avLst/>
            <a:gdLst>
              <a:gd name="connsiteX0" fmla="*/ 1327355 w 1327355"/>
              <a:gd name="connsiteY0" fmla="*/ 0 h 0"/>
              <a:gd name="connsiteX1" fmla="*/ 0 w 132735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27355">
                <a:moveTo>
                  <a:pt x="1327355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Freihandform 67"/>
          <p:cNvSpPr/>
          <p:nvPr/>
        </p:nvSpPr>
        <p:spPr>
          <a:xfrm>
            <a:off x="1150374" y="5147187"/>
            <a:ext cx="494071" cy="103239"/>
          </a:xfrm>
          <a:custGeom>
            <a:avLst/>
            <a:gdLst>
              <a:gd name="connsiteX0" fmla="*/ 494071 w 494071"/>
              <a:gd name="connsiteY0" fmla="*/ 0 h 103239"/>
              <a:gd name="connsiteX1" fmla="*/ 265471 w 494071"/>
              <a:gd name="connsiteY1" fmla="*/ 103239 h 103239"/>
              <a:gd name="connsiteX2" fmla="*/ 0 w 494071"/>
              <a:gd name="connsiteY2" fmla="*/ 103239 h 103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4071" h="103239">
                <a:moveTo>
                  <a:pt x="494071" y="0"/>
                </a:moveTo>
                <a:lnTo>
                  <a:pt x="265471" y="103239"/>
                </a:lnTo>
                <a:lnTo>
                  <a:pt x="0" y="10323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>
            <a:off x="110613" y="4522520"/>
            <a:ext cx="1046643" cy="134733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71" name="Freihandform 70"/>
          <p:cNvSpPr/>
          <p:nvPr/>
        </p:nvSpPr>
        <p:spPr>
          <a:xfrm>
            <a:off x="228600" y="4881716"/>
            <a:ext cx="833284" cy="280219"/>
          </a:xfrm>
          <a:custGeom>
            <a:avLst/>
            <a:gdLst>
              <a:gd name="connsiteX0" fmla="*/ 0 w 833284"/>
              <a:gd name="connsiteY0" fmla="*/ 280219 h 280219"/>
              <a:gd name="connsiteX1" fmla="*/ 206477 w 833284"/>
              <a:gd name="connsiteY1" fmla="*/ 280219 h 280219"/>
              <a:gd name="connsiteX2" fmla="*/ 206477 w 833284"/>
              <a:gd name="connsiteY2" fmla="*/ 7374 h 280219"/>
              <a:gd name="connsiteX3" fmla="*/ 567813 w 833284"/>
              <a:gd name="connsiteY3" fmla="*/ 0 h 280219"/>
              <a:gd name="connsiteX4" fmla="*/ 575187 w 833284"/>
              <a:gd name="connsiteY4" fmla="*/ 272845 h 280219"/>
              <a:gd name="connsiteX5" fmla="*/ 833284 w 833284"/>
              <a:gd name="connsiteY5" fmla="*/ 272845 h 280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284" h="280219">
                <a:moveTo>
                  <a:pt x="0" y="280219"/>
                </a:moveTo>
                <a:lnTo>
                  <a:pt x="206477" y="280219"/>
                </a:lnTo>
                <a:lnTo>
                  <a:pt x="206477" y="7374"/>
                </a:lnTo>
                <a:lnTo>
                  <a:pt x="567813" y="0"/>
                </a:lnTo>
                <a:lnTo>
                  <a:pt x="575187" y="272845"/>
                </a:lnTo>
                <a:lnTo>
                  <a:pt x="833284" y="27284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970093" y="2454064"/>
            <a:ext cx="809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Q   D</a:t>
            </a:r>
            <a:endParaRPr lang="de-DE" sz="2400" dirty="0"/>
          </a:p>
        </p:txBody>
      </p:sp>
      <p:sp>
        <p:nvSpPr>
          <p:cNvPr id="79" name="Freihandform 78"/>
          <p:cNvSpPr/>
          <p:nvPr/>
        </p:nvSpPr>
        <p:spPr>
          <a:xfrm>
            <a:off x="4719484" y="2684206"/>
            <a:ext cx="317090" cy="7375"/>
          </a:xfrm>
          <a:custGeom>
            <a:avLst/>
            <a:gdLst>
              <a:gd name="connsiteX0" fmla="*/ 317090 w 317090"/>
              <a:gd name="connsiteY0" fmla="*/ 0 h 7375"/>
              <a:gd name="connsiteX1" fmla="*/ 0 w 317090"/>
              <a:gd name="connsiteY1" fmla="*/ 7375 h 7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7090" h="7375">
                <a:moveTo>
                  <a:pt x="317090" y="0"/>
                </a:moveTo>
                <a:lnTo>
                  <a:pt x="0" y="7375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Textfeld 79"/>
          <p:cNvSpPr txBox="1"/>
          <p:nvPr/>
        </p:nvSpPr>
        <p:spPr>
          <a:xfrm>
            <a:off x="4998676" y="24078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</a:t>
            </a:r>
            <a:endParaRPr lang="de-DE" sz="2400" dirty="0"/>
          </a:p>
        </p:txBody>
      </p:sp>
      <p:sp>
        <p:nvSpPr>
          <p:cNvPr id="81" name="Freihandform 80"/>
          <p:cNvSpPr/>
          <p:nvPr/>
        </p:nvSpPr>
        <p:spPr>
          <a:xfrm>
            <a:off x="8524568" y="2521974"/>
            <a:ext cx="294967" cy="191729"/>
          </a:xfrm>
          <a:custGeom>
            <a:avLst/>
            <a:gdLst>
              <a:gd name="connsiteX0" fmla="*/ 294967 w 294967"/>
              <a:gd name="connsiteY0" fmla="*/ 0 h 191729"/>
              <a:gd name="connsiteX1" fmla="*/ 0 w 294967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967" h="191729">
                <a:moveTo>
                  <a:pt x="294967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Freihandform 81"/>
          <p:cNvSpPr/>
          <p:nvPr/>
        </p:nvSpPr>
        <p:spPr>
          <a:xfrm>
            <a:off x="8509819" y="3982065"/>
            <a:ext cx="302342" cy="191729"/>
          </a:xfrm>
          <a:custGeom>
            <a:avLst/>
            <a:gdLst>
              <a:gd name="connsiteX0" fmla="*/ 302342 w 302342"/>
              <a:gd name="connsiteY0" fmla="*/ 0 h 191729"/>
              <a:gd name="connsiteX1" fmla="*/ 0 w 302342"/>
              <a:gd name="connsiteY1" fmla="*/ 191729 h 191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2342" h="191729">
                <a:moveTo>
                  <a:pt x="302342" y="0"/>
                </a:moveTo>
                <a:lnTo>
                  <a:pt x="0" y="191729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feld 82"/>
          <p:cNvSpPr txBox="1"/>
          <p:nvPr/>
        </p:nvSpPr>
        <p:spPr>
          <a:xfrm>
            <a:off x="8819535" y="229143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8785465" y="382752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16</a:t>
            </a:r>
          </a:p>
        </p:txBody>
      </p:sp>
      <p:sp>
        <p:nvSpPr>
          <p:cNvPr id="85" name="Textfeld 84"/>
          <p:cNvSpPr txBox="1"/>
          <p:nvPr/>
        </p:nvSpPr>
        <p:spPr>
          <a:xfrm>
            <a:off x="7988850" y="1454029"/>
            <a:ext cx="1568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-&gt;ARR</a:t>
            </a:r>
          </a:p>
        </p:txBody>
      </p:sp>
      <p:sp>
        <p:nvSpPr>
          <p:cNvPr id="86" name="Textfeld 85"/>
          <p:cNvSpPr txBox="1"/>
          <p:nvPr/>
        </p:nvSpPr>
        <p:spPr>
          <a:xfrm>
            <a:off x="7920842" y="4682200"/>
            <a:ext cx="15696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smtClean="0"/>
              <a:t>-&gt;CNT</a:t>
            </a:r>
          </a:p>
          <a:p>
            <a:r>
              <a:rPr lang="de-DE" sz="2400" dirty="0" smtClean="0"/>
              <a:t>CTR DIV 16</a:t>
            </a:r>
          </a:p>
        </p:txBody>
      </p:sp>
      <p:sp>
        <p:nvSpPr>
          <p:cNvPr id="87" name="Textfeld 86"/>
          <p:cNvSpPr txBox="1"/>
          <p:nvPr/>
        </p:nvSpPr>
        <p:spPr>
          <a:xfrm>
            <a:off x="6323610" y="302118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EQ      CMP</a:t>
            </a:r>
          </a:p>
        </p:txBody>
      </p:sp>
      <p:sp>
        <p:nvSpPr>
          <p:cNvPr id="88" name="Textfeld 87"/>
          <p:cNvSpPr txBox="1"/>
          <p:nvPr/>
        </p:nvSpPr>
        <p:spPr>
          <a:xfrm>
            <a:off x="3309971" y="5001157"/>
            <a:ext cx="1572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TIMx</a:t>
            </a:r>
            <a:r>
              <a:rPr lang="de-DE" sz="2400" dirty="0" err="1" smtClean="0">
                <a:sym typeface="Wingdings" panose="05000000000000000000" pitchFamily="2" charset="2"/>
              </a:rPr>
              <a:t>PSC</a:t>
            </a:r>
            <a:endParaRPr lang="de-DE" sz="2400" dirty="0" smtClean="0"/>
          </a:p>
        </p:txBody>
      </p:sp>
      <p:sp>
        <p:nvSpPr>
          <p:cNvPr id="89" name="Textfeld 88"/>
          <p:cNvSpPr txBox="1"/>
          <p:nvPr/>
        </p:nvSpPr>
        <p:spPr>
          <a:xfrm>
            <a:off x="5338749" y="5758353"/>
            <a:ext cx="21066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CEN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-&gt;CR1 Bit0</a:t>
            </a:r>
          </a:p>
        </p:txBody>
      </p:sp>
      <p:sp>
        <p:nvSpPr>
          <p:cNvPr id="90" name="Textfeld 89"/>
          <p:cNvSpPr txBox="1"/>
          <p:nvPr/>
        </p:nvSpPr>
        <p:spPr>
          <a:xfrm>
            <a:off x="3864478" y="147976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UIF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-&gt;SR Bit0</a:t>
            </a:r>
          </a:p>
        </p:txBody>
      </p:sp>
      <p:sp>
        <p:nvSpPr>
          <p:cNvPr id="91" name="Freihandform 90"/>
          <p:cNvSpPr/>
          <p:nvPr/>
        </p:nvSpPr>
        <p:spPr>
          <a:xfrm>
            <a:off x="2403987" y="2499852"/>
            <a:ext cx="840658" cy="162232"/>
          </a:xfrm>
          <a:custGeom>
            <a:avLst/>
            <a:gdLst>
              <a:gd name="connsiteX0" fmla="*/ 840658 w 840658"/>
              <a:gd name="connsiteY0" fmla="*/ 162232 h 162232"/>
              <a:gd name="connsiteX1" fmla="*/ 405581 w 840658"/>
              <a:gd name="connsiteY1" fmla="*/ 162232 h 162232"/>
              <a:gd name="connsiteX2" fmla="*/ 0 w 840658"/>
              <a:gd name="connsiteY2" fmla="*/ 0 h 162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0658" h="162232">
                <a:moveTo>
                  <a:pt x="840658" y="162232"/>
                </a:moveTo>
                <a:lnTo>
                  <a:pt x="405581" y="162232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Freihandform 91"/>
          <p:cNvSpPr/>
          <p:nvPr/>
        </p:nvSpPr>
        <p:spPr>
          <a:xfrm>
            <a:off x="1592826" y="2654710"/>
            <a:ext cx="796413" cy="7374"/>
          </a:xfrm>
          <a:custGeom>
            <a:avLst/>
            <a:gdLst>
              <a:gd name="connsiteX0" fmla="*/ 0 w 796413"/>
              <a:gd name="connsiteY0" fmla="*/ 0 h 7374"/>
              <a:gd name="connsiteX1" fmla="*/ 796413 w 796413"/>
              <a:gd name="connsiteY1" fmla="*/ 7374 h 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413" h="7374">
                <a:moveTo>
                  <a:pt x="0" y="0"/>
                </a:moveTo>
                <a:lnTo>
                  <a:pt x="796413" y="7374"/>
                </a:ln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Textfeld 92"/>
          <p:cNvSpPr txBox="1"/>
          <p:nvPr/>
        </p:nvSpPr>
        <p:spPr>
          <a:xfrm>
            <a:off x="1198485" y="1655415"/>
            <a:ext cx="22044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UIE =</a:t>
            </a:r>
          </a:p>
          <a:p>
            <a:r>
              <a:rPr lang="de-DE" sz="2400" dirty="0" err="1" smtClean="0"/>
              <a:t>TIMx</a:t>
            </a:r>
            <a:r>
              <a:rPr lang="de-DE" sz="2400" dirty="0" smtClean="0"/>
              <a:t>-&gt;DIER Bit0</a:t>
            </a:r>
          </a:p>
        </p:txBody>
      </p:sp>
      <p:sp>
        <p:nvSpPr>
          <p:cNvPr id="94" name="Textfeld 93"/>
          <p:cNvSpPr txBox="1"/>
          <p:nvPr/>
        </p:nvSpPr>
        <p:spPr>
          <a:xfrm>
            <a:off x="120086" y="5333493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32MHz</a:t>
            </a:r>
          </a:p>
        </p:txBody>
      </p:sp>
      <p:sp>
        <p:nvSpPr>
          <p:cNvPr id="95" name="Textfeld 94"/>
          <p:cNvSpPr txBox="1"/>
          <p:nvPr/>
        </p:nvSpPr>
        <p:spPr>
          <a:xfrm>
            <a:off x="1203202" y="4302750"/>
            <a:ext cx="20991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/>
              <a:t>RCC-&gt;</a:t>
            </a:r>
            <a:r>
              <a:rPr lang="de-DE" sz="2400" dirty="0" smtClean="0"/>
              <a:t>APB1ENR</a:t>
            </a:r>
          </a:p>
          <a:p>
            <a:r>
              <a:rPr lang="de-DE" sz="2400" dirty="0" smtClean="0"/>
              <a:t>Bit 4</a:t>
            </a:r>
          </a:p>
        </p:txBody>
      </p:sp>
      <p:sp>
        <p:nvSpPr>
          <p:cNvPr id="97" name="Google Shape;56;p1"/>
          <p:cNvSpPr/>
          <p:nvPr/>
        </p:nvSpPr>
        <p:spPr>
          <a:xfrm>
            <a:off x="2259693" y="1704258"/>
            <a:ext cx="5118061" cy="2276742"/>
          </a:xfrm>
          <a:prstGeom prst="wedgeRoundRectCallout">
            <a:avLst>
              <a:gd name="adj1" fmla="val -29402"/>
              <a:gd name="adj2" fmla="val 64142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Der </a:t>
            </a:r>
            <a:r>
              <a:rPr lang="de-DE" sz="2800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Timer</a:t>
            </a: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muss mit 32MHz Takt versorgt werden um arbeiten zu können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26601" y="4682200"/>
            <a:ext cx="1391641" cy="2276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640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147187"/>
              <a:ext cx="494070" cy="10323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4071" h="103239">
                  <a:moveTo>
                    <a:pt x="494071" y="0"/>
                  </a:moveTo>
                  <a:lnTo>
                    <a:pt x="265471" y="103239"/>
                  </a:lnTo>
                  <a:lnTo>
                    <a:pt x="0" y="10323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1568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15728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err="1" smtClean="0">
                  <a:sym typeface="Wingdings" panose="05000000000000000000" pitchFamily="2" charset="2"/>
                </a:rPr>
                <a:t>PSC</a:t>
              </a:r>
              <a:endParaRPr lang="de-DE" sz="2400" dirty="0" smtClean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1203202" y="4302751"/>
              <a:ext cx="20991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/>
                <a:t>RCC-&gt;</a:t>
              </a:r>
              <a:r>
                <a:rPr lang="de-DE" sz="2400" dirty="0" smtClean="0"/>
                <a:t>APB1ENR</a:t>
              </a:r>
            </a:p>
            <a:p>
              <a:r>
                <a:rPr lang="de-DE" sz="2400" dirty="0" smtClean="0"/>
                <a:t>Bit 4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40459" y="1305217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Beispiel: Eine LED soll mit 1Hz blinken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955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1568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15728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err="1" smtClean="0">
                  <a:sym typeface="Wingdings" panose="05000000000000000000" pitchFamily="2" charset="2"/>
                </a:rPr>
                <a:t>PSC</a:t>
              </a:r>
              <a:endParaRPr lang="de-DE" sz="2400" dirty="0" smtClean="0"/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14430" y="1393656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  <a:endParaRPr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330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15680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14430" y="1393656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425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1569661" cy="830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-&gt;CNT</a:t>
              </a:r>
            </a:p>
            <a:p>
              <a:r>
                <a:rPr lang="de-DE" sz="2400" dirty="0" smtClean="0"/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514430" y="1393656"/>
            <a:ext cx="3497053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TIM6-&gt;ARR=500;  //500ms</a:t>
            </a: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113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809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/>
                <a:t>Q   D</a:t>
              </a:r>
              <a:endParaRPr lang="de-DE" sz="2400" dirty="0"/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396220" y="1393656"/>
            <a:ext cx="3733646" cy="2276742"/>
          </a:xfrm>
          <a:prstGeom prst="wedgeRoundRectCallout">
            <a:avLst>
              <a:gd name="adj1" fmla="val -50893"/>
              <a:gd name="adj2" fmla="val 10925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TIM6-&gt;ARR=500;  //500ms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TIM6-&gt;CNT=0; //bei 0 beginnen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38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259825"/>
            <a:chOff x="110613" y="1389413"/>
            <a:chExt cx="10769744" cy="5199938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943959" cy="563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Q D</a:t>
              </a:r>
              <a:endParaRPr lang="de-DE" sz="2400" dirty="0">
                <a:solidFill>
                  <a:srgbClr val="FF0000"/>
                </a:solidFill>
              </a:endParaRPr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4"/>
              <a:ext cx="21066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CEN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396220" y="1393655"/>
            <a:ext cx="3733646" cy="2807251"/>
          </a:xfrm>
          <a:prstGeom prst="wedgeRoundRectCallout">
            <a:avLst>
              <a:gd name="adj1" fmla="val -45484"/>
              <a:gd name="adj2" fmla="val 85676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TIM6-&gt;ARR=500;  //500ms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TIM6-&gt;CNT=0; //bei 0 beginnen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TIM6-&gt;SR=0;   //UIF = 0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410064"/>
            <a:chOff x="110613" y="1389413"/>
            <a:chExt cx="10769744" cy="5383334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943959" cy="563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Q D</a:t>
              </a:r>
              <a:endParaRPr lang="de-DE" sz="2400" dirty="0">
                <a:solidFill>
                  <a:srgbClr val="FF0000"/>
                </a:solidFill>
              </a:endParaRPr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5"/>
              <a:ext cx="2702734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CEN =</a:t>
              </a:r>
            </a:p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8396220" y="1393655"/>
            <a:ext cx="3733646" cy="3416189"/>
          </a:xfrm>
          <a:prstGeom prst="wedgeRoundRectCallout">
            <a:avLst>
              <a:gd name="adj1" fmla="val -43873"/>
              <a:gd name="adj2" fmla="val 65249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Unterprogramm </a:t>
            </a: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void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RCC-&gt;APB1ENR |=0b10000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TIM6-&gt;PSC=31999; //Takt 1ms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b="0" i="0" u="none" strike="noStrike" cap="non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de-DE" b="0" i="0" u="none" strike="noStrike" cap="non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TIM6-&gt;ARR=500;  //500ms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TIM6-&gt;CNT=0; //bei 0 beginnen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TIM6-&gt;SR=0;   //UIF = 0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TIM6-&gt;CR1=1; //CEN=1 </a:t>
            </a:r>
            <a:r>
              <a:rPr lang="de-DE" dirty="0" err="1" smtClean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start</a:t>
            </a:r>
            <a:endParaRPr lang="de-DE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lang="de-DE" dirty="0" smtClean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1132" y="4960422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978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grpSp>
        <p:nvGrpSpPr>
          <p:cNvPr id="3" name="Gruppieren 2"/>
          <p:cNvGrpSpPr/>
          <p:nvPr/>
        </p:nvGrpSpPr>
        <p:grpSpPr>
          <a:xfrm>
            <a:off x="110614" y="1389414"/>
            <a:ext cx="8394560" cy="4410064"/>
            <a:chOff x="110613" y="1389413"/>
            <a:chExt cx="10769744" cy="5383334"/>
          </a:xfrm>
        </p:grpSpPr>
        <p:sp>
          <p:nvSpPr>
            <p:cNvPr id="95" name="Textfeld 94"/>
            <p:cNvSpPr txBox="1"/>
            <p:nvPr/>
          </p:nvSpPr>
          <p:spPr>
            <a:xfrm>
              <a:off x="1203202" y="4302752"/>
              <a:ext cx="2693108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>
                  <a:solidFill>
                    <a:srgbClr val="FF0000"/>
                  </a:solidFill>
                </a:rPr>
                <a:t>RCC-&gt;</a:t>
              </a:r>
              <a:r>
                <a:rPr lang="de-DE" sz="2400" dirty="0" smtClean="0">
                  <a:solidFill>
                    <a:srgbClr val="FF0000"/>
                  </a:solidFill>
                </a:rPr>
                <a:t>APB1ENR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Bit 4</a:t>
              </a:r>
            </a:p>
          </p:txBody>
        </p:sp>
        <p:grpSp>
          <p:nvGrpSpPr>
            <p:cNvPr id="43" name="Gruppieren 42"/>
            <p:cNvGrpSpPr/>
            <p:nvPr/>
          </p:nvGrpSpPr>
          <p:grpSpPr>
            <a:xfrm>
              <a:off x="6667577" y="4575355"/>
              <a:ext cx="1192031" cy="1173161"/>
              <a:chOff x="6667577" y="4575355"/>
              <a:chExt cx="1192031" cy="1173161"/>
            </a:xfrm>
          </p:grpSpPr>
          <p:sp>
            <p:nvSpPr>
              <p:cNvPr id="44" name="Textfeld 43"/>
              <p:cNvSpPr txBox="1"/>
              <p:nvPr/>
            </p:nvSpPr>
            <p:spPr>
              <a:xfrm>
                <a:off x="6667577" y="4575355"/>
                <a:ext cx="119203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400" dirty="0" err="1" smtClean="0"/>
                  <a:t>Reset</a:t>
                </a:r>
                <a:endParaRPr lang="de-DE" sz="24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6704676" y="5286851"/>
                <a:ext cx="103105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dirty="0" err="1" smtClean="0"/>
                  <a:t>Enable</a:t>
                </a:r>
                <a:endParaRPr lang="de-DE" sz="2400" dirty="0" smtClean="0"/>
              </a:p>
            </p:txBody>
          </p:sp>
        </p:grpSp>
        <p:sp>
          <p:nvSpPr>
            <p:cNvPr id="7" name="Rechteck 6"/>
            <p:cNvSpPr/>
            <p:nvPr/>
          </p:nvSpPr>
          <p:spPr>
            <a:xfrm>
              <a:off x="6697684" y="1389413"/>
              <a:ext cx="4182673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6697684" y="4522520"/>
              <a:ext cx="4182673" cy="127263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4" name="Rechteck 53"/>
            <p:cNvSpPr/>
            <p:nvPr/>
          </p:nvSpPr>
          <p:spPr>
            <a:xfrm>
              <a:off x="6339444" y="2503714"/>
              <a:ext cx="1486395" cy="16269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4011880" y="2387475"/>
              <a:ext cx="690749" cy="1650136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6" name="Rechteck 55"/>
            <p:cNvSpPr/>
            <p:nvPr/>
          </p:nvSpPr>
          <p:spPr>
            <a:xfrm>
              <a:off x="2968830" y="4902530"/>
              <a:ext cx="2371098" cy="712518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Freihandform 34"/>
            <p:cNvSpPr/>
            <p:nvPr/>
          </p:nvSpPr>
          <p:spPr>
            <a:xfrm>
              <a:off x="7813964" y="2090056"/>
              <a:ext cx="855023" cy="843148"/>
            </a:xfrm>
            <a:custGeom>
              <a:avLst/>
              <a:gdLst>
                <a:gd name="connsiteX0" fmla="*/ 855023 w 855023"/>
                <a:gd name="connsiteY0" fmla="*/ 0 h 843148"/>
                <a:gd name="connsiteX1" fmla="*/ 855023 w 855023"/>
                <a:gd name="connsiteY1" fmla="*/ 831273 h 843148"/>
                <a:gd name="connsiteX2" fmla="*/ 0 w 855023"/>
                <a:gd name="connsiteY2" fmla="*/ 843148 h 843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55023" h="843148">
                  <a:moveTo>
                    <a:pt x="855023" y="0"/>
                  </a:moveTo>
                  <a:lnTo>
                    <a:pt x="855023" y="831273"/>
                  </a:lnTo>
                  <a:lnTo>
                    <a:pt x="0" y="84314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Freihandform 35"/>
            <p:cNvSpPr/>
            <p:nvPr/>
          </p:nvSpPr>
          <p:spPr>
            <a:xfrm>
              <a:off x="7837713" y="3871356"/>
              <a:ext cx="831273" cy="653143"/>
            </a:xfrm>
            <a:custGeom>
              <a:avLst/>
              <a:gdLst>
                <a:gd name="connsiteX0" fmla="*/ 831273 w 831273"/>
                <a:gd name="connsiteY0" fmla="*/ 653143 h 653143"/>
                <a:gd name="connsiteX1" fmla="*/ 831273 w 831273"/>
                <a:gd name="connsiteY1" fmla="*/ 0 h 653143"/>
                <a:gd name="connsiteX2" fmla="*/ 0 w 831273"/>
                <a:gd name="connsiteY2" fmla="*/ 11875 h 653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1273" h="653143">
                  <a:moveTo>
                    <a:pt x="831273" y="653143"/>
                  </a:moveTo>
                  <a:lnTo>
                    <a:pt x="831273" y="0"/>
                  </a:ln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7" name="Freihandform 56"/>
            <p:cNvSpPr/>
            <p:nvPr/>
          </p:nvSpPr>
          <p:spPr>
            <a:xfrm>
              <a:off x="4726378" y="3241964"/>
              <a:ext cx="1603168" cy="11875"/>
            </a:xfrm>
            <a:custGeom>
              <a:avLst/>
              <a:gdLst>
                <a:gd name="connsiteX0" fmla="*/ 1603169 w 1603169"/>
                <a:gd name="connsiteY0" fmla="*/ 0 h 11875"/>
                <a:gd name="connsiteX1" fmla="*/ 0 w 1603169"/>
                <a:gd name="connsiteY1" fmla="*/ 11875 h 11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03169" h="11875">
                  <a:moveTo>
                    <a:pt x="1603169" y="0"/>
                  </a:moveTo>
                  <a:lnTo>
                    <a:pt x="0" y="118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8" name="Freihandform 57"/>
            <p:cNvSpPr/>
            <p:nvPr/>
          </p:nvSpPr>
          <p:spPr>
            <a:xfrm>
              <a:off x="5961413" y="3241964"/>
              <a:ext cx="724395" cy="1579418"/>
            </a:xfrm>
            <a:custGeom>
              <a:avLst/>
              <a:gdLst>
                <a:gd name="connsiteX0" fmla="*/ 724395 w 724395"/>
                <a:gd name="connsiteY0" fmla="*/ 1567542 h 1579418"/>
                <a:gd name="connsiteX1" fmla="*/ 0 w 724395"/>
                <a:gd name="connsiteY1" fmla="*/ 1579418 h 1579418"/>
                <a:gd name="connsiteX2" fmla="*/ 0 w 724395"/>
                <a:gd name="connsiteY2" fmla="*/ 0 h 157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395" h="1579418">
                  <a:moveTo>
                    <a:pt x="724395" y="1567542"/>
                  </a:moveTo>
                  <a:lnTo>
                    <a:pt x="0" y="157941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9" name="Freihandform 58"/>
            <p:cNvSpPr/>
            <p:nvPr/>
          </p:nvSpPr>
          <p:spPr>
            <a:xfrm>
              <a:off x="5355771" y="5237017"/>
              <a:ext cx="1318161" cy="11876"/>
            </a:xfrm>
            <a:custGeom>
              <a:avLst/>
              <a:gdLst>
                <a:gd name="connsiteX0" fmla="*/ 1318161 w 1318161"/>
                <a:gd name="connsiteY0" fmla="*/ 0 h 11876"/>
                <a:gd name="connsiteX1" fmla="*/ 0 w 1318161"/>
                <a:gd name="connsiteY1" fmla="*/ 11876 h 11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18161" h="11876">
                  <a:moveTo>
                    <a:pt x="1318161" y="0"/>
                  </a:moveTo>
                  <a:lnTo>
                    <a:pt x="0" y="11876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0" name="Freihandform 59"/>
            <p:cNvSpPr/>
            <p:nvPr/>
          </p:nvSpPr>
          <p:spPr>
            <a:xfrm>
              <a:off x="6710516" y="5161935"/>
              <a:ext cx="199103" cy="140110"/>
            </a:xfrm>
            <a:custGeom>
              <a:avLst/>
              <a:gdLst>
                <a:gd name="connsiteX0" fmla="*/ 14749 w 199103"/>
                <a:gd name="connsiteY0" fmla="*/ 140110 h 140110"/>
                <a:gd name="connsiteX1" fmla="*/ 199103 w 199103"/>
                <a:gd name="connsiteY1" fmla="*/ 66368 h 140110"/>
                <a:gd name="connsiteX2" fmla="*/ 0 w 199103"/>
                <a:gd name="connsiteY2" fmla="*/ 0 h 14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9103" h="140110">
                  <a:moveTo>
                    <a:pt x="14749" y="140110"/>
                  </a:moveTo>
                  <a:lnTo>
                    <a:pt x="199103" y="66368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1" name="Freihandform 60"/>
            <p:cNvSpPr/>
            <p:nvPr/>
          </p:nvSpPr>
          <p:spPr>
            <a:xfrm>
              <a:off x="5965723" y="5508523"/>
              <a:ext cx="744793" cy="265471"/>
            </a:xfrm>
            <a:custGeom>
              <a:avLst/>
              <a:gdLst>
                <a:gd name="connsiteX0" fmla="*/ 0 w 744793"/>
                <a:gd name="connsiteY0" fmla="*/ 265471 h 265471"/>
                <a:gd name="connsiteX1" fmla="*/ 0 w 744793"/>
                <a:gd name="connsiteY1" fmla="*/ 0 h 265471"/>
                <a:gd name="connsiteX2" fmla="*/ 744793 w 744793"/>
                <a:gd name="connsiteY2" fmla="*/ 0 h 26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44793" h="265471">
                  <a:moveTo>
                    <a:pt x="0" y="265471"/>
                  </a:moveTo>
                  <a:lnTo>
                    <a:pt x="0" y="0"/>
                  </a:lnTo>
                  <a:lnTo>
                    <a:pt x="744793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Freihandform 63"/>
            <p:cNvSpPr/>
            <p:nvPr/>
          </p:nvSpPr>
          <p:spPr>
            <a:xfrm>
              <a:off x="4579374" y="3170903"/>
              <a:ext cx="125362" cy="162233"/>
            </a:xfrm>
            <a:custGeom>
              <a:avLst/>
              <a:gdLst>
                <a:gd name="connsiteX0" fmla="*/ 125361 w 125361"/>
                <a:gd name="connsiteY0" fmla="*/ 162232 h 162232"/>
                <a:gd name="connsiteX1" fmla="*/ 0 w 125361"/>
                <a:gd name="connsiteY1" fmla="*/ 81116 h 162232"/>
                <a:gd name="connsiteX2" fmla="*/ 125361 w 125361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5361" h="162232">
                  <a:moveTo>
                    <a:pt x="125361" y="162232"/>
                  </a:moveTo>
                  <a:lnTo>
                    <a:pt x="0" y="81116"/>
                  </a:lnTo>
                  <a:lnTo>
                    <a:pt x="125361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5" name="Freihandform 64"/>
            <p:cNvSpPr/>
            <p:nvPr/>
          </p:nvSpPr>
          <p:spPr>
            <a:xfrm>
              <a:off x="3215148" y="2654710"/>
              <a:ext cx="781665" cy="0"/>
            </a:xfrm>
            <a:custGeom>
              <a:avLst/>
              <a:gdLst>
                <a:gd name="connsiteX0" fmla="*/ 781665 w 781665"/>
                <a:gd name="connsiteY0" fmla="*/ 0 h 0"/>
                <a:gd name="connsiteX1" fmla="*/ 0 w 78166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1665">
                  <a:moveTo>
                    <a:pt x="78166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Freihandform 65"/>
            <p:cNvSpPr/>
            <p:nvPr/>
          </p:nvSpPr>
          <p:spPr>
            <a:xfrm>
              <a:off x="2971800" y="5176683"/>
              <a:ext cx="191729" cy="154858"/>
            </a:xfrm>
            <a:custGeom>
              <a:avLst/>
              <a:gdLst>
                <a:gd name="connsiteX0" fmla="*/ 0 w 191729"/>
                <a:gd name="connsiteY0" fmla="*/ 0 h 154858"/>
                <a:gd name="connsiteX1" fmla="*/ 191729 w 191729"/>
                <a:gd name="connsiteY1" fmla="*/ 88490 h 154858"/>
                <a:gd name="connsiteX2" fmla="*/ 7374 w 191729"/>
                <a:gd name="connsiteY2" fmla="*/ 154858 h 154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729" h="154858">
                  <a:moveTo>
                    <a:pt x="0" y="0"/>
                  </a:moveTo>
                  <a:lnTo>
                    <a:pt x="191729" y="88490"/>
                  </a:lnTo>
                  <a:lnTo>
                    <a:pt x="7374" y="154858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Freihandform 66"/>
            <p:cNvSpPr/>
            <p:nvPr/>
          </p:nvSpPr>
          <p:spPr>
            <a:xfrm>
              <a:off x="1644445" y="5257800"/>
              <a:ext cx="1327355" cy="0"/>
            </a:xfrm>
            <a:custGeom>
              <a:avLst/>
              <a:gdLst>
                <a:gd name="connsiteX0" fmla="*/ 1327355 w 1327355"/>
                <a:gd name="connsiteY0" fmla="*/ 0 h 0"/>
                <a:gd name="connsiteX1" fmla="*/ 0 w 132735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27355">
                  <a:moveTo>
                    <a:pt x="1327355" y="0"/>
                  </a:move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8" name="Freihandform 67"/>
            <p:cNvSpPr/>
            <p:nvPr/>
          </p:nvSpPr>
          <p:spPr>
            <a:xfrm>
              <a:off x="1150374" y="5243056"/>
              <a:ext cx="522860" cy="7369"/>
            </a:xfrm>
            <a:custGeom>
              <a:avLst/>
              <a:gdLst>
                <a:gd name="connsiteX0" fmla="*/ 494071 w 494071"/>
                <a:gd name="connsiteY0" fmla="*/ 0 h 103239"/>
                <a:gd name="connsiteX1" fmla="*/ 265471 w 494071"/>
                <a:gd name="connsiteY1" fmla="*/ 103239 h 103239"/>
                <a:gd name="connsiteX2" fmla="*/ 0 w 494071"/>
                <a:gd name="connsiteY2" fmla="*/ 103239 h 103239"/>
                <a:gd name="connsiteX0" fmla="*/ 515663 w 515663"/>
                <a:gd name="connsiteY0" fmla="*/ 0 h 41609"/>
                <a:gd name="connsiteX1" fmla="*/ 265471 w 515663"/>
                <a:gd name="connsiteY1" fmla="*/ 41609 h 41609"/>
                <a:gd name="connsiteX2" fmla="*/ 0 w 515663"/>
                <a:gd name="connsiteY2" fmla="*/ 41609 h 41609"/>
                <a:gd name="connsiteX0" fmla="*/ 522860 w 522860"/>
                <a:gd name="connsiteY0" fmla="*/ 0 h 7369"/>
                <a:gd name="connsiteX1" fmla="*/ 265471 w 522860"/>
                <a:gd name="connsiteY1" fmla="*/ 7369 h 7369"/>
                <a:gd name="connsiteX2" fmla="*/ 0 w 522860"/>
                <a:gd name="connsiteY2" fmla="*/ 7369 h 7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2860" h="7369">
                  <a:moveTo>
                    <a:pt x="522860" y="0"/>
                  </a:moveTo>
                  <a:lnTo>
                    <a:pt x="265471" y="7369"/>
                  </a:lnTo>
                  <a:lnTo>
                    <a:pt x="0" y="7369"/>
                  </a:lnTo>
                </a:path>
              </a:pathLst>
            </a:cu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9" name="Rechteck 68"/>
            <p:cNvSpPr/>
            <p:nvPr/>
          </p:nvSpPr>
          <p:spPr>
            <a:xfrm>
              <a:off x="110613" y="4522520"/>
              <a:ext cx="1046643" cy="1347337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1" name="Freihandform 70"/>
            <p:cNvSpPr/>
            <p:nvPr/>
          </p:nvSpPr>
          <p:spPr>
            <a:xfrm>
              <a:off x="228600" y="4881716"/>
              <a:ext cx="833284" cy="280219"/>
            </a:xfrm>
            <a:custGeom>
              <a:avLst/>
              <a:gdLst>
                <a:gd name="connsiteX0" fmla="*/ 0 w 833284"/>
                <a:gd name="connsiteY0" fmla="*/ 280219 h 280219"/>
                <a:gd name="connsiteX1" fmla="*/ 206477 w 833284"/>
                <a:gd name="connsiteY1" fmla="*/ 280219 h 280219"/>
                <a:gd name="connsiteX2" fmla="*/ 206477 w 833284"/>
                <a:gd name="connsiteY2" fmla="*/ 7374 h 280219"/>
                <a:gd name="connsiteX3" fmla="*/ 567813 w 833284"/>
                <a:gd name="connsiteY3" fmla="*/ 0 h 280219"/>
                <a:gd name="connsiteX4" fmla="*/ 575187 w 833284"/>
                <a:gd name="connsiteY4" fmla="*/ 272845 h 280219"/>
                <a:gd name="connsiteX5" fmla="*/ 833284 w 833284"/>
                <a:gd name="connsiteY5" fmla="*/ 272845 h 28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3284" h="280219">
                  <a:moveTo>
                    <a:pt x="0" y="280219"/>
                  </a:moveTo>
                  <a:lnTo>
                    <a:pt x="206477" y="280219"/>
                  </a:lnTo>
                  <a:lnTo>
                    <a:pt x="206477" y="7374"/>
                  </a:lnTo>
                  <a:lnTo>
                    <a:pt x="567813" y="0"/>
                  </a:lnTo>
                  <a:lnTo>
                    <a:pt x="575187" y="272845"/>
                  </a:lnTo>
                  <a:lnTo>
                    <a:pt x="833284" y="27284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3970092" y="2454063"/>
              <a:ext cx="943959" cy="563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Q D</a:t>
              </a:r>
              <a:endParaRPr lang="de-DE" sz="2400" dirty="0">
                <a:solidFill>
                  <a:srgbClr val="FF0000"/>
                </a:solidFill>
              </a:endParaRPr>
            </a:p>
          </p:txBody>
        </p:sp>
        <p:sp>
          <p:nvSpPr>
            <p:cNvPr id="79" name="Freihandform 78"/>
            <p:cNvSpPr/>
            <p:nvPr/>
          </p:nvSpPr>
          <p:spPr>
            <a:xfrm>
              <a:off x="4719484" y="2684205"/>
              <a:ext cx="317090" cy="7375"/>
            </a:xfrm>
            <a:custGeom>
              <a:avLst/>
              <a:gdLst>
                <a:gd name="connsiteX0" fmla="*/ 317090 w 317090"/>
                <a:gd name="connsiteY0" fmla="*/ 0 h 7375"/>
                <a:gd name="connsiteX1" fmla="*/ 0 w 317090"/>
                <a:gd name="connsiteY1" fmla="*/ 7375 h 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17090" h="7375">
                  <a:moveTo>
                    <a:pt x="317090" y="0"/>
                  </a:moveTo>
                  <a:lnTo>
                    <a:pt x="0" y="7375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Textfeld 79"/>
            <p:cNvSpPr txBox="1"/>
            <p:nvPr/>
          </p:nvSpPr>
          <p:spPr>
            <a:xfrm>
              <a:off x="4998675" y="2407816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</a:t>
              </a:r>
              <a:endParaRPr lang="de-DE" sz="2400" dirty="0"/>
            </a:p>
          </p:txBody>
        </p:sp>
        <p:sp>
          <p:nvSpPr>
            <p:cNvPr id="81" name="Freihandform 80"/>
            <p:cNvSpPr/>
            <p:nvPr/>
          </p:nvSpPr>
          <p:spPr>
            <a:xfrm>
              <a:off x="8524568" y="2521974"/>
              <a:ext cx="294967" cy="191729"/>
            </a:xfrm>
            <a:custGeom>
              <a:avLst/>
              <a:gdLst>
                <a:gd name="connsiteX0" fmla="*/ 294967 w 294967"/>
                <a:gd name="connsiteY0" fmla="*/ 0 h 191729"/>
                <a:gd name="connsiteX1" fmla="*/ 0 w 294967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94967" h="191729">
                  <a:moveTo>
                    <a:pt x="294967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Freihandform 81"/>
            <p:cNvSpPr/>
            <p:nvPr/>
          </p:nvSpPr>
          <p:spPr>
            <a:xfrm>
              <a:off x="8509819" y="3982064"/>
              <a:ext cx="302342" cy="191729"/>
            </a:xfrm>
            <a:custGeom>
              <a:avLst/>
              <a:gdLst>
                <a:gd name="connsiteX0" fmla="*/ 302342 w 302342"/>
                <a:gd name="connsiteY0" fmla="*/ 0 h 191729"/>
                <a:gd name="connsiteX1" fmla="*/ 0 w 302342"/>
                <a:gd name="connsiteY1" fmla="*/ 191729 h 19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342" h="191729">
                  <a:moveTo>
                    <a:pt x="302342" y="0"/>
                  </a:moveTo>
                  <a:lnTo>
                    <a:pt x="0" y="191729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Textfeld 82"/>
            <p:cNvSpPr txBox="1"/>
            <p:nvPr/>
          </p:nvSpPr>
          <p:spPr>
            <a:xfrm>
              <a:off x="8819534" y="2291430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8785465" y="3827524"/>
              <a:ext cx="4956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16</a:t>
              </a: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7988851" y="1454029"/>
              <a:ext cx="2011729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-&gt;ARR</a:t>
              </a:r>
            </a:p>
          </p:txBody>
        </p:sp>
        <p:sp>
          <p:nvSpPr>
            <p:cNvPr id="86" name="Textfeld 85"/>
            <p:cNvSpPr txBox="1"/>
            <p:nvPr/>
          </p:nvSpPr>
          <p:spPr>
            <a:xfrm>
              <a:off x="7920842" y="4682200"/>
              <a:ext cx="2013785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-&gt;CNT</a:t>
              </a:r>
            </a:p>
            <a:p>
              <a:r>
                <a:rPr lang="de-DE" sz="2400" dirty="0" smtClean="0">
                  <a:solidFill>
                    <a:srgbClr val="FF0000"/>
                  </a:solidFill>
                </a:rPr>
                <a:t>CTR DIV 16</a:t>
              </a:r>
            </a:p>
          </p:txBody>
        </p:sp>
        <p:sp>
          <p:nvSpPr>
            <p:cNvPr id="87" name="Textfeld 86"/>
            <p:cNvSpPr txBox="1"/>
            <p:nvPr/>
          </p:nvSpPr>
          <p:spPr>
            <a:xfrm>
              <a:off x="6323609" y="3021186"/>
              <a:ext cx="1535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EQ      CMP</a:t>
              </a:r>
            </a:p>
          </p:txBody>
        </p:sp>
        <p:sp>
          <p:nvSpPr>
            <p:cNvPr id="88" name="Textfeld 87"/>
            <p:cNvSpPr txBox="1"/>
            <p:nvPr/>
          </p:nvSpPr>
          <p:spPr>
            <a:xfrm>
              <a:off x="3309971" y="5001156"/>
              <a:ext cx="2017898" cy="563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err="1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PSC</a:t>
              </a:r>
              <a:endParaRPr lang="de-DE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89" name="Textfeld 88"/>
            <p:cNvSpPr txBox="1"/>
            <p:nvPr/>
          </p:nvSpPr>
          <p:spPr>
            <a:xfrm>
              <a:off x="5338749" y="5758355"/>
              <a:ext cx="2702734" cy="1014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>
                  <a:solidFill>
                    <a:srgbClr val="FF0000"/>
                  </a:solidFill>
                </a:rPr>
                <a:t>CEN =</a:t>
              </a:r>
            </a:p>
            <a:p>
              <a:r>
                <a:rPr lang="de-DE" sz="2400" dirty="0" err="1" smtClean="0">
                  <a:solidFill>
                    <a:srgbClr val="FF0000"/>
                  </a:solidFill>
                </a:rPr>
                <a:t>TIMx</a:t>
              </a:r>
              <a:r>
                <a:rPr lang="de-DE" sz="2400" dirty="0" smtClean="0">
                  <a:solidFill>
                    <a:srgbClr val="FF0000"/>
                  </a:solidFill>
                </a:rPr>
                <a:t>-&gt;CR1 Bit0</a:t>
              </a:r>
            </a:p>
          </p:txBody>
        </p:sp>
        <p:sp>
          <p:nvSpPr>
            <p:cNvPr id="90" name="Textfeld 89"/>
            <p:cNvSpPr txBox="1"/>
            <p:nvPr/>
          </p:nvSpPr>
          <p:spPr>
            <a:xfrm>
              <a:off x="3864478" y="1479762"/>
              <a:ext cx="192873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UIF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-&gt;SR Bit0</a:t>
              </a:r>
            </a:p>
          </p:txBody>
        </p:sp>
        <p:sp>
          <p:nvSpPr>
            <p:cNvPr id="91" name="Freihandform 90"/>
            <p:cNvSpPr/>
            <p:nvPr/>
          </p:nvSpPr>
          <p:spPr>
            <a:xfrm>
              <a:off x="2403987" y="2499852"/>
              <a:ext cx="840658" cy="162233"/>
            </a:xfrm>
            <a:custGeom>
              <a:avLst/>
              <a:gdLst>
                <a:gd name="connsiteX0" fmla="*/ 840658 w 840658"/>
                <a:gd name="connsiteY0" fmla="*/ 162232 h 162232"/>
                <a:gd name="connsiteX1" fmla="*/ 405581 w 840658"/>
                <a:gd name="connsiteY1" fmla="*/ 162232 h 162232"/>
                <a:gd name="connsiteX2" fmla="*/ 0 w 840658"/>
                <a:gd name="connsiteY2" fmla="*/ 0 h 16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0658" h="162232">
                  <a:moveTo>
                    <a:pt x="840658" y="162232"/>
                  </a:moveTo>
                  <a:lnTo>
                    <a:pt x="405581" y="16223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Freihandform 91"/>
            <p:cNvSpPr/>
            <p:nvPr/>
          </p:nvSpPr>
          <p:spPr>
            <a:xfrm>
              <a:off x="1592826" y="2654710"/>
              <a:ext cx="796413" cy="7374"/>
            </a:xfrm>
            <a:custGeom>
              <a:avLst/>
              <a:gdLst>
                <a:gd name="connsiteX0" fmla="*/ 0 w 796413"/>
                <a:gd name="connsiteY0" fmla="*/ 0 h 7374"/>
                <a:gd name="connsiteX1" fmla="*/ 796413 w 796413"/>
                <a:gd name="connsiteY1" fmla="*/ 7374 h 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96413" h="7374">
                  <a:moveTo>
                    <a:pt x="0" y="0"/>
                  </a:moveTo>
                  <a:lnTo>
                    <a:pt x="796413" y="7374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Textfeld 92"/>
            <p:cNvSpPr txBox="1"/>
            <p:nvPr/>
          </p:nvSpPr>
          <p:spPr>
            <a:xfrm>
              <a:off x="1198485" y="1655415"/>
              <a:ext cx="22044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UIE =</a:t>
              </a:r>
            </a:p>
            <a:p>
              <a:r>
                <a:rPr lang="de-DE" sz="2400" dirty="0" err="1" smtClean="0"/>
                <a:t>TIMx</a:t>
              </a:r>
              <a:r>
                <a:rPr lang="de-DE" sz="2400" dirty="0" smtClean="0"/>
                <a:t>-&gt;DIER Bit0</a:t>
              </a:r>
            </a:p>
          </p:txBody>
        </p:sp>
        <p:sp>
          <p:nvSpPr>
            <p:cNvPr id="94" name="Textfeld 93"/>
            <p:cNvSpPr txBox="1"/>
            <p:nvPr/>
          </p:nvSpPr>
          <p:spPr>
            <a:xfrm>
              <a:off x="120086" y="5333493"/>
              <a:ext cx="10727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32MHz</a:t>
              </a:r>
            </a:p>
          </p:txBody>
        </p:sp>
      </p:grpSp>
      <p:sp>
        <p:nvSpPr>
          <p:cNvPr id="97" name="Google Shape;56;p1"/>
          <p:cNvSpPr/>
          <p:nvPr/>
        </p:nvSpPr>
        <p:spPr>
          <a:xfrm>
            <a:off x="7787914" y="1393655"/>
            <a:ext cx="4341952" cy="4622134"/>
          </a:xfrm>
          <a:prstGeom prst="wedgeRoundRectCallout">
            <a:avLst>
              <a:gd name="adj1" fmla="val -55152"/>
              <a:gd name="adj2" fmla="val 36883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Hauptprogramm: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b="0" i="0" u="none" strike="noStrike" cap="none" dirty="0" err="1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main</a:t>
            </a: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()</a:t>
            </a:r>
            <a:b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init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(); //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Timer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intialisieren</a:t>
            </a:r>
            <a:endParaRPr lang="de-DE" dirty="0" smtClean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DigitalOut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LED(PC_0);</a:t>
            </a:r>
            <a:endParaRPr lang="de-DE" dirty="0" smtClean="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while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true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if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(TIM6-&gt;SR!=0) //Überlauf?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{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   TIM6-&gt;SR=0; //</a:t>
            </a:r>
            <a:r>
              <a:rPr lang="de-DE" dirty="0" err="1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Flag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zurücksetzen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   LED=!LED; //LED umschalten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  }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dirty="0" smtClean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}</a:t>
            </a:r>
            <a:endParaRPr lang="de-DE" dirty="0" smtClean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dirty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}</a:t>
            </a:r>
            <a:endParaRPr lang="de-DE" dirty="0" smtClean="0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Google Shape;57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13066" y="4960421"/>
            <a:ext cx="1194042" cy="1825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42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17746863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32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8497" y="661045"/>
            <a:ext cx="1351005" cy="442826"/>
          </a:xfrm>
        </p:spPr>
        <p:txBody>
          <a:bodyPr>
            <a:noAutofit/>
          </a:bodyPr>
          <a:lstStyle/>
          <a:p>
            <a:r>
              <a:rPr lang="de-DE" sz="3600" dirty="0" err="1" smtClean="0"/>
              <a:t>Timer</a:t>
            </a:r>
            <a:endParaRPr lang="de-DE" sz="36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4" t="16585" r="35350" b="17936"/>
          <a:stretch/>
        </p:blipFill>
        <p:spPr>
          <a:xfrm rot="1502908">
            <a:off x="11023831" y="119267"/>
            <a:ext cx="867238" cy="1320680"/>
          </a:xfrm>
          <a:prstGeom prst="rect">
            <a:avLst/>
          </a:prstGeom>
        </p:spPr>
      </p:pic>
      <p:sp>
        <p:nvSpPr>
          <p:cNvPr id="9" name="Google Shape;56;p1"/>
          <p:cNvSpPr/>
          <p:nvPr/>
        </p:nvSpPr>
        <p:spPr>
          <a:xfrm>
            <a:off x="5026290" y="1896328"/>
            <a:ext cx="2607126" cy="676688"/>
          </a:xfrm>
          <a:prstGeom prst="wedgeRoundRectCallout">
            <a:avLst>
              <a:gd name="adj1" fmla="val -7376"/>
              <a:gd name="adj2" fmla="val 93318"/>
              <a:gd name="adj3" fmla="val 0"/>
            </a:avLst>
          </a:prstGeom>
          <a:solidFill>
            <a:srgbClr val="FFFF00"/>
          </a:solidFill>
          <a:ln w="9525" cap="flat" cmpd="sng">
            <a:solidFill>
              <a:srgbClr val="1581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 sz="2800" b="0" i="0" u="none" strike="noStrike" cap="none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sz="2800" b="0" i="0" u="none" strike="noStrike" cap="none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Freihandform 4"/>
          <p:cNvSpPr/>
          <p:nvPr/>
        </p:nvSpPr>
        <p:spPr>
          <a:xfrm>
            <a:off x="2305050" y="3280714"/>
            <a:ext cx="1386303" cy="2586685"/>
          </a:xfrm>
          <a:custGeom>
            <a:avLst/>
            <a:gdLst>
              <a:gd name="connsiteX0" fmla="*/ 889686 w 3155092"/>
              <a:gd name="connsiteY0" fmla="*/ 74141 h 6359611"/>
              <a:gd name="connsiteX1" fmla="*/ 164756 w 3155092"/>
              <a:gd name="connsiteY1" fmla="*/ 4283676 h 6359611"/>
              <a:gd name="connsiteX2" fmla="*/ 0 w 3155092"/>
              <a:gd name="connsiteY2" fmla="*/ 6359611 h 6359611"/>
              <a:gd name="connsiteX3" fmla="*/ 3155092 w 3155092"/>
              <a:gd name="connsiteY3" fmla="*/ 6326660 h 6359611"/>
              <a:gd name="connsiteX4" fmla="*/ 2907956 w 3155092"/>
              <a:gd name="connsiteY4" fmla="*/ 4283676 h 6359611"/>
              <a:gd name="connsiteX5" fmla="*/ 2191265 w 3155092"/>
              <a:gd name="connsiteY5" fmla="*/ 123568 h 6359611"/>
              <a:gd name="connsiteX6" fmla="*/ 2001794 w 3155092"/>
              <a:gd name="connsiteY6" fmla="*/ 8238 h 6359611"/>
              <a:gd name="connsiteX7" fmla="*/ 1103870 w 3155092"/>
              <a:gd name="connsiteY7" fmla="*/ 0 h 6359611"/>
              <a:gd name="connsiteX8" fmla="*/ 856735 w 3155092"/>
              <a:gd name="connsiteY8" fmla="*/ 181233 h 6359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55092" h="6359611">
                <a:moveTo>
                  <a:pt x="889686" y="74141"/>
                </a:moveTo>
                <a:lnTo>
                  <a:pt x="164756" y="4283676"/>
                </a:lnTo>
                <a:lnTo>
                  <a:pt x="0" y="6359611"/>
                </a:lnTo>
                <a:lnTo>
                  <a:pt x="3155092" y="6326660"/>
                </a:lnTo>
                <a:lnTo>
                  <a:pt x="2907956" y="4283676"/>
                </a:lnTo>
                <a:lnTo>
                  <a:pt x="2191265" y="123568"/>
                </a:lnTo>
                <a:lnTo>
                  <a:pt x="2001794" y="8238"/>
                </a:lnTo>
                <a:lnTo>
                  <a:pt x="1103870" y="0"/>
                </a:lnTo>
                <a:lnTo>
                  <a:pt x="856735" y="181233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8" name="Gerader Verbinder 7"/>
          <p:cNvCxnSpPr>
            <a:stCxn id="5" idx="1"/>
            <a:endCxn id="5" idx="4"/>
          </p:cNvCxnSpPr>
          <p:nvPr/>
        </p:nvCxnSpPr>
        <p:spPr>
          <a:xfrm>
            <a:off x="2377441" y="5023041"/>
            <a:ext cx="12053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/>
          <p:nvPr/>
        </p:nvCxnSpPr>
        <p:spPr>
          <a:xfrm>
            <a:off x="2882013" y="3523053"/>
            <a:ext cx="4229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H="1">
            <a:off x="2882013" y="4842389"/>
            <a:ext cx="177627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3059639" y="3523053"/>
            <a:ext cx="0" cy="13154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2801658" y="3523053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>
          <a:xfrm flipH="1">
            <a:off x="3059639" y="3523053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2801658" y="3611210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H="1">
            <a:off x="3059639" y="3611210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2801658" y="401959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H="1">
            <a:off x="3059639" y="401959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2801658" y="4572258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3059639" y="4572258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/>
          <p:nvPr/>
        </p:nvCxnSpPr>
        <p:spPr>
          <a:xfrm>
            <a:off x="2801658" y="4324964"/>
            <a:ext cx="8035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H="1">
            <a:off x="3059639" y="4324964"/>
            <a:ext cx="8881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2886242" y="5108605"/>
            <a:ext cx="173398" cy="133673"/>
          </a:xfrm>
          <a:prstGeom prst="ellipse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Vertikaler Bildlauf 37"/>
          <p:cNvSpPr/>
          <p:nvPr/>
        </p:nvSpPr>
        <p:spPr>
          <a:xfrm>
            <a:off x="2199502" y="1811570"/>
            <a:ext cx="2268705" cy="761446"/>
          </a:xfrm>
          <a:prstGeom prst="verticalScroll">
            <a:avLst/>
          </a:prstGeom>
          <a:solidFill>
            <a:schemeClr val="accent4">
              <a:lumMod val="20000"/>
              <a:lumOff val="80000"/>
            </a:schemeClr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>
                <a:solidFill>
                  <a:srgbClr val="FF0000"/>
                </a:solidFill>
              </a:rPr>
              <a:t>100</a:t>
            </a:r>
            <a:endParaRPr lang="de-DE" sz="3600" dirty="0">
              <a:solidFill>
                <a:srgbClr val="FF0000"/>
              </a:solidFill>
            </a:endParaRPr>
          </a:p>
        </p:txBody>
      </p:sp>
      <p:cxnSp>
        <p:nvCxnSpPr>
          <p:cNvPr id="45" name="Gerader Verbinder 44"/>
          <p:cNvCxnSpPr/>
          <p:nvPr/>
        </p:nvCxnSpPr>
        <p:spPr>
          <a:xfrm flipH="1" flipV="1">
            <a:off x="7520372" y="3975588"/>
            <a:ext cx="282608" cy="1777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uppieren 51"/>
          <p:cNvGrpSpPr/>
          <p:nvPr/>
        </p:nvGrpSpPr>
        <p:grpSpPr>
          <a:xfrm>
            <a:off x="7192547" y="3471454"/>
            <a:ext cx="3018252" cy="1008267"/>
            <a:chOff x="5168766" y="3573982"/>
            <a:chExt cx="2569945" cy="827542"/>
          </a:xfrm>
        </p:grpSpPr>
        <p:sp>
          <p:nvSpPr>
            <p:cNvPr id="39" name="Sonne 38"/>
            <p:cNvSpPr/>
            <p:nvPr/>
          </p:nvSpPr>
          <p:spPr>
            <a:xfrm>
              <a:off x="6872438" y="3573982"/>
              <a:ext cx="866273" cy="827542"/>
            </a:xfrm>
            <a:prstGeom prst="su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1" name="Gerader Verbinder 40"/>
            <p:cNvCxnSpPr>
              <a:stCxn id="39" idx="1"/>
            </p:cNvCxnSpPr>
            <p:nvPr/>
          </p:nvCxnSpPr>
          <p:spPr>
            <a:xfrm flipH="1">
              <a:off x="5688531" y="3987753"/>
              <a:ext cx="118390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H="1">
              <a:off x="5168766" y="3987753"/>
              <a:ext cx="26950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/>
            <p:cNvCxnSpPr/>
            <p:nvPr/>
          </p:nvCxnSpPr>
          <p:spPr>
            <a:xfrm>
              <a:off x="5688531" y="3987753"/>
              <a:ext cx="0" cy="512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/>
            <p:cNvCxnSpPr/>
            <p:nvPr/>
          </p:nvCxnSpPr>
          <p:spPr>
            <a:xfrm>
              <a:off x="5518201" y="4022796"/>
              <a:ext cx="2994" cy="8955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H="1" flipV="1">
              <a:off x="5474175" y="4112355"/>
              <a:ext cx="94040" cy="9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feld 52"/>
          <p:cNvSpPr txBox="1"/>
          <p:nvPr/>
        </p:nvSpPr>
        <p:spPr>
          <a:xfrm>
            <a:off x="9193411" y="2920282"/>
            <a:ext cx="911949" cy="5624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Licht</a:t>
            </a:r>
            <a:endParaRPr lang="de-DE" sz="2400" dirty="0"/>
          </a:p>
        </p:txBody>
      </p:sp>
      <p:pic>
        <p:nvPicPr>
          <p:cNvPr id="7" name="Google Shape;365;g6fe11b7731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21570" y="2920282"/>
            <a:ext cx="2229239" cy="319476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feld 55"/>
          <p:cNvSpPr txBox="1"/>
          <p:nvPr/>
        </p:nvSpPr>
        <p:spPr>
          <a:xfrm>
            <a:off x="2267159" y="5480743"/>
            <a:ext cx="158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1 Sekunde</a:t>
            </a:r>
            <a:endParaRPr lang="de-DE" sz="2400" dirty="0"/>
          </a:p>
        </p:txBody>
      </p:sp>
      <p:grpSp>
        <p:nvGrpSpPr>
          <p:cNvPr id="4" name="Gruppieren 3"/>
          <p:cNvGrpSpPr/>
          <p:nvPr/>
        </p:nvGrpSpPr>
        <p:grpSpPr>
          <a:xfrm rot="21296559">
            <a:off x="1381807" y="4353021"/>
            <a:ext cx="3255326" cy="1620785"/>
            <a:chOff x="1381807" y="4353021"/>
            <a:chExt cx="3255326" cy="1620785"/>
          </a:xfrm>
        </p:grpSpPr>
        <p:grpSp>
          <p:nvGrpSpPr>
            <p:cNvPr id="3" name="Gruppieren 2"/>
            <p:cNvGrpSpPr/>
            <p:nvPr/>
          </p:nvGrpSpPr>
          <p:grpSpPr>
            <a:xfrm>
              <a:off x="2975055" y="4353021"/>
              <a:ext cx="1662078" cy="826053"/>
              <a:chOff x="2975055" y="4353021"/>
              <a:chExt cx="1662078" cy="826053"/>
            </a:xfrm>
          </p:grpSpPr>
          <p:cxnSp>
            <p:nvCxnSpPr>
              <p:cNvPr id="32" name="Gerader Verbinder 31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hteck 32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 flipH="1" flipV="1">
              <a:off x="1381807" y="5154932"/>
              <a:ext cx="1629937" cy="818874"/>
              <a:chOff x="2975055" y="4353021"/>
              <a:chExt cx="1662078" cy="826053"/>
            </a:xfrm>
          </p:grpSpPr>
          <p:cxnSp>
            <p:nvCxnSpPr>
              <p:cNvPr id="40" name="Gerader Verbinder 39"/>
              <p:cNvCxnSpPr/>
              <p:nvPr/>
            </p:nvCxnSpPr>
            <p:spPr>
              <a:xfrm flipV="1">
                <a:off x="2975055" y="4353021"/>
                <a:ext cx="1662078" cy="826053"/>
              </a:xfrm>
              <a:prstGeom prst="line">
                <a:avLst/>
              </a:prstGeom>
              <a:ln w="825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Rechteck 41"/>
              <p:cNvSpPr/>
              <p:nvPr/>
            </p:nvSpPr>
            <p:spPr>
              <a:xfrm rot="19917884">
                <a:off x="3646413" y="4680147"/>
                <a:ext cx="206256" cy="228799"/>
              </a:xfrm>
              <a:prstGeom prst="rect">
                <a:avLst/>
              </a:prstGeom>
              <a:no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4" name="Google Shape;660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9625" y="5441923"/>
            <a:ext cx="2355409" cy="1303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984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497908E-503D-46EB-904C-674BC0364D7B}"/>
</file>

<file path=customXml/itemProps2.xml><?xml version="1.0" encoding="utf-8"?>
<ds:datastoreItem xmlns:ds="http://schemas.openxmlformats.org/officeDocument/2006/customXml" ds:itemID="{D0735C52-3B12-4F47-B0A3-B6F384D7B666}"/>
</file>

<file path=customXml/itemProps3.xml><?xml version="1.0" encoding="utf-8"?>
<ds:datastoreItem xmlns:ds="http://schemas.openxmlformats.org/officeDocument/2006/customXml" ds:itemID="{754E5CAB-A710-45ED-9142-8B35A4B512A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1370</Words>
  <Application>Microsoft Office PowerPoint</Application>
  <PresentationFormat>Breitbild</PresentationFormat>
  <Paragraphs>732</Paragraphs>
  <Slides>79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79</vt:i4>
      </vt:variant>
    </vt:vector>
  </HeadingPairs>
  <TitlesOfParts>
    <vt:vector size="84" baseType="lpstr">
      <vt:lpstr>Arial</vt:lpstr>
      <vt:lpstr>Calibri</vt:lpstr>
      <vt:lpstr>Calibri Light</vt:lpstr>
      <vt:lpstr>Wingdings</vt:lpstr>
      <vt:lpstr>Office Theme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  <vt:lpstr>Timer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Timer</dc:title>
  <dc:creator>Jörg Sturm</dc:creator>
  <cp:lastModifiedBy>Jörg Sturm</cp:lastModifiedBy>
  <cp:revision>22</cp:revision>
  <dcterms:created xsi:type="dcterms:W3CDTF">2020-04-14T15:29:24Z</dcterms:created>
  <dcterms:modified xsi:type="dcterms:W3CDTF">2020-04-15T13:59:47Z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