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6"/>
  </p:notesMasterIdLst>
  <p:sldIdLst>
    <p:sldId id="256" r:id="rId2"/>
    <p:sldId id="286" r:id="rId3"/>
    <p:sldId id="273" r:id="rId4"/>
    <p:sldId id="277" r:id="rId5"/>
    <p:sldId id="279" r:id="rId6"/>
    <p:sldId id="276" r:id="rId7"/>
    <p:sldId id="278" r:id="rId8"/>
    <p:sldId id="272" r:id="rId9"/>
    <p:sldId id="280" r:id="rId10"/>
    <p:sldId id="281" r:id="rId11"/>
    <p:sldId id="284" r:id="rId12"/>
    <p:sldId id="282" r:id="rId13"/>
    <p:sldId id="283" r:id="rId14"/>
    <p:sldId id="285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6855B-77E2-445F-B78B-FA23889AC61A}" type="datetimeFigureOut">
              <a:rPr lang="de-DE" smtClean="0"/>
              <a:t>24.11.2020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6DEA9-2E2A-43D6-AC94-7400A6B23F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291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Ordne zu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9704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Ordne zu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870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26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5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2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2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4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8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0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60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4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199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75" r:id="rId5"/>
    <p:sldLayoutId id="2147483680" r:id="rId6"/>
    <p:sldLayoutId id="2147483676" r:id="rId7"/>
    <p:sldLayoutId id="2147483677" r:id="rId8"/>
    <p:sldLayoutId id="2147483678" r:id="rId9"/>
    <p:sldLayoutId id="2147483679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learningapps.org/watch?v=pgztwxs9c2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7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8765C8-32B6-4448-BF5B-70001C077F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7" r="22907" b="1"/>
          <a:stretch/>
        </p:blipFill>
        <p:spPr>
          <a:xfrm>
            <a:off x="5264728" y="2"/>
            <a:ext cx="6927272" cy="5330949"/>
          </a:xfrm>
          <a:custGeom>
            <a:avLst/>
            <a:gdLst/>
            <a:ahLst/>
            <a:cxnLst/>
            <a:rect l="l" t="t" r="r" b="b"/>
            <a:pathLst>
              <a:path w="6927272" h="5330949">
                <a:moveTo>
                  <a:pt x="0" y="0"/>
                </a:moveTo>
                <a:lnTo>
                  <a:pt x="6927272" y="0"/>
                </a:lnTo>
                <a:lnTo>
                  <a:pt x="6927272" y="3912793"/>
                </a:lnTo>
                <a:lnTo>
                  <a:pt x="6884989" y="4002742"/>
                </a:lnTo>
                <a:cubicBezTo>
                  <a:pt x="6799406" y="4174873"/>
                  <a:pt x="6702812" y="4339578"/>
                  <a:pt x="6592028" y="4494163"/>
                </a:cubicBezTo>
                <a:cubicBezTo>
                  <a:pt x="5802121" y="5596640"/>
                  <a:pt x="4821632" y="5380883"/>
                  <a:pt x="3742808" y="5122218"/>
                </a:cubicBezTo>
                <a:cubicBezTo>
                  <a:pt x="2131653" y="4735722"/>
                  <a:pt x="759367" y="4191689"/>
                  <a:pt x="326623" y="2148182"/>
                </a:cubicBezTo>
                <a:cubicBezTo>
                  <a:pt x="186907" y="1488770"/>
                  <a:pt x="67840" y="834043"/>
                  <a:pt x="13721" y="201231"/>
                </a:cubicBezTo>
                <a:close/>
              </a:path>
            </a:pathLst>
          </a:custGeom>
        </p:spPr>
      </p:pic>
      <p:sp>
        <p:nvSpPr>
          <p:cNvPr id="23" name="Freeform: Shape 19">
            <a:extLst>
              <a:ext uri="{FF2B5EF4-FFF2-40B4-BE49-F238E27FC236}">
                <a16:creationId xmlns:a16="http://schemas.microsoft.com/office/drawing/2014/main" id="{A9896C11-F8DF-437A-B349-8AFD602D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791199" y="-1219198"/>
            <a:ext cx="5181601" cy="7620000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E2A953-2478-4351-995D-773919719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de-DE" sz="4400" dirty="0"/>
              <a:t>Modalität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652C5C3-17C9-4619-8C8D-0501E6700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>
            <a:normAutofit/>
          </a:bodyPr>
          <a:lstStyle/>
          <a:p>
            <a:pPr algn="l"/>
            <a:r>
              <a:rPr lang="de-DE" dirty="0"/>
              <a:t>Die Modi des Verbs und Modalverben</a:t>
            </a:r>
          </a:p>
        </p:txBody>
      </p:sp>
      <p:sp>
        <p:nvSpPr>
          <p:cNvPr id="8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1999" y="6356350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656791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949C5A9-A8E3-4F48-BC0C-5B7C16969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762000"/>
            <a:ext cx="3048001" cy="30480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Die Modi: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Hier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geht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 es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zur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 Online-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Übung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0B0D064-49EC-422C-B83B-1EF015462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653162" y="-776838"/>
            <a:ext cx="762001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7BD10BA-973B-4A2D-B0D3-232F303EE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" y="5829359"/>
            <a:ext cx="4333875" cy="1028642"/>
            <a:chOff x="7153921" y="5829359"/>
            <a:chExt cx="5038079" cy="1028642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87A88DB-DE70-4706-9273-203D5AD3C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63906" y="5913098"/>
              <a:ext cx="4228094" cy="944903"/>
            </a:xfrm>
            <a:custGeom>
              <a:avLst/>
              <a:gdLst>
                <a:gd name="connsiteX0" fmla="*/ 1673074 w 4228094"/>
                <a:gd name="connsiteY0" fmla="*/ 230 h 1137038"/>
                <a:gd name="connsiteX1" fmla="*/ 3676781 w 4228094"/>
                <a:gd name="connsiteY1" fmla="*/ 298555 h 1137038"/>
                <a:gd name="connsiteX2" fmla="*/ 4025527 w 4228094"/>
                <a:gd name="connsiteY2" fmla="*/ 425010 h 1137038"/>
                <a:gd name="connsiteX3" fmla="*/ 4228094 w 4228094"/>
                <a:gd name="connsiteY3" fmla="*/ 494088 h 1137038"/>
                <a:gd name="connsiteX4" fmla="*/ 4228094 w 4228094"/>
                <a:gd name="connsiteY4" fmla="*/ 1137038 h 1137038"/>
                <a:gd name="connsiteX5" fmla="*/ 0 w 4228094"/>
                <a:gd name="connsiteY5" fmla="*/ 1137038 h 1137038"/>
                <a:gd name="connsiteX6" fmla="*/ 18109 w 4228094"/>
                <a:gd name="connsiteY6" fmla="*/ 1068877 h 1137038"/>
                <a:gd name="connsiteX7" fmla="*/ 362264 w 4228094"/>
                <a:gd name="connsiteY7" fmla="*/ 366637 h 1137038"/>
                <a:gd name="connsiteX8" fmla="*/ 1386499 w 4228094"/>
                <a:gd name="connsiteY8" fmla="*/ 1522 h 1137038"/>
                <a:gd name="connsiteX9" fmla="*/ 1673074 w 4228094"/>
                <a:gd name="connsiteY9" fmla="*/ 230 h 1137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28094" h="1137038">
                  <a:moveTo>
                    <a:pt x="1673074" y="230"/>
                  </a:moveTo>
                  <a:cubicBezTo>
                    <a:pt x="2346512" y="4287"/>
                    <a:pt x="3048424" y="63583"/>
                    <a:pt x="3676781" y="298555"/>
                  </a:cubicBezTo>
                  <a:cubicBezTo>
                    <a:pt x="3793275" y="342114"/>
                    <a:pt x="3909477" y="384216"/>
                    <a:pt x="4025527" y="425010"/>
                  </a:cubicBezTo>
                  <a:lnTo>
                    <a:pt x="4228094" y="494088"/>
                  </a:lnTo>
                  <a:lnTo>
                    <a:pt x="4228094" y="1137038"/>
                  </a:lnTo>
                  <a:lnTo>
                    <a:pt x="0" y="1137038"/>
                  </a:lnTo>
                  <a:lnTo>
                    <a:pt x="18109" y="1068877"/>
                  </a:lnTo>
                  <a:cubicBezTo>
                    <a:pt x="95047" y="799139"/>
                    <a:pt x="194962" y="542008"/>
                    <a:pt x="362264" y="366637"/>
                  </a:cubicBezTo>
                  <a:cubicBezTo>
                    <a:pt x="622229" y="94062"/>
                    <a:pt x="1015836" y="6565"/>
                    <a:pt x="1386499" y="1522"/>
                  </a:cubicBezTo>
                  <a:cubicBezTo>
                    <a:pt x="1481245" y="198"/>
                    <a:pt x="1576869" y="-349"/>
                    <a:pt x="1673074" y="23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500">
                <a:solidFill>
                  <a:schemeClr val="bg1"/>
                </a:solidFill>
                <a:latin typeface="Avenir Next LT Pro" panose="020B0504020202020204" pitchFamily="34" charset="0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A99C8FD-E836-4A5D-A41C-145B88F0E2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53921" y="5829359"/>
              <a:ext cx="5038078" cy="1028642"/>
            </a:xfrm>
            <a:custGeom>
              <a:avLst/>
              <a:gdLst>
                <a:gd name="connsiteX0" fmla="*/ 1576991 w 5038078"/>
                <a:gd name="connsiteY0" fmla="*/ 210 h 1238015"/>
                <a:gd name="connsiteX1" fmla="*/ 3403320 w 5038078"/>
                <a:gd name="connsiteY1" fmla="*/ 272125 h 1238015"/>
                <a:gd name="connsiteX2" fmla="*/ 4672870 w 5038078"/>
                <a:gd name="connsiteY2" fmla="*/ 693604 h 1238015"/>
                <a:gd name="connsiteX3" fmla="*/ 5038078 w 5038078"/>
                <a:gd name="connsiteY3" fmla="*/ 795929 h 1238015"/>
                <a:gd name="connsiteX4" fmla="*/ 5038078 w 5038078"/>
                <a:gd name="connsiteY4" fmla="*/ 1238015 h 1238015"/>
                <a:gd name="connsiteX5" fmla="*/ 0 w 5038078"/>
                <a:gd name="connsiteY5" fmla="*/ 1238015 h 1238015"/>
                <a:gd name="connsiteX6" fmla="*/ 19230 w 5038078"/>
                <a:gd name="connsiteY6" fmla="*/ 1159819 h 1238015"/>
                <a:gd name="connsiteX7" fmla="*/ 382219 w 5038078"/>
                <a:gd name="connsiteY7" fmla="*/ 334180 h 1238015"/>
                <a:gd name="connsiteX8" fmla="*/ 1315784 w 5038078"/>
                <a:gd name="connsiteY8" fmla="*/ 1388 h 1238015"/>
                <a:gd name="connsiteX9" fmla="*/ 1576991 w 5038078"/>
                <a:gd name="connsiteY9" fmla="*/ 210 h 1238015"/>
                <a:gd name="connsiteX0" fmla="*/ 0 w 5129518"/>
                <a:gd name="connsiteY0" fmla="*/ 1237805 h 1329245"/>
                <a:gd name="connsiteX1" fmla="*/ 19230 w 5129518"/>
                <a:gd name="connsiteY1" fmla="*/ 1159609 h 1329245"/>
                <a:gd name="connsiteX2" fmla="*/ 382219 w 5129518"/>
                <a:gd name="connsiteY2" fmla="*/ 333970 h 1329245"/>
                <a:gd name="connsiteX3" fmla="*/ 1315784 w 5129518"/>
                <a:gd name="connsiteY3" fmla="*/ 1178 h 1329245"/>
                <a:gd name="connsiteX4" fmla="*/ 1576991 w 5129518"/>
                <a:gd name="connsiteY4" fmla="*/ 0 h 1329245"/>
                <a:gd name="connsiteX5" fmla="*/ 3403320 w 5129518"/>
                <a:gd name="connsiteY5" fmla="*/ 271915 h 1329245"/>
                <a:gd name="connsiteX6" fmla="*/ 4672870 w 5129518"/>
                <a:gd name="connsiteY6" fmla="*/ 693394 h 1329245"/>
                <a:gd name="connsiteX7" fmla="*/ 5038078 w 5129518"/>
                <a:gd name="connsiteY7" fmla="*/ 795719 h 1329245"/>
                <a:gd name="connsiteX8" fmla="*/ 5129518 w 5129518"/>
                <a:gd name="connsiteY8" fmla="*/ 1329245 h 1329245"/>
                <a:gd name="connsiteX0" fmla="*/ 0 w 5129518"/>
                <a:gd name="connsiteY0" fmla="*/ 1237805 h 1329245"/>
                <a:gd name="connsiteX1" fmla="*/ 19230 w 5129518"/>
                <a:gd name="connsiteY1" fmla="*/ 1159609 h 1329245"/>
                <a:gd name="connsiteX2" fmla="*/ 382219 w 5129518"/>
                <a:gd name="connsiteY2" fmla="*/ 333970 h 1329245"/>
                <a:gd name="connsiteX3" fmla="*/ 1315784 w 5129518"/>
                <a:gd name="connsiteY3" fmla="*/ 1178 h 1329245"/>
                <a:gd name="connsiteX4" fmla="*/ 1576991 w 5129518"/>
                <a:gd name="connsiteY4" fmla="*/ 0 h 1329245"/>
                <a:gd name="connsiteX5" fmla="*/ 3403320 w 5129518"/>
                <a:gd name="connsiteY5" fmla="*/ 271915 h 1329245"/>
                <a:gd name="connsiteX6" fmla="*/ 4672870 w 5129518"/>
                <a:gd name="connsiteY6" fmla="*/ 693394 h 1329245"/>
                <a:gd name="connsiteX7" fmla="*/ 5038078 w 5129518"/>
                <a:gd name="connsiteY7" fmla="*/ 795719 h 1329245"/>
                <a:gd name="connsiteX8" fmla="*/ 5129518 w 5129518"/>
                <a:gd name="connsiteY8" fmla="*/ 1329245 h 1329245"/>
                <a:gd name="connsiteX0" fmla="*/ 0 w 5049689"/>
                <a:gd name="connsiteY0" fmla="*/ 1237805 h 1423588"/>
                <a:gd name="connsiteX1" fmla="*/ 19230 w 5049689"/>
                <a:gd name="connsiteY1" fmla="*/ 1159609 h 1423588"/>
                <a:gd name="connsiteX2" fmla="*/ 382219 w 5049689"/>
                <a:gd name="connsiteY2" fmla="*/ 333970 h 1423588"/>
                <a:gd name="connsiteX3" fmla="*/ 1315784 w 5049689"/>
                <a:gd name="connsiteY3" fmla="*/ 1178 h 1423588"/>
                <a:gd name="connsiteX4" fmla="*/ 1576991 w 5049689"/>
                <a:gd name="connsiteY4" fmla="*/ 0 h 1423588"/>
                <a:gd name="connsiteX5" fmla="*/ 3403320 w 5049689"/>
                <a:gd name="connsiteY5" fmla="*/ 271915 h 1423588"/>
                <a:gd name="connsiteX6" fmla="*/ 4672870 w 5049689"/>
                <a:gd name="connsiteY6" fmla="*/ 693394 h 1423588"/>
                <a:gd name="connsiteX7" fmla="*/ 5038078 w 5049689"/>
                <a:gd name="connsiteY7" fmla="*/ 795719 h 1423588"/>
                <a:gd name="connsiteX8" fmla="*/ 5049689 w 5049689"/>
                <a:gd name="connsiteY8" fmla="*/ 1423588 h 1423588"/>
                <a:gd name="connsiteX0" fmla="*/ 0 w 5038078"/>
                <a:gd name="connsiteY0" fmla="*/ 1237805 h 1237805"/>
                <a:gd name="connsiteX1" fmla="*/ 19230 w 5038078"/>
                <a:gd name="connsiteY1" fmla="*/ 1159609 h 1237805"/>
                <a:gd name="connsiteX2" fmla="*/ 382219 w 5038078"/>
                <a:gd name="connsiteY2" fmla="*/ 333970 h 1237805"/>
                <a:gd name="connsiteX3" fmla="*/ 1315784 w 5038078"/>
                <a:gd name="connsiteY3" fmla="*/ 1178 h 1237805"/>
                <a:gd name="connsiteX4" fmla="*/ 1576991 w 5038078"/>
                <a:gd name="connsiteY4" fmla="*/ 0 h 1237805"/>
                <a:gd name="connsiteX5" fmla="*/ 3403320 w 5038078"/>
                <a:gd name="connsiteY5" fmla="*/ 271915 h 1237805"/>
                <a:gd name="connsiteX6" fmla="*/ 4672870 w 5038078"/>
                <a:gd name="connsiteY6" fmla="*/ 693394 h 1237805"/>
                <a:gd name="connsiteX7" fmla="*/ 5038078 w 5038078"/>
                <a:gd name="connsiteY7" fmla="*/ 795719 h 1237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38078" h="1237805">
                  <a:moveTo>
                    <a:pt x="0" y="1237805"/>
                  </a:moveTo>
                  <a:lnTo>
                    <a:pt x="19230" y="1159609"/>
                  </a:lnTo>
                  <a:cubicBezTo>
                    <a:pt x="96961" y="850027"/>
                    <a:pt x="191605" y="533778"/>
                    <a:pt x="382219" y="333970"/>
                  </a:cubicBezTo>
                  <a:cubicBezTo>
                    <a:pt x="619171" y="85526"/>
                    <a:pt x="977934" y="5774"/>
                    <a:pt x="1315784" y="1178"/>
                  </a:cubicBezTo>
                  <a:lnTo>
                    <a:pt x="1576991" y="0"/>
                  </a:lnTo>
                  <a:cubicBezTo>
                    <a:pt x="2190813" y="3698"/>
                    <a:pt x="2830589" y="57744"/>
                    <a:pt x="3403320" y="271915"/>
                  </a:cubicBezTo>
                  <a:cubicBezTo>
                    <a:pt x="3828046" y="430728"/>
                    <a:pt x="4248519" y="568281"/>
                    <a:pt x="4672870" y="693394"/>
                  </a:cubicBezTo>
                  <a:lnTo>
                    <a:pt x="5038078" y="795719"/>
                  </a:lnTo>
                </a:path>
              </a:pathLst>
            </a:cu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Avenir Next LT Pro Light"/>
              </a:endParaRPr>
            </a:p>
          </p:txBody>
        </p:sp>
      </p:grpSp>
      <p:pic>
        <p:nvPicPr>
          <p:cNvPr id="5" name="Grafik 4">
            <a:extLst>
              <a:ext uri="{FF2B5EF4-FFF2-40B4-BE49-F238E27FC236}">
                <a16:creationId xmlns:a16="http://schemas.microsoft.com/office/drawing/2014/main" id="{85AB4D7F-1274-4DFC-8E6B-0EF43EA85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9" y="1790814"/>
            <a:ext cx="3268135" cy="3268135"/>
          </a:xfrm>
          <a:prstGeom prst="rect">
            <a:avLst/>
          </a:prstGeom>
        </p:spPr>
      </p:pic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0A52D86D-CA85-438E-8E44-C2E2F035A9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161865" y="2677296"/>
            <a:ext cx="3268135" cy="1495172"/>
          </a:xfrm>
          <a:prstGeom prst="rect">
            <a:avLst/>
          </a:prstGeom>
        </p:spPr>
      </p:pic>
      <p:sp>
        <p:nvSpPr>
          <p:cNvPr id="17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98331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4646" y="2600908"/>
            <a:ext cx="10668000" cy="2286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Modal-</a:t>
            </a: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verben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Abgerundete rechteckige Legende 6"/>
          <p:cNvSpPr/>
          <p:nvPr/>
        </p:nvSpPr>
        <p:spPr>
          <a:xfrm>
            <a:off x="3028335" y="932102"/>
            <a:ext cx="1759975" cy="896698"/>
          </a:xfrm>
          <a:prstGeom prst="wedgeRoundRectCallout">
            <a:avLst>
              <a:gd name="adj1" fmla="val -34781"/>
              <a:gd name="adj2" fmla="val -17605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müssen</a:t>
            </a:r>
            <a:endParaRPr lang="de-DE" sz="4800" dirty="0"/>
          </a:p>
        </p:txBody>
      </p:sp>
      <p:sp>
        <p:nvSpPr>
          <p:cNvPr id="8" name="Abgerundete rechteckige Legende 7"/>
          <p:cNvSpPr/>
          <p:nvPr/>
        </p:nvSpPr>
        <p:spPr>
          <a:xfrm>
            <a:off x="9790855" y="2024843"/>
            <a:ext cx="1802013" cy="867798"/>
          </a:xfrm>
          <a:prstGeom prst="wedgeRoundRectCallout">
            <a:avLst>
              <a:gd name="adj1" fmla="val 23451"/>
              <a:gd name="adj2" fmla="val 2582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dürfen</a:t>
            </a:r>
            <a:endParaRPr lang="de-DE" sz="4800" dirty="0"/>
          </a:p>
        </p:txBody>
      </p:sp>
      <p:sp>
        <p:nvSpPr>
          <p:cNvPr id="9" name="Abgerundete rechteckige Legende 8"/>
          <p:cNvSpPr/>
          <p:nvPr/>
        </p:nvSpPr>
        <p:spPr>
          <a:xfrm>
            <a:off x="6921910" y="1199534"/>
            <a:ext cx="1908324" cy="825309"/>
          </a:xfrm>
          <a:prstGeom prst="wedgeRoundRectCallout">
            <a:avLst>
              <a:gd name="adj1" fmla="val 28121"/>
              <a:gd name="adj2" fmla="val -1430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sollen</a:t>
            </a:r>
            <a:endParaRPr lang="de-DE" sz="4800" dirty="0"/>
          </a:p>
        </p:txBody>
      </p:sp>
      <p:sp>
        <p:nvSpPr>
          <p:cNvPr id="10" name="Abgerundete rechteckige Legende 9"/>
          <p:cNvSpPr/>
          <p:nvPr/>
        </p:nvSpPr>
        <p:spPr>
          <a:xfrm>
            <a:off x="3908322" y="2600908"/>
            <a:ext cx="1802013" cy="867798"/>
          </a:xfrm>
          <a:prstGeom prst="wedgeRoundRectCallout">
            <a:avLst>
              <a:gd name="adj1" fmla="val 5809"/>
              <a:gd name="adj2" fmla="val 1723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können</a:t>
            </a:r>
          </a:p>
        </p:txBody>
      </p:sp>
      <p:sp>
        <p:nvSpPr>
          <p:cNvPr id="15" name="Abgerundete rechteckige Legende 9">
            <a:extLst>
              <a:ext uri="{FF2B5EF4-FFF2-40B4-BE49-F238E27FC236}">
                <a16:creationId xmlns:a16="http://schemas.microsoft.com/office/drawing/2014/main" id="{462EF1D1-0165-4703-A58D-CBB186B047D9}"/>
              </a:ext>
            </a:extLst>
          </p:cNvPr>
          <p:cNvSpPr/>
          <p:nvPr/>
        </p:nvSpPr>
        <p:spPr>
          <a:xfrm>
            <a:off x="4974451" y="4453008"/>
            <a:ext cx="1802013" cy="867799"/>
          </a:xfrm>
          <a:prstGeom prst="wedgeRoundRectCallout">
            <a:avLst>
              <a:gd name="adj1" fmla="val 5809"/>
              <a:gd name="adj2" fmla="val 1723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wollen</a:t>
            </a:r>
          </a:p>
        </p:txBody>
      </p:sp>
      <p:sp>
        <p:nvSpPr>
          <p:cNvPr id="16" name="Abgerundete rechteckige Legende 7">
            <a:extLst>
              <a:ext uri="{FF2B5EF4-FFF2-40B4-BE49-F238E27FC236}">
                <a16:creationId xmlns:a16="http://schemas.microsoft.com/office/drawing/2014/main" id="{66F610A2-B068-474E-9F58-50D0F65D253C}"/>
              </a:ext>
            </a:extLst>
          </p:cNvPr>
          <p:cNvSpPr/>
          <p:nvPr/>
        </p:nvSpPr>
        <p:spPr>
          <a:xfrm>
            <a:off x="7471997" y="3318355"/>
            <a:ext cx="1802014" cy="851106"/>
          </a:xfrm>
          <a:prstGeom prst="wedgeRoundRectCallout">
            <a:avLst>
              <a:gd name="adj1" fmla="val 23451"/>
              <a:gd name="adj2" fmla="val 25823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mögen</a:t>
            </a:r>
          </a:p>
        </p:txBody>
      </p:sp>
      <p:sp>
        <p:nvSpPr>
          <p:cNvPr id="11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550526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Modalverben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Mit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Modalverben</a:t>
            </a:r>
            <a:r>
              <a:rPr lang="de-DE" dirty="0"/>
              <a:t> verändert man den Aussagewert des Verbs.</a:t>
            </a:r>
          </a:p>
          <a:p>
            <a:pPr marL="0" indent="0">
              <a:buNone/>
            </a:pPr>
            <a:r>
              <a:rPr lang="de-DE" dirty="0"/>
              <a:t>Beispiel: </a:t>
            </a:r>
          </a:p>
          <a:p>
            <a:pPr marL="0" indent="0">
              <a:buNone/>
            </a:pPr>
            <a:r>
              <a:rPr lang="de-DE" dirty="0"/>
              <a:t>Die Kinder spielen draußen.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 Kinder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___________</a:t>
            </a:r>
            <a:r>
              <a:rPr lang="de-DE" dirty="0"/>
              <a:t> draußen spielen.</a:t>
            </a:r>
          </a:p>
        </p:txBody>
      </p:sp>
      <p:sp>
        <p:nvSpPr>
          <p:cNvPr id="5" name="Pfeil nach unten 4"/>
          <p:cNvSpPr/>
          <p:nvPr/>
        </p:nvSpPr>
        <p:spPr>
          <a:xfrm>
            <a:off x="3345374" y="4194147"/>
            <a:ext cx="504056" cy="57606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2661297" y="4933091"/>
            <a:ext cx="1959863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bg2"/>
                </a:solidFill>
              </a:rPr>
              <a:t>müssen</a:t>
            </a:r>
            <a:endParaRPr lang="de-DE" b="1" dirty="0">
              <a:solidFill>
                <a:schemeClr val="bg2"/>
              </a:solidFill>
            </a:endParaRPr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11871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Modalverben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Mit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Modalverben</a:t>
            </a:r>
            <a:r>
              <a:rPr lang="de-DE" dirty="0"/>
              <a:t> verändert man den Aussagewert des Verbs.</a:t>
            </a:r>
          </a:p>
          <a:p>
            <a:pPr marL="0" indent="0">
              <a:buNone/>
            </a:pPr>
            <a:r>
              <a:rPr lang="de-DE" dirty="0"/>
              <a:t>Beispiel: </a:t>
            </a:r>
          </a:p>
          <a:p>
            <a:pPr marL="0" indent="0">
              <a:buNone/>
            </a:pPr>
            <a:r>
              <a:rPr lang="de-DE" dirty="0"/>
              <a:t>Die Kinder spielen draußen.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 Kinder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___________</a:t>
            </a:r>
            <a:r>
              <a:rPr lang="de-DE" dirty="0"/>
              <a:t> draußen spielen.</a:t>
            </a:r>
          </a:p>
        </p:txBody>
      </p:sp>
      <p:sp>
        <p:nvSpPr>
          <p:cNvPr id="5" name="Pfeil nach unten 4"/>
          <p:cNvSpPr/>
          <p:nvPr/>
        </p:nvSpPr>
        <p:spPr>
          <a:xfrm>
            <a:off x="3255053" y="4195041"/>
            <a:ext cx="504056" cy="57606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2728902" y="4933538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bg2"/>
                </a:solidFill>
              </a:rPr>
              <a:t>dürfen</a:t>
            </a:r>
            <a:endParaRPr lang="de-DE" b="1" dirty="0">
              <a:solidFill>
                <a:schemeClr val="bg2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8400256" y="260648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müssen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8396384" y="908720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dürfen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8401455" y="1556792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sollen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8401455" y="2204864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wollen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8408702" y="2852936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können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8401455" y="3501008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möchten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13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5769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44E2D6-08A2-4FA1-8984-DA4A43E4D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Modalität kann sprachlich ausgedrückt werden, durch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F8DD8A-3B10-41FB-BE61-F39DF1987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den </a:t>
            </a:r>
            <a:r>
              <a:rPr lang="de-DE" sz="4000" b="1" dirty="0"/>
              <a:t>Modus </a:t>
            </a:r>
            <a:r>
              <a:rPr lang="de-DE" sz="4000" dirty="0"/>
              <a:t>(Indikativ, Imperativ, Konjunktiv)</a:t>
            </a:r>
            <a:endParaRPr lang="de-DE" sz="4000" b="1" dirty="0"/>
          </a:p>
          <a:p>
            <a:r>
              <a:rPr lang="de-DE" sz="4000" b="1" dirty="0"/>
              <a:t>Modalverben </a:t>
            </a:r>
            <a:r>
              <a:rPr lang="de-DE" sz="4000" dirty="0"/>
              <a:t>(müssen, können etc.)</a:t>
            </a:r>
          </a:p>
          <a:p>
            <a:r>
              <a:rPr lang="de-DE" sz="4000" b="1" dirty="0"/>
              <a:t>Modalwörter</a:t>
            </a:r>
            <a:r>
              <a:rPr lang="de-DE" sz="4000" dirty="0"/>
              <a:t> (wahrscheinlich, vielleicht, möglicherweise, vermutlich etc.)</a:t>
            </a:r>
            <a:endParaRPr lang="de-DE" sz="4000" b="1" dirty="0"/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75276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44E2D6-08A2-4FA1-8984-DA4A43E4D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Modalität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F8DD8A-3B10-41FB-BE61-F39DF1987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Modalität bezeichnet die Perspektive des Sprechers; sie macht deutlich, wie etwas gemeint ist.</a:t>
            </a:r>
          </a:p>
          <a:p>
            <a:pPr marL="0" indent="0">
              <a:buNone/>
            </a:pPr>
            <a:r>
              <a:rPr lang="de-DE" dirty="0"/>
              <a:t>Sie kann sprachlich ausgedrückt werden durch</a:t>
            </a:r>
          </a:p>
          <a:p>
            <a:r>
              <a:rPr lang="de-DE" dirty="0"/>
              <a:t>den </a:t>
            </a:r>
            <a:r>
              <a:rPr lang="de-DE" b="1" dirty="0"/>
              <a:t>Modus </a:t>
            </a:r>
            <a:r>
              <a:rPr lang="de-DE" dirty="0"/>
              <a:t>(Indikativ, Imperativ, Konjunktiv)</a:t>
            </a:r>
            <a:endParaRPr lang="de-DE" b="1" dirty="0"/>
          </a:p>
          <a:p>
            <a:r>
              <a:rPr lang="de-DE" b="1" dirty="0"/>
              <a:t>Modalverben </a:t>
            </a:r>
            <a:r>
              <a:rPr lang="de-DE" dirty="0"/>
              <a:t>(müssen, können etc.)</a:t>
            </a:r>
          </a:p>
          <a:p>
            <a:r>
              <a:rPr lang="de-DE" b="1" dirty="0"/>
              <a:t>Modalwörter</a:t>
            </a:r>
            <a:r>
              <a:rPr lang="de-DE" dirty="0"/>
              <a:t> (wahrscheinlich, vielleicht, möglicherweise, vermutlich etc.)</a:t>
            </a:r>
            <a:endParaRPr lang="de-DE" b="1" dirty="0"/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378070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255" y="2553899"/>
            <a:ext cx="10668000" cy="2286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Die Modi</a:t>
            </a: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des Verbs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25286" y="6368855"/>
            <a:ext cx="661283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  <p:sp>
        <p:nvSpPr>
          <p:cNvPr id="7" name="Abgerundete rechteckige Legende 6"/>
          <p:cNvSpPr/>
          <p:nvPr/>
        </p:nvSpPr>
        <p:spPr>
          <a:xfrm>
            <a:off x="2639616" y="1772816"/>
            <a:ext cx="2880320" cy="1656184"/>
          </a:xfrm>
          <a:prstGeom prst="wedgeRoundRectCallout">
            <a:avLst>
              <a:gd name="adj1" fmla="val -56787"/>
              <a:gd name="adj2" fmla="val -91638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Nimm!</a:t>
            </a:r>
          </a:p>
        </p:txBody>
      </p:sp>
      <p:sp>
        <p:nvSpPr>
          <p:cNvPr id="8" name="Abgerundete rechteckige Legende 7"/>
          <p:cNvSpPr/>
          <p:nvPr/>
        </p:nvSpPr>
        <p:spPr>
          <a:xfrm>
            <a:off x="6953812" y="3037408"/>
            <a:ext cx="2880320" cy="1656184"/>
          </a:xfrm>
          <a:prstGeom prst="wedgeRoundRectCallout">
            <a:avLst>
              <a:gd name="adj1" fmla="val 96684"/>
              <a:gd name="adj2" fmla="val 2080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Er nähme…</a:t>
            </a:r>
          </a:p>
        </p:txBody>
      </p:sp>
      <p:sp>
        <p:nvSpPr>
          <p:cNvPr id="9" name="Abgerundete rechteckige Legende 8"/>
          <p:cNvSpPr/>
          <p:nvPr/>
        </p:nvSpPr>
        <p:spPr>
          <a:xfrm>
            <a:off x="6523746" y="809683"/>
            <a:ext cx="2880320" cy="1656184"/>
          </a:xfrm>
          <a:prstGeom prst="wedgeRoundRectCallout">
            <a:avLst>
              <a:gd name="adj1" fmla="val 97747"/>
              <a:gd name="adj2" fmla="val -55085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Er nimmt…</a:t>
            </a:r>
          </a:p>
        </p:txBody>
      </p:sp>
      <p:sp>
        <p:nvSpPr>
          <p:cNvPr id="10" name="Abgerundete rechteckige Legende 9"/>
          <p:cNvSpPr/>
          <p:nvPr/>
        </p:nvSpPr>
        <p:spPr>
          <a:xfrm>
            <a:off x="3431704" y="4005063"/>
            <a:ext cx="2992114" cy="2214761"/>
          </a:xfrm>
          <a:prstGeom prst="wedgeRoundRectCallout">
            <a:avLst>
              <a:gd name="adj1" fmla="val -83094"/>
              <a:gd name="adj2" fmla="val 3928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Man nehme…</a:t>
            </a:r>
          </a:p>
        </p:txBody>
      </p:sp>
    </p:spTree>
    <p:extLst>
      <p:ext uri="{BB962C8B-B14F-4D97-AF65-F5344CB8AC3E}">
        <p14:creationId xmlns:p14="http://schemas.microsoft.com/office/powerpoint/2010/main" val="25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DDC9-7BB5-468C-AA6C-C7103FA3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Modus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5E2B73-DCD8-497D-B227-EF92B25DA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Mithilfe der Aussageweise des Verbs, dem Modus (Plural: Modi), kann man seine Absichten deutlich machen.</a:t>
            </a:r>
          </a:p>
          <a:p>
            <a:r>
              <a:rPr lang="de-DE" dirty="0"/>
              <a:t>Der Modus sagt aus, wie etwas gemeint ist: wirklich, möglich, unmöglich oder als Aufforderung.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17898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DDC9-7BB5-468C-AA6C-C7103FA3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Indikativ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5E2B73-DCD8-497D-B227-EF92B25DA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 Wirklichkeitsform ist die Grundform sprachlicher Äußerungen.</a:t>
            </a:r>
          </a:p>
        </p:txBody>
      </p:sp>
      <p:sp>
        <p:nvSpPr>
          <p:cNvPr id="7" name="Abgerundete rechteckige Legende 8">
            <a:extLst>
              <a:ext uri="{FF2B5EF4-FFF2-40B4-BE49-F238E27FC236}">
                <a16:creationId xmlns:a16="http://schemas.microsoft.com/office/drawing/2014/main" id="{1557E144-C2AB-42F9-A678-91CD2A6C63BB}"/>
              </a:ext>
            </a:extLst>
          </p:cNvPr>
          <p:cNvSpPr/>
          <p:nvPr/>
        </p:nvSpPr>
        <p:spPr>
          <a:xfrm>
            <a:off x="6892415" y="3810000"/>
            <a:ext cx="2880320" cy="1656184"/>
          </a:xfrm>
          <a:prstGeom prst="wedgeRoundRectCallout">
            <a:avLst>
              <a:gd name="adj1" fmla="val -88976"/>
              <a:gd name="adj2" fmla="val -30745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Er nimmt…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507548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DDC9-7BB5-468C-AA6C-C7103FA3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Imperativ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5E2B73-DCD8-497D-B227-EF92B25DA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Für eine Aufforderung, einen Befehl, verwendet man den </a:t>
            </a:r>
            <a:r>
              <a:rPr lang="de-DE" b="1" dirty="0"/>
              <a:t>Imperativ</a:t>
            </a:r>
            <a:r>
              <a:rPr lang="de-DE" dirty="0"/>
              <a:t>.</a:t>
            </a:r>
          </a:p>
        </p:txBody>
      </p:sp>
      <p:sp>
        <p:nvSpPr>
          <p:cNvPr id="5" name="Abgerundete rechteckige Legende 6">
            <a:extLst>
              <a:ext uri="{FF2B5EF4-FFF2-40B4-BE49-F238E27FC236}">
                <a16:creationId xmlns:a16="http://schemas.microsoft.com/office/drawing/2014/main" id="{07D9D9BC-B698-4137-A955-EE7854EE041F}"/>
              </a:ext>
            </a:extLst>
          </p:cNvPr>
          <p:cNvSpPr/>
          <p:nvPr/>
        </p:nvSpPr>
        <p:spPr>
          <a:xfrm>
            <a:off x="6096000" y="3684111"/>
            <a:ext cx="2880320" cy="1656184"/>
          </a:xfrm>
          <a:prstGeom prst="wedgeRoundRectCallout">
            <a:avLst>
              <a:gd name="adj1" fmla="val -80155"/>
              <a:gd name="adj2" fmla="val -52968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Nimm!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70912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DDC9-7BB5-468C-AA6C-C7103FA3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Konjunktiv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5E2B73-DCD8-497D-B227-EF92B25DA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527" y="2063485"/>
            <a:ext cx="10668000" cy="3818083"/>
          </a:xfrm>
        </p:spPr>
        <p:txBody>
          <a:bodyPr/>
          <a:lstStyle/>
          <a:p>
            <a:r>
              <a:rPr lang="de-DE" dirty="0"/>
              <a:t>Die Möglichkeitsform - kommt in zwei Formen vor: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36D1C31-D9BF-4ABE-BC17-0D65B6865F82}"/>
              </a:ext>
            </a:extLst>
          </p:cNvPr>
          <p:cNvSpPr txBox="1"/>
          <p:nvPr/>
        </p:nvSpPr>
        <p:spPr>
          <a:xfrm>
            <a:off x="749527" y="3040506"/>
            <a:ext cx="31856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</a:t>
            </a:r>
            <a:r>
              <a:rPr lang="de-DE" b="1" dirty="0"/>
              <a:t>Konjunktiv I</a:t>
            </a:r>
            <a:br>
              <a:rPr lang="de-DE" dirty="0"/>
            </a:br>
            <a:r>
              <a:rPr lang="de-DE" dirty="0"/>
              <a:t>wird zur Kennzeichnung der fremden Meinung in der indirekten Rede verwendet; er taucht auch oft in Rezepten oder  Bedienungsanleitungen auf. </a:t>
            </a:r>
          </a:p>
        </p:txBody>
      </p:sp>
      <p:sp>
        <p:nvSpPr>
          <p:cNvPr id="8" name="Abgerundete rechteckige Legende 9">
            <a:extLst>
              <a:ext uri="{FF2B5EF4-FFF2-40B4-BE49-F238E27FC236}">
                <a16:creationId xmlns:a16="http://schemas.microsoft.com/office/drawing/2014/main" id="{7319ADDA-DBB6-4F9F-AD7B-85692826A3E2}"/>
              </a:ext>
            </a:extLst>
          </p:cNvPr>
          <p:cNvSpPr/>
          <p:nvPr/>
        </p:nvSpPr>
        <p:spPr>
          <a:xfrm>
            <a:off x="4933947" y="3086039"/>
            <a:ext cx="1930476" cy="1108629"/>
          </a:xfrm>
          <a:prstGeom prst="wedgeRoundRectCallout">
            <a:avLst>
              <a:gd name="adj1" fmla="val -83094"/>
              <a:gd name="adj2" fmla="val 3928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2400" dirty="0"/>
              <a:t>Man nehme…</a:t>
            </a:r>
          </a:p>
        </p:txBody>
      </p:sp>
      <p:sp>
        <p:nvSpPr>
          <p:cNvPr id="10" name="Abgerundete rechteckige Legende 7">
            <a:extLst>
              <a:ext uri="{FF2B5EF4-FFF2-40B4-BE49-F238E27FC236}">
                <a16:creationId xmlns:a16="http://schemas.microsoft.com/office/drawing/2014/main" id="{2B077C7A-8F6A-4449-B6D7-49027D0743CB}"/>
              </a:ext>
            </a:extLst>
          </p:cNvPr>
          <p:cNvSpPr/>
          <p:nvPr/>
        </p:nvSpPr>
        <p:spPr>
          <a:xfrm>
            <a:off x="5130762" y="4628415"/>
            <a:ext cx="1930476" cy="1108630"/>
          </a:xfrm>
          <a:prstGeom prst="wedgeRoundRectCallout">
            <a:avLst>
              <a:gd name="adj1" fmla="val 58959"/>
              <a:gd name="adj2" fmla="val -8373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2800" dirty="0"/>
              <a:t>Er nähme…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E512A93-5662-41E8-9F33-6907120115BB}"/>
              </a:ext>
            </a:extLst>
          </p:cNvPr>
          <p:cNvSpPr txBox="1"/>
          <p:nvPr/>
        </p:nvSpPr>
        <p:spPr>
          <a:xfrm>
            <a:off x="7665151" y="3086039"/>
            <a:ext cx="40973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</a:t>
            </a:r>
            <a:r>
              <a:rPr lang="de-DE" b="1" dirty="0"/>
              <a:t>Konjunktiv II</a:t>
            </a:r>
            <a:br>
              <a:rPr lang="de-DE" dirty="0"/>
            </a:br>
            <a:r>
              <a:rPr lang="de-DE" dirty="0"/>
              <a:t>wird ebenfalls zur  Kennzeichnung der fremden Meinung in der indirekten Rede verwendet (als Ersatzform für den Konjunktiv I). </a:t>
            </a:r>
            <a:br>
              <a:rPr lang="de-DE" dirty="0"/>
            </a:br>
            <a:r>
              <a:rPr lang="de-DE" dirty="0"/>
              <a:t>Er kann jedoch auch Irrealität, eine Möglichkeit, ausdrücken.</a:t>
            </a:r>
          </a:p>
        </p:txBody>
      </p:sp>
      <p:sp>
        <p:nvSpPr>
          <p:cNvPr id="9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76002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81200" y="2492896"/>
            <a:ext cx="375476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sz="4000" dirty="0"/>
              <a:t>Indikativ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Konjunktiv I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Konjunktiv II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Imperativ</a:t>
            </a:r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6449073" y="2605547"/>
            <a:ext cx="439903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/>
            </a:pPr>
            <a:r>
              <a:rPr lang="de-DE" dirty="0"/>
              <a:t>Befehlsform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Wirklichkeitsform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Möglichkeitsform / Irrealität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Möglichkeitsform</a:t>
            </a:r>
            <a:br>
              <a:rPr lang="de-DE" dirty="0"/>
            </a:br>
            <a:endParaRPr lang="de-DE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4792888" y="3060558"/>
            <a:ext cx="1656184" cy="504056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" name="Gerade Verbindung 7"/>
          <p:cNvCxnSpPr>
            <a:cxnSpLocks/>
          </p:cNvCxnSpPr>
          <p:nvPr/>
        </p:nvCxnSpPr>
        <p:spPr>
          <a:xfrm>
            <a:off x="5380023" y="3748931"/>
            <a:ext cx="1004009" cy="1006946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Gerade Verbindung 11"/>
          <p:cNvCxnSpPr>
            <a:cxnSpLocks/>
          </p:cNvCxnSpPr>
          <p:nvPr/>
        </p:nvCxnSpPr>
        <p:spPr>
          <a:xfrm flipV="1">
            <a:off x="5488124" y="4170446"/>
            <a:ext cx="960948" cy="582166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Gerade Verbindung 14"/>
          <p:cNvCxnSpPr>
            <a:cxnSpLocks/>
          </p:cNvCxnSpPr>
          <p:nvPr/>
        </p:nvCxnSpPr>
        <p:spPr>
          <a:xfrm flipV="1">
            <a:off x="5015880" y="3060558"/>
            <a:ext cx="1433194" cy="2749811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Titel 8">
            <a:extLst>
              <a:ext uri="{FF2B5EF4-FFF2-40B4-BE49-F238E27FC236}">
                <a16:creationId xmlns:a16="http://schemas.microsoft.com/office/drawing/2014/main" id="{7EB1E538-1B2A-4888-ADE5-4ADE63B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091" y="720955"/>
            <a:ext cx="10668000" cy="1524000"/>
          </a:xfrm>
        </p:spPr>
        <p:txBody>
          <a:bodyPr/>
          <a:lstStyle/>
          <a:p>
            <a:r>
              <a:rPr lang="de-DE" dirty="0"/>
              <a:t>Die Modi des Verbs</a:t>
            </a:r>
          </a:p>
        </p:txBody>
      </p:sp>
      <p:sp>
        <p:nvSpPr>
          <p:cNvPr id="10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70849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1893" y="2195512"/>
            <a:ext cx="375476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sz="4000" dirty="0"/>
              <a:t>Indikativ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Konjunktiv I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Konjunktiv II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Imperativ</a:t>
            </a:r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5835582" y="2012949"/>
            <a:ext cx="559441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/>
            </a:pPr>
            <a:r>
              <a:rPr lang="de-DE" u="sng" dirty="0"/>
              <a:t>Öffne</a:t>
            </a:r>
            <a:r>
              <a:rPr lang="de-DE" dirty="0"/>
              <a:t> bitte das Fenster!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Er </a:t>
            </a:r>
            <a:r>
              <a:rPr lang="de-DE" u="sng" dirty="0"/>
              <a:t>öffnet</a:t>
            </a:r>
            <a:r>
              <a:rPr lang="de-DE" dirty="0"/>
              <a:t> das Fenster.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Wenn er das Fenster </a:t>
            </a:r>
            <a:r>
              <a:rPr lang="de-DE" u="sng" dirty="0"/>
              <a:t>öffnete</a:t>
            </a:r>
            <a:r>
              <a:rPr lang="de-DE" dirty="0"/>
              <a:t>, würde es besser riechen.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Er sagte, er </a:t>
            </a:r>
            <a:r>
              <a:rPr lang="de-DE" u="sng" dirty="0"/>
              <a:t>öffne</a:t>
            </a:r>
            <a:r>
              <a:rPr lang="de-DE" dirty="0"/>
              <a:t> das Fenster.</a:t>
            </a:r>
            <a:br>
              <a:rPr lang="de-DE" dirty="0"/>
            </a:br>
            <a:endParaRPr lang="de-DE" dirty="0"/>
          </a:p>
        </p:txBody>
      </p:sp>
      <p:cxnSp>
        <p:nvCxnSpPr>
          <p:cNvPr id="7" name="Gerade Verbindung 6"/>
          <p:cNvCxnSpPr>
            <a:cxnSpLocks/>
          </p:cNvCxnSpPr>
          <p:nvPr/>
        </p:nvCxnSpPr>
        <p:spPr>
          <a:xfrm>
            <a:off x="3772363" y="2719857"/>
            <a:ext cx="2063219" cy="259605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" name="Gerade Verbindung 7"/>
          <p:cNvCxnSpPr>
            <a:cxnSpLocks/>
          </p:cNvCxnSpPr>
          <p:nvPr/>
        </p:nvCxnSpPr>
        <p:spPr>
          <a:xfrm>
            <a:off x="4298478" y="3543310"/>
            <a:ext cx="1532169" cy="1572289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Gerade Verbindung 11"/>
          <p:cNvCxnSpPr>
            <a:cxnSpLocks/>
          </p:cNvCxnSpPr>
          <p:nvPr/>
        </p:nvCxnSpPr>
        <p:spPr>
          <a:xfrm flipV="1">
            <a:off x="4397453" y="4009569"/>
            <a:ext cx="1804468" cy="448924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Gerade Verbindung 14"/>
          <p:cNvCxnSpPr>
            <a:cxnSpLocks/>
          </p:cNvCxnSpPr>
          <p:nvPr/>
        </p:nvCxnSpPr>
        <p:spPr>
          <a:xfrm flipV="1">
            <a:off x="4216373" y="2493818"/>
            <a:ext cx="1624144" cy="2759627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Titel 8">
            <a:extLst>
              <a:ext uri="{FF2B5EF4-FFF2-40B4-BE49-F238E27FC236}">
                <a16:creationId xmlns:a16="http://schemas.microsoft.com/office/drawing/2014/main" id="{7EB1E538-1B2A-4888-ADE5-4ADE63B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091" y="720955"/>
            <a:ext cx="10668000" cy="1524000"/>
          </a:xfrm>
        </p:spPr>
        <p:txBody>
          <a:bodyPr/>
          <a:lstStyle/>
          <a:p>
            <a:r>
              <a:rPr lang="de-DE" dirty="0"/>
              <a:t>Die Modi des Verbs</a:t>
            </a:r>
          </a:p>
        </p:txBody>
      </p:sp>
      <p:sp>
        <p:nvSpPr>
          <p:cNvPr id="10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24" y="6402844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Landesbildungsserver B.-W., </a:t>
            </a:r>
            <a:r>
              <a:rPr lang="en-US" kern="1200" dirty="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60695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ebble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</Words>
  <Application>Microsoft Office PowerPoint</Application>
  <PresentationFormat>Breitbild</PresentationFormat>
  <Paragraphs>96</Paragraphs>
  <Slides>14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Avenir Next LT Pro</vt:lpstr>
      <vt:lpstr>Avenir Next LT Pro Light</vt:lpstr>
      <vt:lpstr>Calibri</vt:lpstr>
      <vt:lpstr>Sitka Subheading</vt:lpstr>
      <vt:lpstr>PebbleVTI</vt:lpstr>
      <vt:lpstr>Modalität</vt:lpstr>
      <vt:lpstr>Modalität</vt:lpstr>
      <vt:lpstr>Die Modi des Verbs</vt:lpstr>
      <vt:lpstr>Der Modus</vt:lpstr>
      <vt:lpstr>Der Indikativ</vt:lpstr>
      <vt:lpstr>Der Imperativ</vt:lpstr>
      <vt:lpstr>Der Konjunktiv</vt:lpstr>
      <vt:lpstr>Die Modi des Verbs</vt:lpstr>
      <vt:lpstr>Die Modi des Verbs</vt:lpstr>
      <vt:lpstr>Die Modi: Hier geht es zur Online- Übung</vt:lpstr>
      <vt:lpstr>Modal- verben</vt:lpstr>
      <vt:lpstr>Modalverben</vt:lpstr>
      <vt:lpstr>Modalverben</vt:lpstr>
      <vt:lpstr>Modalität kann sprachlich ausgedrückt werden, durch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Modalität</dc:title>
  <dc:creator>Blennemann</dc:creator>
  <cp:lastModifiedBy>Blennemann</cp:lastModifiedBy>
  <cp:revision>5</cp:revision>
  <dcterms:created xsi:type="dcterms:W3CDTF">2020-11-23T09:12:04Z</dcterms:created>
  <dcterms:modified xsi:type="dcterms:W3CDTF">2020-11-24T14:20:43Z</dcterms:modified>
</cp:coreProperties>
</file>