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2"/>
  </p:notesMasterIdLst>
  <p:sldIdLst>
    <p:sldId id="256" r:id="rId2"/>
    <p:sldId id="306" r:id="rId3"/>
    <p:sldId id="359" r:id="rId4"/>
    <p:sldId id="357" r:id="rId5"/>
    <p:sldId id="358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5" r:id="rId14"/>
    <p:sldId id="296" r:id="rId15"/>
    <p:sldId id="300" r:id="rId16"/>
    <p:sldId id="301" r:id="rId17"/>
    <p:sldId id="302" r:id="rId18"/>
    <p:sldId id="303" r:id="rId19"/>
    <p:sldId id="304" r:id="rId20"/>
    <p:sldId id="305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4655C-BB54-4DA4-B48D-9DC4D81AF231}" type="datetimeFigureOut">
              <a:rPr lang="de-DE" smtClean="0"/>
              <a:t>01.03.2021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26C37-5F56-4119-8FA0-62C6C82B59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9014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BC3A-9CC9-4BFD-831A-C1CB24F0F1E3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4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6723-F473-409D-8E1C-5D8A469C35CA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4361-3E42-4EDA-8902-5072CC1EDE55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3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AC54-41B8-4051-A83F-1A300FD72E58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4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C74D-5E25-4A73-94F0-948D648C2852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4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882D-531F-46D1-AB6C-4C4FE4B46398}" type="datetime1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38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79C7-C0DB-4819-8E0B-F8A813B1B76C}" type="datetime1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0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48AB-291F-406C-9A5A-AA77C55E828D}" type="datetime1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8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D353-5330-4CF0-9696-9CD557B4063F}" type="datetime1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8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B036-9DA7-4739-AD4F-52895174E21A}" type="datetime1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3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314C-6DD6-46C5-BAA5-63EC60915333}" type="datetime1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5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A2FDE314-29B0-4D3A-A3D4-6D3F2537C398}" type="datetime1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r>
              <a:rPr lang="en-US"/>
              <a:t>Landesbildungsserver B.W. - Deutsch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3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689" r:id="rId5"/>
    <p:sldLayoutId id="2147483694" r:id="rId6"/>
    <p:sldLayoutId id="2147483690" r:id="rId7"/>
    <p:sldLayoutId id="2147483691" r:id="rId8"/>
    <p:sldLayoutId id="2147483692" r:id="rId9"/>
    <p:sldLayoutId id="2147483693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4" name="Rectangle 8">
            <a:extLst>
              <a:ext uri="{FF2B5EF4-FFF2-40B4-BE49-F238E27FC236}">
                <a16:creationId xmlns:a16="http://schemas.microsoft.com/office/drawing/2014/main" id="{D6F5F07B-A917-442C-82D5-5719737E9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5" name="Picture 3">
            <a:extLst>
              <a:ext uri="{FF2B5EF4-FFF2-40B4-BE49-F238E27FC236}">
                <a16:creationId xmlns:a16="http://schemas.microsoft.com/office/drawing/2014/main" id="{1D125EC8-CB2E-4279-8397-9432AC5597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398" b="2959"/>
          <a:stretch/>
        </p:blipFill>
        <p:spPr>
          <a:xfrm>
            <a:off x="20" y="10"/>
            <a:ext cx="12191962" cy="6857990"/>
          </a:xfrm>
          <a:prstGeom prst="rect">
            <a:avLst/>
          </a:prstGeom>
        </p:spPr>
      </p:pic>
      <p:sp>
        <p:nvSpPr>
          <p:cNvPr id="96" name="Rectangle 10">
            <a:extLst>
              <a:ext uri="{FF2B5EF4-FFF2-40B4-BE49-F238E27FC236}">
                <a16:creationId xmlns:a16="http://schemas.microsoft.com/office/drawing/2014/main" id="{B7E0C296-2B1B-4589-84EA-239D87849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9175" y="2279176"/>
            <a:ext cx="5199894" cy="25856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EB36207-1902-4BE4-9C89-F7A161E8B9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5812" y="2522070"/>
            <a:ext cx="4606621" cy="1533098"/>
          </a:xfrm>
        </p:spPr>
        <p:txBody>
          <a:bodyPr>
            <a:normAutofit/>
          </a:bodyPr>
          <a:lstStyle/>
          <a:p>
            <a:r>
              <a:rPr lang="de-DE" sz="4000"/>
              <a:t>Pronomen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FC87194-EC99-4836-A313-3BEDAA7C1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8670" y="4155083"/>
            <a:ext cx="4490112" cy="553395"/>
          </a:xfrm>
        </p:spPr>
        <p:txBody>
          <a:bodyPr>
            <a:normAutofit/>
          </a:bodyPr>
          <a:lstStyle/>
          <a:p>
            <a:r>
              <a:rPr lang="de-DE"/>
              <a:t>Wortarten</a:t>
            </a:r>
            <a:endParaRPr lang="de-DE" dirty="0"/>
          </a:p>
        </p:txBody>
      </p:sp>
      <p:grpSp>
        <p:nvGrpSpPr>
          <p:cNvPr id="97" name="Group 12">
            <a:extLst>
              <a:ext uri="{FF2B5EF4-FFF2-40B4-BE49-F238E27FC236}">
                <a16:creationId xmlns:a16="http://schemas.microsoft.com/office/drawing/2014/main" id="{3CDD339A-0D5C-435F-B70C-6498DB974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552" y="3022005"/>
            <a:ext cx="12161561" cy="1033163"/>
            <a:chOff x="23552" y="3022005"/>
            <a:chExt cx="12161561" cy="1033163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21D7864D-9CC0-4345-A8ED-01EEC9C57B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33426" y="3820899"/>
              <a:ext cx="146874" cy="103369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63">
              <a:extLst>
                <a:ext uri="{FF2B5EF4-FFF2-40B4-BE49-F238E27FC236}">
                  <a16:creationId xmlns:a16="http://schemas.microsoft.com/office/drawing/2014/main" id="{F9F23CAB-0676-4AC7-8CA8-7B5BF73E27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12632" y="3146103"/>
              <a:ext cx="143728" cy="146842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5">
              <a:extLst>
                <a:ext uri="{FF2B5EF4-FFF2-40B4-BE49-F238E27FC236}">
                  <a16:creationId xmlns:a16="http://schemas.microsoft.com/office/drawing/2014/main" id="{EB1A7EF0-FD1E-4431-AA12-061658B276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58308" y="3186235"/>
              <a:ext cx="143728" cy="93707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6">
              <a:extLst>
                <a:ext uri="{FF2B5EF4-FFF2-40B4-BE49-F238E27FC236}">
                  <a16:creationId xmlns:a16="http://schemas.microsoft.com/office/drawing/2014/main" id="{AAA8D351-4D5D-43CA-9EA3-3A209DBA7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19141" y="3199239"/>
              <a:ext cx="155267" cy="132351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7">
              <a:extLst>
                <a:ext uri="{FF2B5EF4-FFF2-40B4-BE49-F238E27FC236}">
                  <a16:creationId xmlns:a16="http://schemas.microsoft.com/office/drawing/2014/main" id="{AEB482CE-8502-400F-A587-CEA8BF668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79147" y="3203103"/>
              <a:ext cx="186739" cy="140079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9">
              <a:extLst>
                <a:ext uri="{FF2B5EF4-FFF2-40B4-BE49-F238E27FC236}">
                  <a16:creationId xmlns:a16="http://schemas.microsoft.com/office/drawing/2014/main" id="{B86FDE7E-057E-44EF-9209-38C5CD45C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45413" y="3206968"/>
              <a:ext cx="171003" cy="132351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70">
              <a:extLst>
                <a:ext uri="{FF2B5EF4-FFF2-40B4-BE49-F238E27FC236}">
                  <a16:creationId xmlns:a16="http://schemas.microsoft.com/office/drawing/2014/main" id="{9DAEC7B8-1258-418C-8918-40304A03F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2571" y="3278457"/>
              <a:ext cx="155267" cy="89843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71">
              <a:extLst>
                <a:ext uri="{FF2B5EF4-FFF2-40B4-BE49-F238E27FC236}">
                  <a16:creationId xmlns:a16="http://schemas.microsoft.com/office/drawing/2014/main" id="{7B3E59D7-9F28-4FEB-8725-3474C434C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24344" y="3213730"/>
              <a:ext cx="155267" cy="107233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2">
              <a:extLst>
                <a:ext uri="{FF2B5EF4-FFF2-40B4-BE49-F238E27FC236}">
                  <a16:creationId xmlns:a16="http://schemas.microsoft.com/office/drawing/2014/main" id="{FB6EF793-0487-49E6-ACD6-A61029C0A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55774" y="3217593"/>
              <a:ext cx="155267" cy="107233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3">
              <a:extLst>
                <a:ext uri="{FF2B5EF4-FFF2-40B4-BE49-F238E27FC236}">
                  <a16:creationId xmlns:a16="http://schemas.microsoft.com/office/drawing/2014/main" id="{98ABF759-8FA6-48D5-B872-D9CEECD39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66180" y="3221457"/>
              <a:ext cx="143728" cy="99505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4">
              <a:extLst>
                <a:ext uri="{FF2B5EF4-FFF2-40B4-BE49-F238E27FC236}">
                  <a16:creationId xmlns:a16="http://schemas.microsoft.com/office/drawing/2014/main" id="{DDB8BBFA-C9D7-4F60-A252-7ED1743E47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49313" y="3228221"/>
              <a:ext cx="162611" cy="142976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5">
              <a:extLst>
                <a:ext uri="{FF2B5EF4-FFF2-40B4-BE49-F238E27FC236}">
                  <a16:creationId xmlns:a16="http://schemas.microsoft.com/office/drawing/2014/main" id="{A0FF6E41-0C56-4070-B2E2-2B584C578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69669" y="3263964"/>
              <a:ext cx="151070" cy="114961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7">
              <a:extLst>
                <a:ext uri="{FF2B5EF4-FFF2-40B4-BE49-F238E27FC236}">
                  <a16:creationId xmlns:a16="http://schemas.microsoft.com/office/drawing/2014/main" id="{BF2AC548-3795-4AF1-B887-1983F7F8A9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25650" y="3278455"/>
              <a:ext cx="159463" cy="107233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8">
              <a:extLst>
                <a:ext uri="{FF2B5EF4-FFF2-40B4-BE49-F238E27FC236}">
                  <a16:creationId xmlns:a16="http://schemas.microsoft.com/office/drawing/2014/main" id="{2BDFC7FA-5D85-4F31-B712-6E0C0D7B04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23043" y="3285217"/>
              <a:ext cx="7345" cy="77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4">
              <a:extLst>
                <a:ext uri="{FF2B5EF4-FFF2-40B4-BE49-F238E27FC236}">
                  <a16:creationId xmlns:a16="http://schemas.microsoft.com/office/drawing/2014/main" id="{DD1464FA-ADAE-4DB6-A9A6-A809763A3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0139" y="3580387"/>
              <a:ext cx="163660" cy="121724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7">
              <a:extLst>
                <a:ext uri="{FF2B5EF4-FFF2-40B4-BE49-F238E27FC236}">
                  <a16:creationId xmlns:a16="http://schemas.microsoft.com/office/drawing/2014/main" id="{A247191C-2FEA-4AA3-9B1B-4F1602D26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15064" y="3539291"/>
              <a:ext cx="225557" cy="143944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8">
              <a:extLst>
                <a:ext uri="{FF2B5EF4-FFF2-40B4-BE49-F238E27FC236}">
                  <a16:creationId xmlns:a16="http://schemas.microsoft.com/office/drawing/2014/main" id="{92676367-B42C-46BC-BF52-A543723C2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91835" y="3539292"/>
              <a:ext cx="175200" cy="93707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9">
              <a:extLst>
                <a:ext uri="{FF2B5EF4-FFF2-40B4-BE49-F238E27FC236}">
                  <a16:creationId xmlns:a16="http://schemas.microsoft.com/office/drawing/2014/main" id="{F96083BD-2E2F-43C1-B5B8-90A19ECB2F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20539" y="3539289"/>
              <a:ext cx="260178" cy="143944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00">
              <a:extLst>
                <a:ext uri="{FF2B5EF4-FFF2-40B4-BE49-F238E27FC236}">
                  <a16:creationId xmlns:a16="http://schemas.microsoft.com/office/drawing/2014/main" id="{36D49EC8-F959-4206-9496-81C1FCE95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59800" y="3539291"/>
              <a:ext cx="152120" cy="111097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1">
              <a:extLst>
                <a:ext uri="{FF2B5EF4-FFF2-40B4-BE49-F238E27FC236}">
                  <a16:creationId xmlns:a16="http://schemas.microsoft.com/office/drawing/2014/main" id="{0D1F9B54-5650-4ADE-8769-818D5AD39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4341" y="3569721"/>
              <a:ext cx="163660" cy="96607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02">
              <a:extLst>
                <a:ext uri="{FF2B5EF4-FFF2-40B4-BE49-F238E27FC236}">
                  <a16:creationId xmlns:a16="http://schemas.microsoft.com/office/drawing/2014/main" id="{1208F64B-D1E2-4308-A921-2791E4D90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59349" y="3594839"/>
              <a:ext cx="143728" cy="117858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03">
              <a:extLst>
                <a:ext uri="{FF2B5EF4-FFF2-40B4-BE49-F238E27FC236}">
                  <a16:creationId xmlns:a16="http://schemas.microsoft.com/office/drawing/2014/main" id="{DD5592E3-A816-49FE-824E-AF5845C511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71682" y="3557646"/>
              <a:ext cx="166807" cy="121724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13">
              <a:extLst>
                <a:ext uri="{FF2B5EF4-FFF2-40B4-BE49-F238E27FC236}">
                  <a16:creationId xmlns:a16="http://schemas.microsoft.com/office/drawing/2014/main" id="{048AF30C-3E40-4065-A7E2-A78D26B05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13811" y="3611744"/>
              <a:ext cx="11540" cy="10628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15">
              <a:extLst>
                <a:ext uri="{FF2B5EF4-FFF2-40B4-BE49-F238E27FC236}">
                  <a16:creationId xmlns:a16="http://schemas.microsoft.com/office/drawing/2014/main" id="{F6E9CB87-8280-47D0-88C8-BAC285D5D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8190" y="3618509"/>
              <a:ext cx="7345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17">
              <a:extLst>
                <a:ext uri="{FF2B5EF4-FFF2-40B4-BE49-F238E27FC236}">
                  <a16:creationId xmlns:a16="http://schemas.microsoft.com/office/drawing/2014/main" id="{C126D247-0C11-4EAB-BE52-A4D807955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45118" y="3633000"/>
              <a:ext cx="8392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18">
              <a:extLst>
                <a:ext uri="{FF2B5EF4-FFF2-40B4-BE49-F238E27FC236}">
                  <a16:creationId xmlns:a16="http://schemas.microsoft.com/office/drawing/2014/main" id="{A15D480B-DA3E-4F00-BDEA-52E018D2CE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09199" y="3636863"/>
              <a:ext cx="155267" cy="113994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19">
              <a:extLst>
                <a:ext uri="{FF2B5EF4-FFF2-40B4-BE49-F238E27FC236}">
                  <a16:creationId xmlns:a16="http://schemas.microsoft.com/office/drawing/2014/main" id="{171F133F-A692-4513-A861-47BDCCC8F6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25942" y="3622374"/>
              <a:ext cx="151070" cy="178722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20">
              <a:extLst>
                <a:ext uri="{FF2B5EF4-FFF2-40B4-BE49-F238E27FC236}">
                  <a16:creationId xmlns:a16="http://schemas.microsoft.com/office/drawing/2014/main" id="{38207A8D-8E7E-463D-9992-9844A7808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06294" y="3832973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7">
              <a:extLst>
                <a:ext uri="{FF2B5EF4-FFF2-40B4-BE49-F238E27FC236}">
                  <a16:creationId xmlns:a16="http://schemas.microsoft.com/office/drawing/2014/main" id="{7BA77B91-9626-4DFA-A5D2-86BE3EAC8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72096" y="3868719"/>
              <a:ext cx="162611" cy="93707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29">
              <a:extLst>
                <a:ext uri="{FF2B5EF4-FFF2-40B4-BE49-F238E27FC236}">
                  <a16:creationId xmlns:a16="http://schemas.microsoft.com/office/drawing/2014/main" id="{E160D945-C924-441B-827A-C27206D18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34415" y="3872581"/>
              <a:ext cx="175200" cy="129453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33">
              <a:extLst>
                <a:ext uri="{FF2B5EF4-FFF2-40B4-BE49-F238E27FC236}">
                  <a16:creationId xmlns:a16="http://schemas.microsoft.com/office/drawing/2014/main" id="{034D50E5-CC96-47EA-909D-9CC6ABA24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05710" y="3883209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36">
              <a:extLst>
                <a:ext uri="{FF2B5EF4-FFF2-40B4-BE49-F238E27FC236}">
                  <a16:creationId xmlns:a16="http://schemas.microsoft.com/office/drawing/2014/main" id="{CE529D6B-DA12-4C21-8816-B7C0655DC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733368" y="3958373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37">
              <a:extLst>
                <a:ext uri="{FF2B5EF4-FFF2-40B4-BE49-F238E27FC236}">
                  <a16:creationId xmlns:a16="http://schemas.microsoft.com/office/drawing/2014/main" id="{8BD20D1C-AFD2-46C5-B874-E1E6575AB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06887" y="3901564"/>
              <a:ext cx="151070" cy="111097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8">
              <a:extLst>
                <a:ext uri="{FF2B5EF4-FFF2-40B4-BE49-F238E27FC236}">
                  <a16:creationId xmlns:a16="http://schemas.microsoft.com/office/drawing/2014/main" id="{1553F3A5-DAE1-4BE4-A62C-DC0B2B076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07894" y="3904464"/>
              <a:ext cx="139530" cy="93707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9">
              <a:extLst>
                <a:ext uri="{FF2B5EF4-FFF2-40B4-BE49-F238E27FC236}">
                  <a16:creationId xmlns:a16="http://schemas.microsoft.com/office/drawing/2014/main" id="{7248432C-E709-4AB9-B196-B17BABF54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09199" y="3912191"/>
              <a:ext cx="155267" cy="103369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42">
              <a:extLst>
                <a:ext uri="{FF2B5EF4-FFF2-40B4-BE49-F238E27FC236}">
                  <a16:creationId xmlns:a16="http://schemas.microsoft.com/office/drawing/2014/main" id="{87579DF1-0CD1-48D7-9B6C-2B437C7B0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12046" y="3947935"/>
              <a:ext cx="4197" cy="676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43">
              <a:extLst>
                <a:ext uri="{FF2B5EF4-FFF2-40B4-BE49-F238E27FC236}">
                  <a16:creationId xmlns:a16="http://schemas.microsoft.com/office/drawing/2014/main" id="{51C5165A-A8BD-4E8A-BB51-96ADB4E0C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27955" y="3951797"/>
              <a:ext cx="143728" cy="92743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44">
              <a:extLst>
                <a:ext uri="{FF2B5EF4-FFF2-40B4-BE49-F238E27FC236}">
                  <a16:creationId xmlns:a16="http://schemas.microsoft.com/office/drawing/2014/main" id="{3318A639-15FE-47E4-883D-24F0DAF6B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45833" y="3947935"/>
              <a:ext cx="167855" cy="107233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45">
              <a:extLst>
                <a:ext uri="{FF2B5EF4-FFF2-40B4-BE49-F238E27FC236}">
                  <a16:creationId xmlns:a16="http://schemas.microsoft.com/office/drawing/2014/main" id="{B03EC112-0D5C-48DA-93EE-940B74A62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94469" y="3954698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0">
              <a:extLst>
                <a:ext uri="{FF2B5EF4-FFF2-40B4-BE49-F238E27FC236}">
                  <a16:creationId xmlns:a16="http://schemas.microsoft.com/office/drawing/2014/main" id="{982DB46C-F13E-4ED7-90F3-47B25A0858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8264" y="3024903"/>
              <a:ext cx="163660" cy="104334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FF698AC9-5CD1-4A7F-8D25-5787F7E8E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7792" y="3039394"/>
              <a:ext cx="143728" cy="85979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8">
              <a:extLst>
                <a:ext uri="{FF2B5EF4-FFF2-40B4-BE49-F238E27FC236}">
                  <a16:creationId xmlns:a16="http://schemas.microsoft.com/office/drawing/2014/main" id="{580965AB-01A6-476C-8F50-ED2350820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7259" y="3022005"/>
              <a:ext cx="163660" cy="92743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9">
              <a:extLst>
                <a:ext uri="{FF2B5EF4-FFF2-40B4-BE49-F238E27FC236}">
                  <a16:creationId xmlns:a16="http://schemas.microsoft.com/office/drawing/2014/main" id="{E3C0DF2F-3170-4A79-ADAA-4BC015B24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56843" y="3047122"/>
              <a:ext cx="147925" cy="82115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0">
              <a:extLst>
                <a:ext uri="{FF2B5EF4-FFF2-40B4-BE49-F238E27FC236}">
                  <a16:creationId xmlns:a16="http://schemas.microsoft.com/office/drawing/2014/main" id="{69010010-E67A-4065-8312-BE392BB1C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93941" y="3057748"/>
              <a:ext cx="15212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631A2BD3-8DA4-49DA-961C-2A84252DDF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8079" y="3068377"/>
              <a:ext cx="178347" cy="117858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3">
              <a:extLst>
                <a:ext uri="{FF2B5EF4-FFF2-40B4-BE49-F238E27FC236}">
                  <a16:creationId xmlns:a16="http://schemas.microsoft.com/office/drawing/2014/main" id="{B3462A74-8748-4CC2-A7DC-0F765B734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247" y="3072240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6">
              <a:extLst>
                <a:ext uri="{FF2B5EF4-FFF2-40B4-BE49-F238E27FC236}">
                  <a16:creationId xmlns:a16="http://schemas.microsoft.com/office/drawing/2014/main" id="{3FD72CB2-5280-4C42-ABD9-AC2202E75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30154" y="3093493"/>
              <a:ext cx="15107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7">
              <a:extLst>
                <a:ext uri="{FF2B5EF4-FFF2-40B4-BE49-F238E27FC236}">
                  <a16:creationId xmlns:a16="http://schemas.microsoft.com/office/drawing/2014/main" id="{7BB6BA01-F7D6-431B-97F7-2DAD44DF9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54702" y="3093493"/>
              <a:ext cx="155267" cy="111097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8">
              <a:extLst>
                <a:ext uri="{FF2B5EF4-FFF2-40B4-BE49-F238E27FC236}">
                  <a16:creationId xmlns:a16="http://schemas.microsoft.com/office/drawing/2014/main" id="{6CBFA44B-13FA-4E01-8EC8-3C2E03DC7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78791" y="3125373"/>
              <a:ext cx="151070" cy="82115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0">
              <a:extLst>
                <a:ext uri="{FF2B5EF4-FFF2-40B4-BE49-F238E27FC236}">
                  <a16:creationId xmlns:a16="http://schemas.microsoft.com/office/drawing/2014/main" id="{0B5F8AEE-90EF-4529-B573-77F764D89A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69975" y="3143729"/>
              <a:ext cx="11540" cy="676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3">
              <a:extLst>
                <a:ext uri="{FF2B5EF4-FFF2-40B4-BE49-F238E27FC236}">
                  <a16:creationId xmlns:a16="http://schemas.microsoft.com/office/drawing/2014/main" id="{56BAE621-EB8E-4E88-9B1A-F840BFE65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6006" y="3362058"/>
              <a:ext cx="169954" cy="88879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1">
              <a:extLst>
                <a:ext uri="{FF2B5EF4-FFF2-40B4-BE49-F238E27FC236}">
                  <a16:creationId xmlns:a16="http://schemas.microsoft.com/office/drawing/2014/main" id="{14B4DED6-A4BF-4F3B-B1FC-82825676B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4777" y="3401668"/>
              <a:ext cx="136383" cy="107233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2">
              <a:extLst>
                <a:ext uri="{FF2B5EF4-FFF2-40B4-BE49-F238E27FC236}">
                  <a16:creationId xmlns:a16="http://schemas.microsoft.com/office/drawing/2014/main" id="{E93A246E-C93F-4DCB-8EB4-8AE46BC81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156" y="3408428"/>
              <a:ext cx="140580" cy="96607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3">
              <a:extLst>
                <a:ext uri="{FF2B5EF4-FFF2-40B4-BE49-F238E27FC236}">
                  <a16:creationId xmlns:a16="http://schemas.microsoft.com/office/drawing/2014/main" id="{2D8ABAA9-E978-42EE-9895-4A97F33EAF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63345" y="3415192"/>
              <a:ext cx="151070" cy="93707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4">
              <a:extLst>
                <a:ext uri="{FF2B5EF4-FFF2-40B4-BE49-F238E27FC236}">
                  <a16:creationId xmlns:a16="http://schemas.microsoft.com/office/drawing/2014/main" id="{1BDBC350-8F9F-44B7-8860-EE05E4556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17434" y="3412293"/>
              <a:ext cx="159463" cy="124621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5">
              <a:extLst>
                <a:ext uri="{FF2B5EF4-FFF2-40B4-BE49-F238E27FC236}">
                  <a16:creationId xmlns:a16="http://schemas.microsoft.com/office/drawing/2014/main" id="{8CC1825B-07E8-4D9A-99FC-AF22F9D705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3589" y="3419055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6">
              <a:extLst>
                <a:ext uri="{FF2B5EF4-FFF2-40B4-BE49-F238E27FC236}">
                  <a16:creationId xmlns:a16="http://schemas.microsoft.com/office/drawing/2014/main" id="{E208343E-229A-4E39-AF3B-DAE8625D5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67596" y="3450937"/>
              <a:ext cx="152120" cy="85979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">
              <a:extLst>
                <a:ext uri="{FF2B5EF4-FFF2-40B4-BE49-F238E27FC236}">
                  <a16:creationId xmlns:a16="http://schemas.microsoft.com/office/drawing/2014/main" id="{C48670A5-7175-4E13-BCF9-70B92BFB7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60620" y="3415192"/>
              <a:ext cx="166807" cy="111097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9">
              <a:extLst>
                <a:ext uri="{FF2B5EF4-FFF2-40B4-BE49-F238E27FC236}">
                  <a16:creationId xmlns:a16="http://schemas.microsoft.com/office/drawing/2014/main" id="{F4203D1F-0C38-4CC7-9667-06D91693C8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3108" y="3458664"/>
              <a:ext cx="146874" cy="92743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0">
              <a:extLst>
                <a:ext uri="{FF2B5EF4-FFF2-40B4-BE49-F238E27FC236}">
                  <a16:creationId xmlns:a16="http://schemas.microsoft.com/office/drawing/2014/main" id="{7C6039CA-A1B7-4086-B035-CF1A0B147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23943" y="3465427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1">
              <a:extLst>
                <a:ext uri="{FF2B5EF4-FFF2-40B4-BE49-F238E27FC236}">
                  <a16:creationId xmlns:a16="http://schemas.microsoft.com/office/drawing/2014/main" id="{BCF25F37-4F50-4174-88D1-A3A43F614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5592" y="3483783"/>
              <a:ext cx="162611" cy="117858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8">
              <a:extLst>
                <a:ext uri="{FF2B5EF4-FFF2-40B4-BE49-F238E27FC236}">
                  <a16:creationId xmlns:a16="http://schemas.microsoft.com/office/drawing/2014/main" id="{F076F369-289A-4E93-BF39-B4C99E16B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149" y="3705975"/>
              <a:ext cx="175200" cy="88879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9">
              <a:extLst>
                <a:ext uri="{FF2B5EF4-FFF2-40B4-BE49-F238E27FC236}">
                  <a16:creationId xmlns:a16="http://schemas.microsoft.com/office/drawing/2014/main" id="{F014AE29-4A4C-418D-8D72-233AECCE70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2456" y="3708874"/>
              <a:ext cx="146874" cy="82115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0">
              <a:extLst>
                <a:ext uri="{FF2B5EF4-FFF2-40B4-BE49-F238E27FC236}">
                  <a16:creationId xmlns:a16="http://schemas.microsoft.com/office/drawing/2014/main" id="{169B666F-51A1-4D47-851D-BF226C536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515" y="3716603"/>
              <a:ext cx="147925" cy="78251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1">
              <a:extLst>
                <a:ext uri="{FF2B5EF4-FFF2-40B4-BE49-F238E27FC236}">
                  <a16:creationId xmlns:a16="http://schemas.microsoft.com/office/drawing/2014/main" id="{1D47E7BB-91A2-4C01-848C-7528FB8DC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85883" y="3712738"/>
              <a:ext cx="166807" cy="107233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2">
              <a:extLst>
                <a:ext uri="{FF2B5EF4-FFF2-40B4-BE49-F238E27FC236}">
                  <a16:creationId xmlns:a16="http://schemas.microsoft.com/office/drawing/2014/main" id="{E8C443E6-6590-4FA5-9143-C734D59DC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7313" y="3723363"/>
              <a:ext cx="152120" cy="82115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3">
              <a:extLst>
                <a:ext uri="{FF2B5EF4-FFF2-40B4-BE49-F238E27FC236}">
                  <a16:creationId xmlns:a16="http://schemas.microsoft.com/office/drawing/2014/main" id="{8AE369CB-90BC-49E0-84E4-E46339759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95241" y="3702111"/>
              <a:ext cx="155267" cy="186450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>
              <a:extLst>
                <a:ext uri="{FF2B5EF4-FFF2-40B4-BE49-F238E27FC236}">
                  <a16:creationId xmlns:a16="http://schemas.microsoft.com/office/drawing/2014/main" id="{DC1D6E23-7CDE-45A3-B8E0-2C5D1BDE7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3642" y="3730128"/>
              <a:ext cx="155267" cy="104334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6">
              <a:extLst>
                <a:ext uri="{FF2B5EF4-FFF2-40B4-BE49-F238E27FC236}">
                  <a16:creationId xmlns:a16="http://schemas.microsoft.com/office/drawing/2014/main" id="{AF542CA1-45D2-4197-B34E-0A63A758B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730" y="3737922"/>
              <a:ext cx="155267" cy="133317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9">
              <a:extLst>
                <a:ext uri="{FF2B5EF4-FFF2-40B4-BE49-F238E27FC236}">
                  <a16:creationId xmlns:a16="http://schemas.microsoft.com/office/drawing/2014/main" id="{5ED5642D-E343-41C8-8FF3-3368A8660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1490" y="3709999"/>
              <a:ext cx="159463" cy="110131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0">
              <a:extLst>
                <a:ext uri="{FF2B5EF4-FFF2-40B4-BE49-F238E27FC236}">
                  <a16:creationId xmlns:a16="http://schemas.microsoft.com/office/drawing/2014/main" id="{BDD03E24-B855-4A54-9C06-9665F8E96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69434" y="3802579"/>
              <a:ext cx="3148" cy="10628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">
              <a:extLst>
                <a:ext uri="{FF2B5EF4-FFF2-40B4-BE49-F238E27FC236}">
                  <a16:creationId xmlns:a16="http://schemas.microsoft.com/office/drawing/2014/main" id="{92A5ABF9-C9AB-440A-9046-57769BAA7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57751" y="3076723"/>
              <a:ext cx="143728" cy="96607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7">
              <a:extLst>
                <a:ext uri="{FF2B5EF4-FFF2-40B4-BE49-F238E27FC236}">
                  <a16:creationId xmlns:a16="http://schemas.microsoft.com/office/drawing/2014/main" id="{20CCFA26-8B22-4B64-A21B-01B13BE5B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19939" y="3091214"/>
              <a:ext cx="163660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0">
              <a:extLst>
                <a:ext uri="{FF2B5EF4-FFF2-40B4-BE49-F238E27FC236}">
                  <a16:creationId xmlns:a16="http://schemas.microsoft.com/office/drawing/2014/main" id="{7034E999-C5DC-41C3-93CF-5AA428892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52129" y="3460249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6">
              <a:extLst>
                <a:ext uri="{FF2B5EF4-FFF2-40B4-BE49-F238E27FC236}">
                  <a16:creationId xmlns:a16="http://schemas.microsoft.com/office/drawing/2014/main" id="{1A197C36-622D-4B69-91BB-4C6D3D209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5385" y="3453485"/>
              <a:ext cx="143728" cy="96607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64">
              <a:extLst>
                <a:ext uri="{FF2B5EF4-FFF2-40B4-BE49-F238E27FC236}">
                  <a16:creationId xmlns:a16="http://schemas.microsoft.com/office/drawing/2014/main" id="{2B41BCF4-897C-4C73-A9C9-92A909F18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05696" y="3715636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75">
              <a:extLst>
                <a:ext uri="{FF2B5EF4-FFF2-40B4-BE49-F238E27FC236}">
                  <a16:creationId xmlns:a16="http://schemas.microsoft.com/office/drawing/2014/main" id="{406FB574-90F0-417D-ABCD-95DDE91A2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69586" y="3718188"/>
              <a:ext cx="152120" cy="92743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">
              <a:extLst>
                <a:ext uri="{FF2B5EF4-FFF2-40B4-BE49-F238E27FC236}">
                  <a16:creationId xmlns:a16="http://schemas.microsoft.com/office/drawing/2014/main" id="{4B98C702-29E3-4C5E-AA82-64BAC1F2A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552" y="3423540"/>
              <a:ext cx="155267" cy="104334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36">
              <a:extLst>
                <a:ext uri="{FF2B5EF4-FFF2-40B4-BE49-F238E27FC236}">
                  <a16:creationId xmlns:a16="http://schemas.microsoft.com/office/drawing/2014/main" id="{943DBA82-CBF2-40C6-A535-C02BA2F1E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57107" y="3584213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64">
              <a:extLst>
                <a:ext uri="{FF2B5EF4-FFF2-40B4-BE49-F238E27FC236}">
                  <a16:creationId xmlns:a16="http://schemas.microsoft.com/office/drawing/2014/main" id="{5A1CC399-638B-44DB-80A7-401D797A9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8048" y="3693860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77B9D22-3932-4B15-B678-47941723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</p:spTree>
    <p:extLst>
      <p:ext uri="{BB962C8B-B14F-4D97-AF65-F5344CB8AC3E}">
        <p14:creationId xmlns:p14="http://schemas.microsoft.com/office/powerpoint/2010/main" val="850270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54729" y="334215"/>
            <a:ext cx="5559136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de-DE" altLang="de-DE" dirty="0">
                <a:latin typeface="Tahoma" pitchFamily="34" charset="0"/>
              </a:rPr>
              <a:t>Das Possessivpronomen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373332" y="1715875"/>
            <a:ext cx="9755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</a:t>
            </a:r>
            <a:r>
              <a:rPr lang="de-DE" altLang="de-DE" b="1" dirty="0">
                <a:solidFill>
                  <a:schemeClr val="accent2"/>
                </a:solidFill>
              </a:rPr>
              <a:t>Possessivpronomen</a:t>
            </a:r>
            <a:r>
              <a:rPr lang="de-DE" altLang="de-DE" dirty="0"/>
              <a:t> gibt den Besitz bzw. die Zugehörigkeit an.</a:t>
            </a:r>
            <a:r>
              <a:rPr lang="de-DE" altLang="de-DE" dirty="0">
                <a:latin typeface="Times New Roman" charset="0"/>
              </a:rPr>
              <a:t> 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995055" y="2335774"/>
            <a:ext cx="5105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Ich suche </a:t>
            </a:r>
            <a:r>
              <a:rPr lang="de-DE" altLang="de-DE" b="1" dirty="0">
                <a:solidFill>
                  <a:schemeClr val="accent2"/>
                </a:solidFill>
              </a:rPr>
              <a:t>mein</a:t>
            </a:r>
            <a:r>
              <a:rPr lang="de-DE" altLang="de-DE" dirty="0"/>
              <a:t> Buch.</a:t>
            </a:r>
            <a:br>
              <a:rPr lang="de-DE" altLang="de-DE" dirty="0"/>
            </a:br>
            <a:r>
              <a:rPr lang="de-DE" altLang="de-DE" dirty="0"/>
              <a:t>Das sind </a:t>
            </a:r>
            <a:r>
              <a:rPr lang="de-DE" altLang="de-DE" b="1" dirty="0">
                <a:solidFill>
                  <a:schemeClr val="accent2"/>
                </a:solidFill>
              </a:rPr>
              <a:t>seine</a:t>
            </a:r>
            <a:r>
              <a:rPr lang="de-DE" altLang="de-DE" dirty="0"/>
              <a:t> Geschwister.</a:t>
            </a:r>
          </a:p>
          <a:p>
            <a:pPr eaLnBrk="1" hangingPunct="1"/>
            <a:r>
              <a:rPr lang="de-DE" altLang="de-DE" dirty="0"/>
              <a:t>Wir haben </a:t>
            </a:r>
            <a:r>
              <a:rPr lang="de-DE" altLang="de-DE" b="1" dirty="0">
                <a:solidFill>
                  <a:schemeClr val="accent2"/>
                </a:solidFill>
              </a:rPr>
              <a:t>ihre</a:t>
            </a:r>
            <a:r>
              <a:rPr lang="de-DE" altLang="de-DE" dirty="0"/>
              <a:t> Mutter gesehen.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368137" y="3773454"/>
            <a:ext cx="922712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Die Formen des Possessivpronomens richten sich </a:t>
            </a:r>
            <a:br>
              <a:rPr lang="de-DE" altLang="de-DE" dirty="0"/>
            </a:br>
            <a:r>
              <a:rPr lang="de-DE" altLang="de-DE" dirty="0"/>
              <a:t>im Singular nach dem </a:t>
            </a:r>
            <a:r>
              <a:rPr lang="de-DE" altLang="de-DE" b="1" dirty="0"/>
              <a:t>Genus</a:t>
            </a:r>
            <a:r>
              <a:rPr lang="de-DE" altLang="de-DE" dirty="0"/>
              <a:t> (Geschlecht) und </a:t>
            </a:r>
            <a:r>
              <a:rPr lang="de-DE" altLang="de-DE" b="1" dirty="0"/>
              <a:t>Numerus</a:t>
            </a:r>
            <a:r>
              <a:rPr lang="de-DE" altLang="de-DE" dirty="0"/>
              <a:t> (Anzahl) des Nomens, vor dem sie stehen. 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1995055" y="5211134"/>
            <a:ext cx="913360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ist </a:t>
            </a:r>
            <a:r>
              <a:rPr lang="de-DE" altLang="de-DE" b="1" dirty="0">
                <a:solidFill>
                  <a:schemeClr val="accent2"/>
                </a:solidFill>
              </a:rPr>
              <a:t>mein</a:t>
            </a:r>
            <a:r>
              <a:rPr lang="de-DE" altLang="de-DE" dirty="0"/>
              <a:t> Vater und dies sind </a:t>
            </a:r>
            <a:r>
              <a:rPr lang="de-DE" altLang="de-DE" b="1" dirty="0">
                <a:solidFill>
                  <a:schemeClr val="accent2"/>
                </a:solidFill>
              </a:rPr>
              <a:t>meine</a:t>
            </a:r>
            <a:r>
              <a:rPr lang="de-DE" altLang="de-DE" dirty="0"/>
              <a:t> Geschwister.</a:t>
            </a:r>
            <a:br>
              <a:rPr lang="de-DE" altLang="de-DE" dirty="0"/>
            </a:br>
            <a:r>
              <a:rPr lang="de-DE" altLang="de-DE" dirty="0"/>
              <a:t>Ich suche </a:t>
            </a:r>
            <a:r>
              <a:rPr lang="de-DE" altLang="de-DE" b="1" dirty="0">
                <a:solidFill>
                  <a:schemeClr val="accent2"/>
                </a:solidFill>
              </a:rPr>
              <a:t>meine</a:t>
            </a:r>
            <a:r>
              <a:rPr lang="de-DE" altLang="de-DE" dirty="0"/>
              <a:t> Schwester / </a:t>
            </a:r>
            <a:r>
              <a:rPr lang="de-DE" altLang="de-DE" b="1" dirty="0">
                <a:solidFill>
                  <a:schemeClr val="accent2"/>
                </a:solidFill>
              </a:rPr>
              <a:t>meinen</a:t>
            </a:r>
            <a:r>
              <a:rPr lang="de-DE" altLang="de-DE" dirty="0"/>
              <a:t> Bruder / </a:t>
            </a:r>
            <a:r>
              <a:rPr lang="de-DE" altLang="de-DE" b="1" dirty="0">
                <a:solidFill>
                  <a:schemeClr val="accent2"/>
                </a:solidFill>
              </a:rPr>
              <a:t>mein</a:t>
            </a:r>
            <a:r>
              <a:rPr lang="de-DE" altLang="de-DE" dirty="0"/>
              <a:t> Fahrrad.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B0A52349-9808-4409-AD91-F65FB7BB8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A92A384-E5A5-466A-B2BE-64C91ED2264A}"/>
              </a:ext>
            </a:extLst>
          </p:cNvPr>
          <p:cNvSpPr txBox="1"/>
          <p:nvPr/>
        </p:nvSpPr>
        <p:spPr>
          <a:xfrm rot="20237463">
            <a:off x="7574973" y="2562348"/>
            <a:ext cx="1932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accent2"/>
                </a:solidFill>
              </a:rPr>
              <a:t>Wessen?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  <p:bldP spid="40964" grpId="0" autoUpdateAnimBg="0"/>
      <p:bldP spid="40965" grpId="0" autoUpdateAnimBg="0"/>
      <p:bldP spid="40966" grpId="0" autoUpdateAnimBg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77667" y="502921"/>
            <a:ext cx="6796070" cy="109007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de-DE" altLang="de-DE" dirty="0">
                <a:latin typeface="Tahoma" pitchFamily="34" charset="0"/>
              </a:rPr>
              <a:t>Das Demonstrativpronomen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882775" y="1828801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</a:t>
            </a: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Demonstrativpronomen</a:t>
            </a:r>
            <a:r>
              <a:rPr lang="de-DE" altLang="de-DE" dirty="0"/>
              <a:t> hebt eine Person oder Sache </a:t>
            </a:r>
          </a:p>
          <a:p>
            <a:r>
              <a:rPr lang="de-DE" altLang="de-DE" dirty="0"/>
              <a:t>hervor, indem es ausdrücklich darauf hinweist.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2476500" y="2952751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Diesem</a:t>
            </a:r>
            <a:r>
              <a:rPr lang="de-DE" altLang="de-DE" dirty="0"/>
              <a:t> Mann verdanke ich mein Leben. 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905000" y="3733801"/>
            <a:ext cx="739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Mit dem </a:t>
            </a: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Demonstrativpronomen</a:t>
            </a:r>
            <a:r>
              <a:rPr lang="de-DE" altLang="de-DE" dirty="0"/>
              <a:t> kann man auch </a:t>
            </a:r>
            <a:br>
              <a:rPr lang="de-DE" altLang="de-DE" dirty="0"/>
            </a:br>
            <a:r>
              <a:rPr lang="de-DE" altLang="de-DE" dirty="0"/>
              <a:t>Gegensätze hervorheben.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362200" y="4800601"/>
            <a:ext cx="685453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Dieser</a:t>
            </a:r>
            <a:r>
              <a:rPr lang="de-DE" altLang="de-DE" dirty="0"/>
              <a:t> Baum kann stehen bleiben. </a:t>
            </a:r>
          </a:p>
          <a:p>
            <a:pPr eaLnBrk="1" hangingPunct="1"/>
            <a:endParaRPr lang="de-DE" altLang="de-DE" b="1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/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Jener</a:t>
            </a:r>
            <a:r>
              <a:rPr lang="de-DE" altLang="de-DE" dirty="0"/>
              <a:t>        muss gefällt werden. 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BE81CEE-0A41-4B65-AD82-7D3B56C6D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  <p:pic>
        <p:nvPicPr>
          <p:cNvPr id="4" name="Grafik 3" descr="Nach rechts zeigender Finger, Handrücken Silhouette">
            <a:extLst>
              <a:ext uri="{FF2B5EF4-FFF2-40B4-BE49-F238E27FC236}">
                <a16:creationId xmlns:a16="http://schemas.microsoft.com/office/drawing/2014/main" id="{D1AE64C8-5442-4231-9A6F-9987B27A78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05000" y="2628901"/>
            <a:ext cx="914400" cy="914400"/>
          </a:xfrm>
          <a:prstGeom prst="rect">
            <a:avLst/>
          </a:prstGeom>
        </p:spPr>
      </p:pic>
      <p:pic>
        <p:nvPicPr>
          <p:cNvPr id="11" name="Grafik 10" descr="Nach rechts zeigender Finger, Handrücken Silhouette">
            <a:extLst>
              <a:ext uri="{FF2B5EF4-FFF2-40B4-BE49-F238E27FC236}">
                <a16:creationId xmlns:a16="http://schemas.microsoft.com/office/drawing/2014/main" id="{F7A94F1A-57BF-4B5C-90DA-A874B03AA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62991" y="4431448"/>
            <a:ext cx="914400" cy="914400"/>
          </a:xfrm>
          <a:prstGeom prst="rect">
            <a:avLst/>
          </a:prstGeom>
        </p:spPr>
      </p:pic>
      <p:pic>
        <p:nvPicPr>
          <p:cNvPr id="12" name="Grafik 11" descr="Nach rechts zeigender Finger, Handrücken Silhouette">
            <a:extLst>
              <a:ext uri="{FF2B5EF4-FFF2-40B4-BE49-F238E27FC236}">
                <a16:creationId xmlns:a16="http://schemas.microsoft.com/office/drawing/2014/main" id="{9B147E61-A15F-4954-A2F6-F30AAC611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3068782" y="5181601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  <p:bldP spid="45061" grpId="0" autoUpdateAnimBg="0"/>
      <p:bldP spid="45062" grpId="0" autoUpdateAnimBg="0"/>
      <p:bldP spid="4506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828800" y="914401"/>
            <a:ext cx="8534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Die Formen des </a:t>
            </a: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Demonstrativpronomens</a:t>
            </a:r>
            <a:r>
              <a:rPr lang="de-DE" altLang="de-DE" dirty="0"/>
              <a:t> richten sich </a:t>
            </a:r>
          </a:p>
          <a:p>
            <a:pPr eaLnBrk="1" hangingPunct="1"/>
            <a:r>
              <a:rPr lang="de-DE" altLang="de-DE" dirty="0"/>
              <a:t>im Singular nach dem </a:t>
            </a:r>
            <a:r>
              <a:rPr lang="de-DE" altLang="de-DE" b="1" dirty="0"/>
              <a:t>Genus</a:t>
            </a:r>
            <a:r>
              <a:rPr lang="de-DE" altLang="de-DE" dirty="0"/>
              <a:t> (Geschlecht) und </a:t>
            </a:r>
            <a:r>
              <a:rPr lang="de-DE" altLang="de-DE" b="1" dirty="0"/>
              <a:t>Numerus</a:t>
            </a:r>
            <a:r>
              <a:rPr lang="de-DE" altLang="de-DE" dirty="0"/>
              <a:t> (Anzahl) des Nomens, vor dem sie stehen, bzw. das sie ersetzen.  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438400" y="2971801"/>
            <a:ext cx="6172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Dieser</a:t>
            </a:r>
            <a:r>
              <a:rPr lang="de-DE" altLang="de-DE" dirty="0"/>
              <a:t> Junge wurde einfach umgerannt.</a:t>
            </a:r>
          </a:p>
          <a:p>
            <a:pPr eaLnBrk="1" hangingPunct="1"/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Diese</a:t>
            </a:r>
            <a:r>
              <a:rPr lang="de-DE" altLang="de-DE" dirty="0"/>
              <a:t> Jungen wurden einfach umgerannt. </a:t>
            </a:r>
            <a:br>
              <a:rPr lang="de-DE" altLang="de-DE" dirty="0"/>
            </a:b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Diese</a:t>
            </a:r>
            <a:r>
              <a:rPr lang="de-DE" altLang="de-DE" dirty="0"/>
              <a:t> Frau kann es bestätigen.</a:t>
            </a:r>
            <a:br>
              <a:rPr lang="de-DE" altLang="de-DE" dirty="0"/>
            </a:b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Dieses</a:t>
            </a:r>
            <a:r>
              <a:rPr lang="de-DE" altLang="de-DE" dirty="0"/>
              <a:t> Mädchen hat es auch gesehen. 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33E1986-8134-467D-A8E8-12AE92FA2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3"/>
          <p:cNvSpPr>
            <a:spLocks noChangeArrowheads="1"/>
          </p:cNvSpPr>
          <p:nvPr/>
        </p:nvSpPr>
        <p:spPr bwMode="auto">
          <a:xfrm>
            <a:off x="2362200" y="990600"/>
            <a:ext cx="7239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Kommt nach dem </a:t>
            </a: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Demonstrativpronomen</a:t>
            </a:r>
            <a:r>
              <a:rPr lang="de-DE" altLang="de-DE" dirty="0"/>
              <a:t> </a:t>
            </a:r>
            <a:br>
              <a:rPr lang="de-DE" altLang="de-DE" dirty="0"/>
            </a:br>
            <a:r>
              <a:rPr lang="de-DE" altLang="de-DE" dirty="0"/>
              <a:t>kein Nomen, auf das sich das Pronomen </a:t>
            </a:r>
          </a:p>
          <a:p>
            <a:pPr eaLnBrk="1" hangingPunct="1"/>
            <a:r>
              <a:rPr lang="de-DE" altLang="de-DE" dirty="0"/>
              <a:t>beziehen kann, wird häufig </a:t>
            </a:r>
            <a:br>
              <a:rPr lang="de-DE" altLang="de-DE" dirty="0"/>
            </a:b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derjenige</a:t>
            </a:r>
            <a:r>
              <a:rPr lang="de-DE" altLang="de-DE" dirty="0"/>
              <a:t>, </a:t>
            </a: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diejenige</a:t>
            </a:r>
            <a:r>
              <a:rPr lang="de-DE" altLang="de-DE" dirty="0"/>
              <a:t> oder </a:t>
            </a: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dasjenige</a:t>
            </a:r>
            <a:r>
              <a:rPr lang="de-DE" altLang="de-DE" dirty="0"/>
              <a:t> verwendet.</a:t>
            </a:r>
            <a:r>
              <a:rPr lang="de-DE" altLang="de-DE" dirty="0">
                <a:latin typeface="Times New Roman" charset="0"/>
              </a:rPr>
              <a:t> </a:t>
            </a:r>
          </a:p>
        </p:txBody>
      </p:sp>
      <p:sp>
        <p:nvSpPr>
          <p:cNvPr id="48162" name="Rectangle 34"/>
          <p:cNvSpPr>
            <a:spLocks noChangeArrowheads="1"/>
          </p:cNvSpPr>
          <p:nvPr/>
        </p:nvSpPr>
        <p:spPr bwMode="auto">
          <a:xfrm>
            <a:off x="2362200" y="3017838"/>
            <a:ext cx="71628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Wer hat das gemacht? 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Derjenige</a:t>
            </a:r>
            <a:r>
              <a:rPr lang="de-DE" altLang="de-DE" dirty="0"/>
              <a:t> soll sich sofort melden!</a:t>
            </a:r>
          </a:p>
          <a:p>
            <a:pPr eaLnBrk="1" hangingPunct="1"/>
            <a:br>
              <a:rPr lang="de-DE" altLang="de-DE" dirty="0"/>
            </a:br>
            <a:br>
              <a:rPr lang="de-DE" altLang="de-DE" dirty="0"/>
            </a:b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Diejenigen</a:t>
            </a:r>
            <a:r>
              <a:rPr lang="de-DE" altLang="de-DE" dirty="0"/>
              <a:t>, die so kräftig geholfen haben, </a:t>
            </a:r>
            <a:br>
              <a:rPr lang="de-DE" altLang="de-DE" dirty="0"/>
            </a:br>
            <a:r>
              <a:rPr lang="de-DE" altLang="de-DE" dirty="0"/>
              <a:t>sollen auch belohnt werden. 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E7CD637-DA7A-40A0-AE80-5552899F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  <p:pic>
        <p:nvPicPr>
          <p:cNvPr id="5" name="Grafik 4" descr="Nach rechts zeigender Finger, Handrücken Silhouette">
            <a:extLst>
              <a:ext uri="{FF2B5EF4-FFF2-40B4-BE49-F238E27FC236}">
                <a16:creationId xmlns:a16="http://schemas.microsoft.com/office/drawing/2014/main" id="{2BEC275E-612E-475A-A4F9-DEF1901FC3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52600" y="3383341"/>
            <a:ext cx="914400" cy="914400"/>
          </a:xfrm>
          <a:prstGeom prst="rect">
            <a:avLst/>
          </a:prstGeom>
        </p:spPr>
      </p:pic>
      <p:pic>
        <p:nvPicPr>
          <p:cNvPr id="6" name="Grafik 5" descr="Nach rechts zeigender Finger, Handrücken Silhouette">
            <a:extLst>
              <a:ext uri="{FF2B5EF4-FFF2-40B4-BE49-F238E27FC236}">
                <a16:creationId xmlns:a16="http://schemas.microsoft.com/office/drawing/2014/main" id="{93AD9602-D0C0-4F48-BF29-17BAAF49AE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52600" y="4463103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63100"/>
            <a:ext cx="6366164" cy="1143000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de-DE" altLang="de-DE" dirty="0">
                <a:latin typeface="Tahoma" pitchFamily="34" charset="0"/>
              </a:rPr>
              <a:t>Das Interrogativpronomen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882775" y="1524001"/>
            <a:ext cx="7086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Mit dem </a:t>
            </a:r>
            <a:r>
              <a:rPr lang="de-DE" altLang="de-DE" b="1" dirty="0">
                <a:solidFill>
                  <a:srgbClr val="7030A0"/>
                </a:solidFill>
              </a:rPr>
              <a:t>Interrogativpronomen</a:t>
            </a:r>
            <a:r>
              <a:rPr lang="de-DE" altLang="de-DE" dirty="0"/>
              <a:t> fragt man nach einer Person oder Sache.</a:t>
            </a:r>
            <a:r>
              <a:rPr lang="de-DE" altLang="de-DE" dirty="0">
                <a:latin typeface="Times New Roman" charset="0"/>
              </a:rPr>
              <a:t>  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905000" y="2438401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7030A0"/>
                </a:solidFill>
              </a:rPr>
              <a:t>Wer</a:t>
            </a:r>
            <a:r>
              <a:rPr lang="de-DE" altLang="de-DE" dirty="0"/>
              <a:t> hat dir das erzählt? - </a:t>
            </a:r>
            <a:r>
              <a:rPr lang="de-DE" altLang="de-DE" b="1" dirty="0"/>
              <a:t>Mein Bruder</a:t>
            </a:r>
            <a:r>
              <a:rPr lang="de-DE" altLang="de-DE" dirty="0"/>
              <a:t> hat mir das erzählt.</a:t>
            </a:r>
            <a:br>
              <a:rPr lang="de-DE" altLang="de-DE" dirty="0"/>
            </a:br>
            <a:r>
              <a:rPr lang="de-DE" altLang="de-DE" b="1" dirty="0">
                <a:solidFill>
                  <a:srgbClr val="7030A0"/>
                </a:solidFill>
              </a:rPr>
              <a:t>Wessen</a:t>
            </a:r>
            <a:r>
              <a:rPr lang="de-DE" altLang="de-DE" dirty="0"/>
              <a:t> Fahrrad ist das? - Das ist </a:t>
            </a:r>
            <a:r>
              <a:rPr lang="de-DE" altLang="de-DE" b="1" dirty="0"/>
              <a:t>Lisas</a:t>
            </a:r>
            <a:r>
              <a:rPr lang="de-DE" altLang="de-DE" dirty="0"/>
              <a:t> Fahrrad.</a:t>
            </a:r>
            <a:br>
              <a:rPr lang="de-DE" altLang="de-DE" dirty="0"/>
            </a:br>
            <a:r>
              <a:rPr lang="de-DE" altLang="de-DE" b="1" dirty="0">
                <a:solidFill>
                  <a:srgbClr val="7030A0"/>
                </a:solidFill>
              </a:rPr>
              <a:t>Was</a:t>
            </a:r>
            <a:r>
              <a:rPr lang="de-DE" altLang="de-DE" dirty="0"/>
              <a:t> ist denn das? - Das ist </a:t>
            </a:r>
            <a:r>
              <a:rPr lang="de-DE" altLang="de-DE" b="1" dirty="0"/>
              <a:t>meine neueste Erfindung</a:t>
            </a:r>
            <a:r>
              <a:rPr lang="de-DE" altLang="de-DE" dirty="0"/>
              <a:t>. 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1882775" y="3918311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</a:t>
            </a:r>
            <a:r>
              <a:rPr lang="de-DE" altLang="de-DE" b="1" dirty="0"/>
              <a:t>Interrogativpronomen</a:t>
            </a:r>
            <a:r>
              <a:rPr lang="de-DE" altLang="de-DE" dirty="0"/>
              <a:t> "</a:t>
            </a:r>
            <a:r>
              <a:rPr lang="de-DE" altLang="de-DE" b="1" dirty="0">
                <a:solidFill>
                  <a:srgbClr val="7030A0"/>
                </a:solidFill>
              </a:rPr>
              <a:t>wer</a:t>
            </a:r>
            <a:r>
              <a:rPr lang="de-DE" altLang="de-DE" dirty="0"/>
              <a:t>" kann dekliniert werden. </a:t>
            </a:r>
          </a:p>
        </p:txBody>
      </p:sp>
      <p:graphicFrame>
        <p:nvGraphicFramePr>
          <p:cNvPr id="49246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245661"/>
              </p:ext>
            </p:extLst>
          </p:nvPr>
        </p:nvGraphicFramePr>
        <p:xfrm>
          <a:off x="2005445" y="4419600"/>
          <a:ext cx="7512628" cy="990600"/>
        </p:xfrm>
        <a:graphic>
          <a:graphicData uri="http://schemas.openxmlformats.org/drawingml/2006/table">
            <a:tbl>
              <a:tblPr/>
              <a:tblGrid>
                <a:gridCol w="1606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8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8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Nominativ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Genitiv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Dativ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Akkusativ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wer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wessen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wem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wen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9185" name="Rectangle 33"/>
          <p:cNvSpPr>
            <a:spLocks noChangeArrowheads="1"/>
          </p:cNvSpPr>
          <p:nvPr/>
        </p:nvSpPr>
        <p:spPr bwMode="auto">
          <a:xfrm>
            <a:off x="1882775" y="5631562"/>
            <a:ext cx="81236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</a:t>
            </a:r>
            <a:r>
              <a:rPr lang="de-DE" altLang="de-DE" b="1" dirty="0"/>
              <a:t>Interrogativpronomen</a:t>
            </a:r>
            <a:r>
              <a:rPr lang="de-DE" altLang="de-DE" dirty="0"/>
              <a:t> "</a:t>
            </a:r>
            <a:r>
              <a:rPr lang="de-DE" altLang="de-DE" b="1" dirty="0">
                <a:solidFill>
                  <a:srgbClr val="7030A0"/>
                </a:solidFill>
              </a:rPr>
              <a:t>was</a:t>
            </a:r>
            <a:r>
              <a:rPr lang="de-DE" altLang="de-DE" dirty="0"/>
              <a:t>" bleibt unverändert.</a:t>
            </a:r>
            <a:r>
              <a:rPr lang="de-DE" altLang="de-DE" dirty="0">
                <a:latin typeface="Times New Roman" charset="0"/>
              </a:rPr>
              <a:t> 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968A98C-960C-4067-A5F8-30F984482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utoUpdateAnimBg="0"/>
      <p:bldP spid="49156" grpId="0" autoUpdateAnimBg="0"/>
      <p:bldP spid="49157" grpId="0" autoUpdateAnimBg="0"/>
      <p:bldP spid="4918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2667001" y="914401"/>
            <a:ext cx="783820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Die anderen Fragewörter</a:t>
            </a:r>
            <a:br>
              <a:rPr lang="de-DE" altLang="de-DE" dirty="0"/>
            </a:br>
            <a:r>
              <a:rPr lang="de-DE" altLang="de-DE" dirty="0"/>
              <a:t> - wann, wo, wie, warum /weshalb – </a:t>
            </a:r>
            <a:br>
              <a:rPr lang="de-DE" altLang="de-DE" dirty="0"/>
            </a:br>
            <a:r>
              <a:rPr lang="de-DE" altLang="de-DE" dirty="0"/>
              <a:t>werden in der Regel als</a:t>
            </a:r>
            <a:r>
              <a:rPr lang="de-DE" altLang="de-DE" b="1" dirty="0"/>
              <a:t> </a:t>
            </a:r>
            <a:br>
              <a:rPr lang="de-DE" altLang="de-DE" b="1" dirty="0"/>
            </a:br>
            <a:r>
              <a:rPr lang="de-DE" altLang="de-DE" b="1" dirty="0"/>
              <a:t>Interrogativadverbien</a:t>
            </a:r>
            <a:r>
              <a:rPr lang="de-DE" altLang="de-DE" dirty="0"/>
              <a:t> bezeichnet. </a:t>
            </a:r>
            <a:br>
              <a:rPr lang="de-DE" altLang="de-DE" dirty="0"/>
            </a:br>
            <a:r>
              <a:rPr lang="de-DE" altLang="de-DE" dirty="0"/>
              <a:t>Sie fragen nach einer </a:t>
            </a:r>
            <a:r>
              <a:rPr lang="de-DE" altLang="de-DE" u="sng" dirty="0"/>
              <a:t>adverbialen Bestimmung</a:t>
            </a:r>
            <a:r>
              <a:rPr lang="de-DE" altLang="de-DE" dirty="0"/>
              <a:t> (Zeit, Ort, Grund etc.) bzw. einem </a:t>
            </a:r>
            <a:r>
              <a:rPr lang="de-DE" altLang="de-DE" u="sng" dirty="0"/>
              <a:t>Nebensatz</a:t>
            </a:r>
            <a:r>
              <a:rPr lang="de-DE" altLang="de-DE" dirty="0"/>
              <a:t>. </a:t>
            </a:r>
          </a:p>
        </p:txBody>
      </p:sp>
      <p:sp>
        <p:nvSpPr>
          <p:cNvPr id="44035" name="AutoShape 3" descr="Icon interner Link"/>
          <p:cNvSpPr>
            <a:spLocks noChangeAspect="1" noChangeArrowheads="1"/>
          </p:cNvSpPr>
          <p:nvPr/>
        </p:nvSpPr>
        <p:spPr bwMode="auto">
          <a:xfrm>
            <a:off x="-3044825" y="3429000"/>
            <a:ext cx="1365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4036" name="AutoShape 4" descr="Icon ppt-Datei"/>
          <p:cNvSpPr>
            <a:spLocks noChangeAspect="1" noChangeArrowheads="1"/>
          </p:cNvSpPr>
          <p:nvPr/>
        </p:nvSpPr>
        <p:spPr bwMode="auto">
          <a:xfrm>
            <a:off x="1854201" y="3429001"/>
            <a:ext cx="1825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2667000" y="3581400"/>
            <a:ext cx="7162800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de-DE" altLang="de-DE" b="1" dirty="0"/>
              <a:t>Wann</a:t>
            </a:r>
            <a:r>
              <a:rPr lang="de-DE" altLang="de-DE" dirty="0"/>
              <a:t> bist du nach Hause gegangen?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dirty="0"/>
              <a:t>Ich bin </a:t>
            </a:r>
            <a:r>
              <a:rPr lang="de-DE" altLang="de-DE" u="sng" dirty="0"/>
              <a:t>um sechs Uhr </a:t>
            </a:r>
            <a:r>
              <a:rPr lang="de-DE" altLang="de-DE" dirty="0"/>
              <a:t>nach Hause gegangen. (adverbiale Bestimmung der Zeit)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u="sng" dirty="0"/>
              <a:t>Nachdem das Training zu Ende war</a:t>
            </a:r>
            <a:r>
              <a:rPr lang="de-DE" altLang="de-DE" dirty="0"/>
              <a:t>, bin ich nach Hause gegangen. </a:t>
            </a:r>
            <a:br>
              <a:rPr lang="de-DE" altLang="de-DE" dirty="0"/>
            </a:br>
            <a:r>
              <a:rPr lang="de-DE" altLang="de-DE" dirty="0"/>
              <a:t>(temporaler Nebensatz)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8AEEA78-4FA0-44D3-B840-B5DAFE47B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  <p:pic>
        <p:nvPicPr>
          <p:cNvPr id="4" name="Grafik 3" descr="Warnung mit einfarbiger Füllung">
            <a:extLst>
              <a:ext uri="{FF2B5EF4-FFF2-40B4-BE49-F238E27FC236}">
                <a16:creationId xmlns:a16="http://schemas.microsoft.com/office/drawing/2014/main" id="{F9D999D3-E4ED-4F7B-AF80-44FF56E72C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97001" y="934462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5136573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de-DE" altLang="de-DE" dirty="0">
                <a:latin typeface="Tahoma" pitchFamily="34" charset="0"/>
              </a:rPr>
              <a:t>Das Relativpronomen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2057400" y="1752600"/>
            <a:ext cx="79906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</a:t>
            </a:r>
            <a:r>
              <a:rPr lang="de-DE" altLang="de-DE" b="1" dirty="0">
                <a:solidFill>
                  <a:schemeClr val="accent4"/>
                </a:solidFill>
              </a:rPr>
              <a:t>Relativpronomen</a:t>
            </a:r>
            <a:r>
              <a:rPr lang="de-DE" altLang="de-DE" dirty="0"/>
              <a:t> leitet einen </a:t>
            </a:r>
            <a:r>
              <a:rPr lang="de-DE" altLang="de-DE" u="sng" dirty="0"/>
              <a:t>Relativsatz</a:t>
            </a:r>
            <a:r>
              <a:rPr lang="de-DE" altLang="de-DE" baseline="30000" dirty="0"/>
              <a:t>1</a:t>
            </a:r>
            <a:r>
              <a:rPr lang="de-DE" altLang="de-DE" dirty="0"/>
              <a:t> ein. </a:t>
            </a:r>
            <a:r>
              <a:rPr lang="de-DE" altLang="de-DE" dirty="0">
                <a:latin typeface="Times New Roman" charset="0"/>
              </a:rPr>
              <a:t> 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590799" y="2438401"/>
            <a:ext cx="745720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Buch, </a:t>
            </a:r>
            <a:r>
              <a:rPr lang="de-DE" altLang="de-DE" b="1" u="sng" dirty="0">
                <a:solidFill>
                  <a:schemeClr val="accent4"/>
                </a:solidFill>
              </a:rPr>
              <a:t>das</a:t>
            </a:r>
            <a:r>
              <a:rPr lang="de-DE" altLang="de-DE" u="sng" dirty="0"/>
              <a:t> ich gerade lese</a:t>
            </a:r>
            <a:r>
              <a:rPr lang="de-DE" altLang="de-DE" dirty="0"/>
              <a:t>, ist sehr spannend.</a:t>
            </a:r>
          </a:p>
          <a:p>
            <a:pPr eaLnBrk="1" hangingPunct="1"/>
            <a:br>
              <a:rPr lang="de-DE" altLang="de-DE" dirty="0"/>
            </a:br>
            <a:r>
              <a:rPr lang="de-DE" altLang="de-DE" dirty="0"/>
              <a:t>Der Junge, </a:t>
            </a:r>
            <a:r>
              <a:rPr lang="de-DE" altLang="de-DE" b="1" u="sng" dirty="0">
                <a:solidFill>
                  <a:schemeClr val="accent4"/>
                </a:solidFill>
              </a:rPr>
              <a:t>dem</a:t>
            </a:r>
            <a:r>
              <a:rPr lang="de-DE" altLang="de-DE" u="sng" dirty="0"/>
              <a:t> ich meinen Schlüssel gegeben habe</a:t>
            </a:r>
            <a:r>
              <a:rPr lang="de-DE" altLang="de-DE" dirty="0"/>
              <a:t>,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soll bitte sofort zu mir kommen. 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2057400" y="4648201"/>
            <a:ext cx="837507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</a:t>
            </a:r>
            <a:r>
              <a:rPr lang="de-DE" altLang="de-DE" b="1" dirty="0">
                <a:solidFill>
                  <a:schemeClr val="accent4"/>
                </a:solidFill>
              </a:rPr>
              <a:t>Relativpronomen</a:t>
            </a:r>
            <a:r>
              <a:rPr lang="de-DE" altLang="de-DE" dirty="0"/>
              <a:t> entspricht in </a:t>
            </a:r>
            <a:r>
              <a:rPr lang="de-DE" altLang="de-DE" b="1" dirty="0"/>
              <a:t>Kasus</a:t>
            </a:r>
            <a:r>
              <a:rPr lang="de-DE" altLang="de-DE" dirty="0"/>
              <a:t> (Fall) </a:t>
            </a:r>
            <a:r>
              <a:rPr lang="de-DE" altLang="de-DE" b="1" dirty="0"/>
              <a:t>Numerus</a:t>
            </a:r>
            <a:r>
              <a:rPr lang="de-DE" altLang="de-DE" dirty="0"/>
              <a:t> (Anzahl) und </a:t>
            </a:r>
            <a:r>
              <a:rPr lang="de-DE" altLang="de-DE" b="1" dirty="0"/>
              <a:t>Genus</a:t>
            </a:r>
            <a:r>
              <a:rPr lang="de-DE" altLang="de-DE" dirty="0"/>
              <a:t> (Geschlecht) dem Nomen.</a:t>
            </a:r>
          </a:p>
        </p:txBody>
      </p:sp>
      <p:sp>
        <p:nvSpPr>
          <p:cNvPr id="45062" name="AutoShape 6" descr="Icon interner Link"/>
          <p:cNvSpPr>
            <a:spLocks noChangeAspect="1" noChangeArrowheads="1"/>
          </p:cNvSpPr>
          <p:nvPr/>
        </p:nvSpPr>
        <p:spPr bwMode="auto">
          <a:xfrm>
            <a:off x="4067176" y="2698750"/>
            <a:ext cx="1365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42AE0DC7-E646-458A-809D-5620DCAE6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  <p:sp>
        <p:nvSpPr>
          <p:cNvPr id="5" name="Pfeil: nach oben gekrümmt 4">
            <a:extLst>
              <a:ext uri="{FF2B5EF4-FFF2-40B4-BE49-F238E27FC236}">
                <a16:creationId xmlns:a16="http://schemas.microsoft.com/office/drawing/2014/main" id="{F9326795-CA6B-4DB7-8484-86F5BFC0BF2A}"/>
              </a:ext>
            </a:extLst>
          </p:cNvPr>
          <p:cNvSpPr/>
          <p:nvPr/>
        </p:nvSpPr>
        <p:spPr>
          <a:xfrm flipH="1">
            <a:off x="3584864" y="2891061"/>
            <a:ext cx="810491" cy="270808"/>
          </a:xfrm>
          <a:prstGeom prst="curvedUp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Pfeil: nach oben gekrümmt 10">
            <a:extLst>
              <a:ext uri="{FF2B5EF4-FFF2-40B4-BE49-F238E27FC236}">
                <a16:creationId xmlns:a16="http://schemas.microsoft.com/office/drawing/2014/main" id="{1C65C58E-D4FD-43D3-82A1-EA8EC6224741}"/>
              </a:ext>
            </a:extLst>
          </p:cNvPr>
          <p:cNvSpPr/>
          <p:nvPr/>
        </p:nvSpPr>
        <p:spPr>
          <a:xfrm flipH="1">
            <a:off x="3616037" y="3696132"/>
            <a:ext cx="810491" cy="270808"/>
          </a:xfrm>
          <a:prstGeom prst="curvedUp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61A9614B-D8E6-468F-B0BE-7D4E25842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409" y="6127267"/>
            <a:ext cx="79906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1 Relativsatz: </a:t>
            </a:r>
            <a:endParaRPr lang="de-DE" altLang="de-DE" dirty="0">
              <a:latin typeface="Times New Roman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4C43F8E-DD6B-44BF-A5C3-11663A7C0F1A}"/>
              </a:ext>
            </a:extLst>
          </p:cNvPr>
          <p:cNvSpPr txBox="1"/>
          <p:nvPr/>
        </p:nvSpPr>
        <p:spPr>
          <a:xfrm>
            <a:off x="3172545" y="5848530"/>
            <a:ext cx="799060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Eine Art von Nebensatz , der in der Regel dazu dient, eine Eigenschaft einer Person oder eines Gegenstandes anzugeben. </a:t>
            </a:r>
          </a:p>
          <a:p>
            <a:r>
              <a:rPr lang="de-DE" dirty="0"/>
              <a:t>Er ist daher von einem Nomen (hier: Das Buch / Der Junge) abhängig.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  <p:bldP spid="54276" grpId="0" autoUpdateAnimBg="0"/>
      <p:bldP spid="54277" grpId="0"/>
      <p:bldP spid="5" grpId="0" animBg="1"/>
      <p:bldP spid="11" grpId="0" animBg="1"/>
      <p:bldP spid="12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882775" y="914401"/>
            <a:ext cx="6781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</a:t>
            </a:r>
            <a:r>
              <a:rPr lang="de-DE" altLang="de-DE" b="1" dirty="0">
                <a:solidFill>
                  <a:schemeClr val="accent4"/>
                </a:solidFill>
              </a:rPr>
              <a:t>Relativpronomen</a:t>
            </a:r>
            <a:r>
              <a:rPr lang="de-DE" altLang="de-DE" dirty="0"/>
              <a:t> "</a:t>
            </a:r>
            <a:r>
              <a:rPr lang="de-DE" altLang="de-DE" b="1" dirty="0">
                <a:solidFill>
                  <a:schemeClr val="accent4"/>
                </a:solidFill>
              </a:rPr>
              <a:t>der, die, das</a:t>
            </a:r>
            <a:r>
              <a:rPr lang="de-DE" altLang="de-DE" dirty="0"/>
              <a:t> ..." kann durch "</a:t>
            </a:r>
            <a:r>
              <a:rPr lang="de-DE" altLang="de-DE" b="1" dirty="0">
                <a:solidFill>
                  <a:schemeClr val="accent4"/>
                </a:solidFill>
              </a:rPr>
              <a:t>welcher, welche, welches </a:t>
            </a:r>
            <a:r>
              <a:rPr lang="de-DE" altLang="de-DE" dirty="0"/>
              <a:t>..." ersetzt werden.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438400" y="2301240"/>
            <a:ext cx="73152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Die Vögel, </a:t>
            </a:r>
            <a:r>
              <a:rPr lang="de-DE" altLang="de-DE" b="1" dirty="0">
                <a:solidFill>
                  <a:schemeClr val="accent4"/>
                </a:solidFill>
              </a:rPr>
              <a:t>die</a:t>
            </a:r>
            <a:r>
              <a:rPr lang="de-DE" altLang="de-DE" dirty="0"/>
              <a:t> vor meinem Zimmerfenster ein Nest gebaut haben, wecken mich jeden Morgen mit ihrem fröhlichen Gezwitscher. </a:t>
            </a:r>
          </a:p>
          <a:p>
            <a:pPr eaLnBrk="1" hangingPunct="1"/>
            <a:br>
              <a:rPr lang="de-DE" altLang="de-DE" dirty="0"/>
            </a:br>
            <a:r>
              <a:rPr lang="de-DE" altLang="de-DE" dirty="0"/>
              <a:t>Die Vögel, </a:t>
            </a:r>
            <a:r>
              <a:rPr lang="de-DE" altLang="de-DE" b="1" dirty="0">
                <a:solidFill>
                  <a:schemeClr val="accent4"/>
                </a:solidFill>
              </a:rPr>
              <a:t>welche</a:t>
            </a:r>
            <a:r>
              <a:rPr lang="de-DE" altLang="de-DE" dirty="0"/>
              <a:t> vor meinem Zimmerfenster ein Nest gebaut haben, wecken mich jeden Morgen mit ihrem fröhlichen Gezwitscher.  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9E3AD43-F542-45EA-A1AD-B27BECCE1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904999" y="1039505"/>
            <a:ext cx="835082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Zu dem </a:t>
            </a:r>
            <a:r>
              <a:rPr lang="de-DE" altLang="de-DE" b="1" dirty="0">
                <a:solidFill>
                  <a:schemeClr val="accent4"/>
                </a:solidFill>
              </a:rPr>
              <a:t>Relativpronomen</a:t>
            </a:r>
            <a:r>
              <a:rPr lang="de-DE" altLang="de-DE" dirty="0"/>
              <a:t> kann auch noch eine </a:t>
            </a:r>
            <a:r>
              <a:rPr lang="de-DE" altLang="de-DE" b="1" i="1" dirty="0"/>
              <a:t>Präposition</a:t>
            </a:r>
            <a:r>
              <a:rPr lang="de-DE" altLang="de-DE" dirty="0"/>
              <a:t> kommen. </a:t>
            </a:r>
          </a:p>
        </p:txBody>
      </p:sp>
      <p:sp>
        <p:nvSpPr>
          <p:cNvPr id="47107" name="AutoShape 3" descr="Icon interner Link"/>
          <p:cNvSpPr>
            <a:spLocks noChangeAspect="1" noChangeArrowheads="1"/>
          </p:cNvSpPr>
          <p:nvPr/>
        </p:nvSpPr>
        <p:spPr bwMode="auto">
          <a:xfrm>
            <a:off x="3754439" y="3429000"/>
            <a:ext cx="1365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351809" y="2178627"/>
            <a:ext cx="80772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de-DE" altLang="de-DE" dirty="0"/>
              <a:t>Das ist der Junge, </a:t>
            </a:r>
            <a:r>
              <a:rPr lang="de-DE" altLang="de-DE" b="1" i="1" dirty="0"/>
              <a:t>mit</a:t>
            </a:r>
            <a:r>
              <a:rPr lang="de-DE" altLang="de-DE" b="1" dirty="0">
                <a:solidFill>
                  <a:schemeClr val="accent4"/>
                </a:solidFill>
              </a:rPr>
              <a:t> dem</a:t>
            </a:r>
            <a:r>
              <a:rPr lang="de-DE" altLang="de-DE" dirty="0">
                <a:solidFill>
                  <a:schemeClr val="accent4"/>
                </a:solidFill>
              </a:rPr>
              <a:t> </a:t>
            </a:r>
            <a:r>
              <a:rPr lang="de-DE" altLang="de-DE" dirty="0"/>
              <a:t>ich immer lerne.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dirty="0"/>
              <a:t>Da ist doch das Lokal, </a:t>
            </a:r>
            <a:r>
              <a:rPr lang="de-DE" altLang="de-DE" b="1" i="1" dirty="0"/>
              <a:t>in </a:t>
            </a:r>
            <a:r>
              <a:rPr lang="de-DE" altLang="de-DE" b="1" dirty="0">
                <a:solidFill>
                  <a:schemeClr val="accent4"/>
                </a:solidFill>
              </a:rPr>
              <a:t>das</a:t>
            </a:r>
            <a:r>
              <a:rPr lang="de-DE" altLang="de-DE" dirty="0"/>
              <a:t> wir im letzten Urlaub zum Abendessen gingen.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dirty="0"/>
              <a:t>Endlich kann ich mir das Rennrad, </a:t>
            </a:r>
            <a:r>
              <a:rPr lang="de-DE" altLang="de-DE" b="1" i="1" dirty="0"/>
              <a:t>auf</a:t>
            </a:r>
            <a:r>
              <a:rPr lang="de-DE" altLang="de-DE" b="1" dirty="0"/>
              <a:t> </a:t>
            </a:r>
            <a:r>
              <a:rPr lang="de-DE" altLang="de-DE" b="1" dirty="0">
                <a:solidFill>
                  <a:schemeClr val="accent4"/>
                </a:solidFill>
              </a:rPr>
              <a:t>das</a:t>
            </a:r>
            <a:r>
              <a:rPr lang="de-DE" altLang="de-DE" dirty="0"/>
              <a:t> ich so lange gespart habe, kaufen. 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D1F6652-71FC-42A7-9638-BD89B0350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5458691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de-DE" altLang="de-DE" dirty="0">
                <a:latin typeface="Tahoma" pitchFamily="34" charset="0"/>
              </a:rPr>
              <a:t>Das Indefinitpronomen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2133600" y="1752601"/>
            <a:ext cx="8001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</a:t>
            </a: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Indefinitpronomen</a:t>
            </a:r>
            <a:r>
              <a:rPr lang="de-DE" altLang="de-DE" dirty="0"/>
              <a:t> drückt </a:t>
            </a:r>
            <a:r>
              <a:rPr lang="de-DE" altLang="de-DE" b="1" dirty="0"/>
              <a:t>etwas Unbestimmtes </a:t>
            </a:r>
            <a:r>
              <a:rPr lang="de-DE" altLang="de-DE" dirty="0"/>
              <a:t>aus. Man weiß nicht, wer genau, was genau, wie viel, wann genau, wo genau ... 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2673927" y="3110346"/>
            <a:ext cx="754380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Irgendjemand</a:t>
            </a:r>
            <a:r>
              <a:rPr lang="de-DE" altLang="de-DE" dirty="0"/>
              <a:t> fehlt doch heute.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dirty="0"/>
              <a:t>Hast du noch </a:t>
            </a: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etwas</a:t>
            </a:r>
            <a:r>
              <a:rPr lang="de-DE" altLang="de-DE" b="1" dirty="0"/>
              <a:t> </a:t>
            </a:r>
            <a:r>
              <a:rPr lang="de-DE" altLang="de-DE" dirty="0"/>
              <a:t>zu trinken?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dirty="0"/>
              <a:t>Ich habe schon </a:t>
            </a: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viele</a:t>
            </a:r>
            <a:r>
              <a:rPr lang="de-DE" altLang="de-DE" dirty="0"/>
              <a:t>  Bücher gelesen.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Irgendwann</a:t>
            </a:r>
            <a:r>
              <a:rPr lang="de-DE" altLang="de-DE" dirty="0"/>
              <a:t> komme ich wieder vorbei.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dirty="0"/>
              <a:t>Es muss doch </a:t>
            </a: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irgendwo</a:t>
            </a:r>
            <a:r>
              <a:rPr lang="de-DE" altLang="de-DE" dirty="0"/>
              <a:t> sein.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dirty="0"/>
              <a:t>Das tut </a:t>
            </a: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man</a:t>
            </a:r>
            <a:r>
              <a:rPr lang="de-DE" altLang="de-DE" b="1" dirty="0"/>
              <a:t>   </a:t>
            </a:r>
            <a:r>
              <a:rPr lang="de-DE" altLang="de-DE" dirty="0"/>
              <a:t>nicht. 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D19EC5A6-40F3-40B6-8497-0D2BF8860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B2A28B9C-EAA8-409C-B89E-FFCCD81FCD25}"/>
              </a:ext>
            </a:extLst>
          </p:cNvPr>
          <p:cNvSpPr/>
          <p:nvPr/>
        </p:nvSpPr>
        <p:spPr>
          <a:xfrm>
            <a:off x="2673927" y="3110346"/>
            <a:ext cx="2324100" cy="4849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unbestimmt</a:t>
            </a:r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825696D-5017-499D-B704-FF07431FC022}"/>
              </a:ext>
            </a:extLst>
          </p:cNvPr>
          <p:cNvSpPr/>
          <p:nvPr/>
        </p:nvSpPr>
        <p:spPr>
          <a:xfrm>
            <a:off x="4592781" y="3595255"/>
            <a:ext cx="997528" cy="4849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err="1"/>
              <a:t>unbe</a:t>
            </a:r>
            <a:r>
              <a:rPr lang="de-DE" sz="1600" dirty="0"/>
              <a:t>-stimmt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88870D2-0EAB-4612-B21E-87F8D0A74529}"/>
              </a:ext>
            </a:extLst>
          </p:cNvPr>
          <p:cNvSpPr/>
          <p:nvPr/>
        </p:nvSpPr>
        <p:spPr>
          <a:xfrm>
            <a:off x="4859482" y="4080164"/>
            <a:ext cx="813955" cy="4849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err="1"/>
              <a:t>unbe</a:t>
            </a:r>
            <a:r>
              <a:rPr lang="de-DE" sz="1600" dirty="0"/>
              <a:t>-stimmt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121C4A73-A0B7-4F0E-ACD6-7B9EA906B84B}"/>
              </a:ext>
            </a:extLst>
          </p:cNvPr>
          <p:cNvSpPr/>
          <p:nvPr/>
        </p:nvSpPr>
        <p:spPr>
          <a:xfrm>
            <a:off x="2679122" y="4722489"/>
            <a:ext cx="1986396" cy="4849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unbestimmt</a:t>
            </a:r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7C66CA3-5304-4314-BA6F-556BFD4C0D27}"/>
              </a:ext>
            </a:extLst>
          </p:cNvPr>
          <p:cNvSpPr/>
          <p:nvPr/>
        </p:nvSpPr>
        <p:spPr>
          <a:xfrm>
            <a:off x="4665518" y="5236660"/>
            <a:ext cx="1517073" cy="4849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unbestimmt</a:t>
            </a:r>
            <a:endParaRPr lang="de-DE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4BFD0F86-9098-4DD5-BFFD-50103EBAECF2}"/>
              </a:ext>
            </a:extLst>
          </p:cNvPr>
          <p:cNvSpPr/>
          <p:nvPr/>
        </p:nvSpPr>
        <p:spPr>
          <a:xfrm>
            <a:off x="3835976" y="5730554"/>
            <a:ext cx="829541" cy="4849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err="1"/>
              <a:t>unbe</a:t>
            </a:r>
            <a:r>
              <a:rPr lang="de-DE" sz="1600" dirty="0"/>
              <a:t>-stimmt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  <p:bldP spid="57348" grpId="0"/>
      <p:bldP spid="3" grpId="0" animBg="1"/>
      <p:bldP spid="3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B66FED-CF25-4B20-8861-18A56B2B1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latin typeface="Tahoma" pitchFamily="34" charset="0"/>
              </a:rPr>
              <a:t>Was sind Pronomen?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535B73-FB99-42E8-A8D3-E17774B91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b="1" dirty="0"/>
              <a:t>Pronomen</a:t>
            </a:r>
            <a:r>
              <a:rPr lang="de-DE" dirty="0"/>
              <a:t> (Plural Pronomina oder Pronomen; deutsch </a:t>
            </a:r>
            <a:r>
              <a:rPr lang="de-DE" b="1" dirty="0"/>
              <a:t>Fürwort</a:t>
            </a:r>
            <a:r>
              <a:rPr lang="de-DE" dirty="0"/>
              <a:t>) sind eine Klasse von Wörtern, die „an die Stelle eines Nomens“ treten (Bsp. </a:t>
            </a:r>
            <a:r>
              <a:rPr lang="de-DE" u="sng" dirty="0"/>
              <a:t>Er</a:t>
            </a:r>
            <a:r>
              <a:rPr lang="de-DE" dirty="0"/>
              <a:t> mag </a:t>
            </a:r>
            <a:r>
              <a:rPr lang="de-DE" u="sng" dirty="0"/>
              <a:t>ihn</a:t>
            </a:r>
            <a:r>
              <a:rPr lang="de-DE" dirty="0"/>
              <a:t>.). Sie können aber auch ein Nomen begleiten (Er isst </a:t>
            </a:r>
            <a:r>
              <a:rPr lang="de-DE" u="sng" dirty="0"/>
              <a:t>meine</a:t>
            </a:r>
            <a:r>
              <a:rPr lang="de-DE" dirty="0"/>
              <a:t> Banane).</a:t>
            </a:r>
          </a:p>
          <a:p>
            <a:pPr marL="0" indent="0">
              <a:buNone/>
            </a:pPr>
            <a:r>
              <a:rPr lang="de-DE" dirty="0"/>
              <a:t>Es gibt viele unterschiedliche Arten von Pronomen. Beispiele sind </a:t>
            </a:r>
            <a:r>
              <a:rPr lang="de-DE" b="1" dirty="0"/>
              <a:t>er</a:t>
            </a:r>
            <a:r>
              <a:rPr lang="de-DE" dirty="0"/>
              <a:t> (ein Personalpronomen), </a:t>
            </a:r>
            <a:r>
              <a:rPr lang="de-DE" b="1" dirty="0"/>
              <a:t>mein</a:t>
            </a:r>
            <a:r>
              <a:rPr lang="de-DE" dirty="0"/>
              <a:t> (ein Possessivpronomen) oder </a:t>
            </a:r>
            <a:r>
              <a:rPr lang="de-DE" b="1" dirty="0"/>
              <a:t>welcher</a:t>
            </a:r>
            <a:r>
              <a:rPr lang="de-DE" dirty="0"/>
              <a:t> (ein Interrogativ- bzw. Relativpronomen). Dann gibt es noch Reflexivpronomen (</a:t>
            </a:r>
            <a:r>
              <a:rPr lang="de-DE" b="1" dirty="0"/>
              <a:t>mich</a:t>
            </a:r>
            <a:r>
              <a:rPr lang="de-DE" dirty="0"/>
              <a:t>), Demonstrativpronomen (</a:t>
            </a:r>
            <a:r>
              <a:rPr lang="de-DE" b="1" dirty="0"/>
              <a:t>jener</a:t>
            </a:r>
            <a:r>
              <a:rPr lang="de-DE" dirty="0"/>
              <a:t>) und Indefinitpronomen (</a:t>
            </a:r>
            <a:r>
              <a:rPr lang="de-DE" b="1" dirty="0"/>
              <a:t>keiner, alle, irgendjemand</a:t>
            </a:r>
            <a:r>
              <a:rPr lang="de-DE" dirty="0"/>
              <a:t>).</a:t>
            </a:r>
          </a:p>
          <a:p>
            <a:pPr marL="0" indent="0">
              <a:buNone/>
            </a:pPr>
            <a:r>
              <a:rPr lang="de-DE" dirty="0"/>
              <a:t>Pronomen weisen die grammatischen Merkmale von Nomen auf: </a:t>
            </a:r>
            <a:br>
              <a:rPr lang="de-DE" dirty="0"/>
            </a:br>
            <a:r>
              <a:rPr lang="de-DE" b="1" dirty="0"/>
              <a:t>Genus</a:t>
            </a:r>
            <a:r>
              <a:rPr lang="de-DE" dirty="0"/>
              <a:t> (Geschlecht), </a:t>
            </a:r>
            <a:r>
              <a:rPr lang="de-DE" b="1" dirty="0"/>
              <a:t>Numerus</a:t>
            </a:r>
            <a:r>
              <a:rPr lang="de-DE" dirty="0"/>
              <a:t> (Zahl) und </a:t>
            </a:r>
            <a:r>
              <a:rPr lang="de-DE" b="1" dirty="0"/>
              <a:t>Kasus</a:t>
            </a:r>
            <a:r>
              <a:rPr lang="de-DE" dirty="0"/>
              <a:t> (Fall).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3AC9591-D0A1-42B3-8EA0-3A6F0B73F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</p:spTree>
    <p:extLst>
      <p:ext uri="{BB962C8B-B14F-4D97-AF65-F5344CB8AC3E}">
        <p14:creationId xmlns:p14="http://schemas.microsoft.com/office/powerpoint/2010/main" val="95348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2209800" y="1066801"/>
            <a:ext cx="7467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Auch „</a:t>
            </a: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alle, alles, nichts, niemand, keiner</a:t>
            </a:r>
            <a:r>
              <a:rPr lang="de-DE" altLang="de-DE" dirty="0"/>
              <a:t>" sind Indefinitpronomen.</a:t>
            </a:r>
            <a:r>
              <a:rPr lang="de-DE" altLang="de-DE" dirty="0">
                <a:latin typeface="Times New Roman" charset="0"/>
              </a:rPr>
              <a:t> 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2743200" y="2209800"/>
            <a:ext cx="75438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de-DE" altLang="de-DE" dirty="0"/>
              <a:t>Hast du </a:t>
            </a: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alles</a:t>
            </a:r>
            <a:r>
              <a:rPr lang="de-DE" altLang="de-DE" dirty="0"/>
              <a:t>, was du brauchst?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dirty="0"/>
              <a:t>Ihn konnte </a:t>
            </a: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nichts</a:t>
            </a:r>
            <a:r>
              <a:rPr lang="de-DE" altLang="de-DE" dirty="0"/>
              <a:t> erschrecken.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Keiner</a:t>
            </a:r>
            <a:r>
              <a:rPr lang="de-DE" altLang="de-DE" dirty="0"/>
              <a:t> konnte ihm helfen.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Niemand</a:t>
            </a:r>
            <a:r>
              <a:rPr lang="de-DE" altLang="de-DE" dirty="0"/>
              <a:t> wusste, wo er war, aber </a:t>
            </a:r>
            <a:r>
              <a:rPr lang="de-DE" altLang="de-DE" b="1" dirty="0">
                <a:solidFill>
                  <a:schemeClr val="accent6">
                    <a:lumMod val="75000"/>
                  </a:schemeClr>
                </a:solidFill>
              </a:rPr>
              <a:t>alle</a:t>
            </a:r>
            <a:r>
              <a:rPr lang="de-DE" altLang="de-DE" dirty="0"/>
              <a:t> halfen bei der Suche. 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F04BDD2D-F3F1-4C48-86D3-DEA3DB90B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DDE0C1-1A52-43CE-8DA8-C9AEB0DAF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badi" panose="020B0604020104020204" pitchFamily="34" charset="0"/>
              </a:rPr>
              <a:t>Was weißt du schon? Ordne zu!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9FA51B-74A8-4618-8188-B79DB2E61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4156587" cy="4251960"/>
          </a:xfrm>
        </p:spPr>
        <p:txBody>
          <a:bodyPr/>
          <a:lstStyle/>
          <a:p>
            <a:r>
              <a:rPr lang="de-DE" dirty="0">
                <a:latin typeface="Abadi" panose="020B0604020104020204" pitchFamily="34" charset="0"/>
              </a:rPr>
              <a:t>Personalpronomen</a:t>
            </a:r>
          </a:p>
          <a:p>
            <a:r>
              <a:rPr lang="de-DE" dirty="0">
                <a:latin typeface="Abadi" panose="020B0604020104020204" pitchFamily="34" charset="0"/>
              </a:rPr>
              <a:t>Reflexivpronomen</a:t>
            </a:r>
          </a:p>
          <a:p>
            <a:r>
              <a:rPr lang="de-DE" dirty="0">
                <a:latin typeface="Abadi" panose="020B0604020104020204" pitchFamily="34" charset="0"/>
              </a:rPr>
              <a:t>Possessivpronomen</a:t>
            </a:r>
          </a:p>
          <a:p>
            <a:r>
              <a:rPr lang="de-DE" dirty="0">
                <a:latin typeface="Abadi" panose="020B0604020104020204" pitchFamily="34" charset="0"/>
              </a:rPr>
              <a:t>Demonstrativpronomen</a:t>
            </a:r>
          </a:p>
          <a:p>
            <a:r>
              <a:rPr lang="de-DE" dirty="0">
                <a:latin typeface="Abadi" panose="020B0604020104020204" pitchFamily="34" charset="0"/>
              </a:rPr>
              <a:t>Interrogativpronomen</a:t>
            </a:r>
          </a:p>
          <a:p>
            <a:r>
              <a:rPr lang="de-DE" dirty="0">
                <a:latin typeface="Abadi" panose="020B0604020104020204" pitchFamily="34" charset="0"/>
              </a:rPr>
              <a:t>Relativpronomen</a:t>
            </a:r>
          </a:p>
          <a:p>
            <a:r>
              <a:rPr lang="de-DE" dirty="0">
                <a:latin typeface="Abadi" panose="020B0604020104020204" pitchFamily="34" charset="0"/>
              </a:rPr>
              <a:t>Indefinitpronomen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E7A2075-A456-46B3-A3A3-EFF7B7EF771C}"/>
              </a:ext>
            </a:extLst>
          </p:cNvPr>
          <p:cNvSpPr txBox="1"/>
          <p:nvPr/>
        </p:nvSpPr>
        <p:spPr>
          <a:xfrm>
            <a:off x="5697346" y="1968560"/>
            <a:ext cx="62314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Leitet Relativsätze ein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Drückt etwas Unbestimmtes aus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Zeigt Besitz an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Bezieht sich auf das Subjekt des Satzes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Ist Stellvertreter für ein Nomen / Namen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Verweist auf eine Sache oder Person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Damit fragt man nach einer Person oder Sache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400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189D668-9EBF-4430-B37B-71654E7C8190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30967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DDE0C1-1A52-43CE-8DA8-C9AEB0DAF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badi" panose="020B0604020104020204" pitchFamily="34" charset="0"/>
              </a:rPr>
              <a:t>Was weißt du schon? Ordne zu!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9FA51B-74A8-4618-8188-B79DB2E61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4156587" cy="4251960"/>
          </a:xfrm>
        </p:spPr>
        <p:txBody>
          <a:bodyPr/>
          <a:lstStyle/>
          <a:p>
            <a:r>
              <a:rPr lang="de-DE" dirty="0">
                <a:latin typeface="Abadi" panose="020B0604020104020204" pitchFamily="34" charset="0"/>
              </a:rPr>
              <a:t>Personalpronomen</a:t>
            </a:r>
          </a:p>
          <a:p>
            <a:r>
              <a:rPr lang="de-DE" dirty="0">
                <a:latin typeface="Abadi" panose="020B0604020104020204" pitchFamily="34" charset="0"/>
              </a:rPr>
              <a:t>Reflexivpronomen</a:t>
            </a:r>
          </a:p>
          <a:p>
            <a:r>
              <a:rPr lang="de-DE" dirty="0">
                <a:latin typeface="Abadi" panose="020B0604020104020204" pitchFamily="34" charset="0"/>
              </a:rPr>
              <a:t>Possessivpronomen</a:t>
            </a:r>
          </a:p>
          <a:p>
            <a:r>
              <a:rPr lang="de-DE" dirty="0">
                <a:latin typeface="Abadi" panose="020B0604020104020204" pitchFamily="34" charset="0"/>
              </a:rPr>
              <a:t>Demonstrativpronomen</a:t>
            </a:r>
          </a:p>
          <a:p>
            <a:r>
              <a:rPr lang="de-DE" dirty="0">
                <a:latin typeface="Abadi" panose="020B0604020104020204" pitchFamily="34" charset="0"/>
              </a:rPr>
              <a:t>Interrogativpronomen</a:t>
            </a:r>
          </a:p>
          <a:p>
            <a:r>
              <a:rPr lang="de-DE" dirty="0">
                <a:latin typeface="Abadi" panose="020B0604020104020204" pitchFamily="34" charset="0"/>
              </a:rPr>
              <a:t>Relativpronomen</a:t>
            </a:r>
          </a:p>
          <a:p>
            <a:r>
              <a:rPr lang="de-DE" dirty="0">
                <a:latin typeface="Abadi" panose="020B0604020104020204" pitchFamily="34" charset="0"/>
              </a:rPr>
              <a:t>Indefinitpronomen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E7A2075-A456-46B3-A3A3-EFF7B7EF771C}"/>
              </a:ext>
            </a:extLst>
          </p:cNvPr>
          <p:cNvSpPr txBox="1"/>
          <p:nvPr/>
        </p:nvSpPr>
        <p:spPr>
          <a:xfrm>
            <a:off x="5697346" y="1968560"/>
            <a:ext cx="62314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Leitet Relativsätze ein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Drückt etwas Unbestimmtes aus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Zeigt Besitz an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Bezieht sich auf das Subjekt des Satzes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Ist Stellvertreter für ein Nomen / Namen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Verweist auf eine Sache oder Person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Damit fragt man nach einer Person oder Sache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400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64CFEA0E-A524-4283-BAC2-DD946D5C5E25}"/>
              </a:ext>
            </a:extLst>
          </p:cNvPr>
          <p:cNvCxnSpPr>
            <a:cxnSpLocks/>
          </p:cNvCxnSpPr>
          <p:nvPr/>
        </p:nvCxnSpPr>
        <p:spPr>
          <a:xfrm>
            <a:off x="3490452" y="2348347"/>
            <a:ext cx="2318066" cy="20958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E0CD4F98-8BBB-452C-8005-7AA4216B5B27}"/>
              </a:ext>
            </a:extLst>
          </p:cNvPr>
          <p:cNvCxnSpPr>
            <a:cxnSpLocks/>
          </p:cNvCxnSpPr>
          <p:nvPr/>
        </p:nvCxnSpPr>
        <p:spPr>
          <a:xfrm>
            <a:off x="3490452" y="2930013"/>
            <a:ext cx="2318066" cy="10497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71C2EBA-B781-43A1-937C-7DDDF90B4794}"/>
              </a:ext>
            </a:extLst>
          </p:cNvPr>
          <p:cNvCxnSpPr>
            <a:cxnSpLocks/>
          </p:cNvCxnSpPr>
          <p:nvPr/>
        </p:nvCxnSpPr>
        <p:spPr>
          <a:xfrm>
            <a:off x="3490452" y="3429000"/>
            <a:ext cx="231806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437170B8-FA68-48E4-9FD3-2F4554FA6636}"/>
              </a:ext>
            </a:extLst>
          </p:cNvPr>
          <p:cNvCxnSpPr>
            <a:cxnSpLocks/>
          </p:cNvCxnSpPr>
          <p:nvPr/>
        </p:nvCxnSpPr>
        <p:spPr>
          <a:xfrm>
            <a:off x="3814916" y="4090219"/>
            <a:ext cx="1993602" cy="9493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CD4E7A8A-187D-4D1F-B001-0EDA1292C675}"/>
              </a:ext>
            </a:extLst>
          </p:cNvPr>
          <p:cNvCxnSpPr>
            <a:cxnSpLocks/>
          </p:cNvCxnSpPr>
          <p:nvPr/>
        </p:nvCxnSpPr>
        <p:spPr>
          <a:xfrm>
            <a:off x="3687097" y="4660490"/>
            <a:ext cx="2121421" cy="7947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FAA0368C-BEC0-4A9B-9481-D6D893BE4E6B}"/>
              </a:ext>
            </a:extLst>
          </p:cNvPr>
          <p:cNvCxnSpPr>
            <a:cxnSpLocks/>
          </p:cNvCxnSpPr>
          <p:nvPr/>
        </p:nvCxnSpPr>
        <p:spPr>
          <a:xfrm flipV="1">
            <a:off x="3362632" y="2348347"/>
            <a:ext cx="2445886" cy="2813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BCB7B39F-75D3-479A-A201-7F3642CF5664}"/>
              </a:ext>
            </a:extLst>
          </p:cNvPr>
          <p:cNvCxnSpPr>
            <a:cxnSpLocks/>
          </p:cNvCxnSpPr>
          <p:nvPr/>
        </p:nvCxnSpPr>
        <p:spPr>
          <a:xfrm flipV="1">
            <a:off x="3362632" y="2930013"/>
            <a:ext cx="2445886" cy="27137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0CBD6D83-5139-4DED-BAB2-FE7B77993544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90970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DDE0C1-1A52-43CE-8DA8-C9AEB0DAF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badi" panose="020B0604020104020204" pitchFamily="34" charset="0"/>
              </a:rPr>
              <a:t>Übersicht Pronomen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9FA51B-74A8-4618-8188-B79DB2E61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4156587" cy="42519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>
                <a:latin typeface="Abadi" panose="020B0604020104020204" pitchFamily="34" charset="0"/>
              </a:rPr>
              <a:t>Personalpronomen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latin typeface="Abadi" panose="020B0604020104020204" pitchFamily="34" charset="0"/>
              </a:rPr>
              <a:t>Reflexivpronomen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latin typeface="Abadi" panose="020B0604020104020204" pitchFamily="34" charset="0"/>
              </a:rPr>
              <a:t>Possessivpronomen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latin typeface="Abadi" panose="020B0604020104020204" pitchFamily="34" charset="0"/>
              </a:rPr>
              <a:t>Demonstrativpronomen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latin typeface="Abadi" panose="020B0604020104020204" pitchFamily="34" charset="0"/>
              </a:rPr>
              <a:t>Interrogativpronomen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latin typeface="Abadi" panose="020B0604020104020204" pitchFamily="34" charset="0"/>
              </a:rPr>
              <a:t>Relativpronomen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latin typeface="Abadi" panose="020B0604020104020204" pitchFamily="34" charset="0"/>
              </a:rPr>
              <a:t>Indefinitpronomen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E7A2075-A456-46B3-A3A3-EFF7B7EF771C}"/>
              </a:ext>
            </a:extLst>
          </p:cNvPr>
          <p:cNvSpPr txBox="1"/>
          <p:nvPr/>
        </p:nvSpPr>
        <p:spPr>
          <a:xfrm>
            <a:off x="5247409" y="1968560"/>
            <a:ext cx="675409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Ist Stellvertreter für ein Nomen / Namen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Zeigt Besitz an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Bezieht sich auf das Subjekt des Satzes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Verweist auf eine Sache oder Person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Damit fragt man nach einer Person oder Sache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Leitet Relativsätze ein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Drückt etwas Unbestimmtes aus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400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A490984-116A-401A-B473-4A04478770A5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4064224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848" y="502920"/>
            <a:ext cx="5393297" cy="10134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de-DE" altLang="de-DE" dirty="0">
                <a:latin typeface="Tahoma" pitchFamily="34" charset="0"/>
              </a:rPr>
              <a:t>Das Personalpronomen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069848" y="1860867"/>
            <a:ext cx="99964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Personalpronomen steht für eine bzw. mehrere Personen / Sachen.</a:t>
            </a:r>
            <a:r>
              <a:rPr lang="de-DE" altLang="de-DE" dirty="0">
                <a:latin typeface="Times New Roman" charset="0"/>
              </a:rPr>
              <a:t> </a:t>
            </a:r>
          </a:p>
        </p:txBody>
      </p: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2646106" y="2679960"/>
            <a:ext cx="7391400" cy="3289300"/>
            <a:chOff x="0" y="0"/>
            <a:chExt cx="3515" cy="2072"/>
          </a:xfrm>
        </p:grpSpPr>
        <p:sp>
          <p:nvSpPr>
            <p:cNvPr id="34821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8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br>
                <a:rPr lang="de-DE" altLang="de-DE">
                  <a:latin typeface="Times New Roman" charset="0"/>
                </a:rPr>
              </a:br>
              <a:r>
                <a:rPr lang="de-DE" altLang="de-DE"/>
                <a:t>Lisa</a:t>
              </a:r>
              <a:r>
                <a:rPr lang="de-DE" altLang="de-DE">
                  <a:latin typeface="Times New Roman" charset="0"/>
                </a:rPr>
                <a:t>  </a:t>
              </a:r>
            </a:p>
          </p:txBody>
        </p:sp>
        <p:sp>
          <p:nvSpPr>
            <p:cNvPr id="34822" name="Rectangle 5"/>
            <p:cNvSpPr>
              <a:spLocks noChangeArrowheads="1"/>
            </p:cNvSpPr>
            <p:nvPr/>
          </p:nvSpPr>
          <p:spPr bwMode="auto">
            <a:xfrm>
              <a:off x="387" y="0"/>
              <a:ext cx="64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übergibt</a:t>
              </a:r>
            </a:p>
          </p:txBody>
        </p:sp>
        <p:sp>
          <p:nvSpPr>
            <p:cNvPr id="34823" name="Rectangle 6"/>
            <p:cNvSpPr>
              <a:spLocks noChangeArrowheads="1"/>
            </p:cNvSpPr>
            <p:nvPr/>
          </p:nvSpPr>
          <p:spPr bwMode="auto">
            <a:xfrm>
              <a:off x="1035" y="0"/>
              <a:ext cx="92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den Brief</a:t>
              </a:r>
            </a:p>
          </p:txBody>
        </p:sp>
        <p:sp>
          <p:nvSpPr>
            <p:cNvPr id="34824" name="Rectangle 7"/>
            <p:cNvSpPr>
              <a:spLocks noChangeArrowheads="1"/>
            </p:cNvSpPr>
            <p:nvPr/>
          </p:nvSpPr>
          <p:spPr bwMode="auto">
            <a:xfrm>
              <a:off x="1959" y="0"/>
              <a:ext cx="155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ihrem Onkel.</a:t>
              </a:r>
            </a:p>
          </p:txBody>
        </p:sp>
        <p:sp>
          <p:nvSpPr>
            <p:cNvPr id="34825" name="Rectangle 8"/>
            <p:cNvSpPr>
              <a:spLocks noChangeArrowheads="1"/>
            </p:cNvSpPr>
            <p:nvPr/>
          </p:nvSpPr>
          <p:spPr bwMode="auto">
            <a:xfrm>
              <a:off x="0" y="518"/>
              <a:ext cx="38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b="1"/>
                <a:t>Sie</a:t>
              </a:r>
            </a:p>
          </p:txBody>
        </p:sp>
        <p:sp>
          <p:nvSpPr>
            <p:cNvPr id="34826" name="Rectangle 9"/>
            <p:cNvSpPr>
              <a:spLocks noChangeArrowheads="1"/>
            </p:cNvSpPr>
            <p:nvPr/>
          </p:nvSpPr>
          <p:spPr bwMode="auto">
            <a:xfrm>
              <a:off x="387" y="518"/>
              <a:ext cx="64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übergibt</a:t>
              </a:r>
            </a:p>
          </p:txBody>
        </p:sp>
        <p:sp>
          <p:nvSpPr>
            <p:cNvPr id="34827" name="Rectangle 10"/>
            <p:cNvSpPr>
              <a:spLocks noChangeArrowheads="1"/>
            </p:cNvSpPr>
            <p:nvPr/>
          </p:nvSpPr>
          <p:spPr bwMode="auto">
            <a:xfrm>
              <a:off x="1035" y="518"/>
              <a:ext cx="92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den Brief </a:t>
              </a:r>
            </a:p>
          </p:txBody>
        </p:sp>
        <p:sp>
          <p:nvSpPr>
            <p:cNvPr id="34828" name="Rectangle 11"/>
            <p:cNvSpPr>
              <a:spLocks noChangeArrowheads="1"/>
            </p:cNvSpPr>
            <p:nvPr/>
          </p:nvSpPr>
          <p:spPr bwMode="auto">
            <a:xfrm>
              <a:off x="1959" y="518"/>
              <a:ext cx="155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ihrem Onkel.</a:t>
              </a:r>
            </a:p>
          </p:txBody>
        </p:sp>
        <p:sp>
          <p:nvSpPr>
            <p:cNvPr id="34829" name="Rectangle 12"/>
            <p:cNvSpPr>
              <a:spLocks noChangeArrowheads="1"/>
            </p:cNvSpPr>
            <p:nvPr/>
          </p:nvSpPr>
          <p:spPr bwMode="auto">
            <a:xfrm>
              <a:off x="0" y="1036"/>
              <a:ext cx="38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Sie </a:t>
              </a:r>
            </a:p>
          </p:txBody>
        </p:sp>
        <p:sp>
          <p:nvSpPr>
            <p:cNvPr id="34830" name="Rectangle 13"/>
            <p:cNvSpPr>
              <a:spLocks noChangeArrowheads="1"/>
            </p:cNvSpPr>
            <p:nvPr/>
          </p:nvSpPr>
          <p:spPr bwMode="auto">
            <a:xfrm>
              <a:off x="387" y="1036"/>
              <a:ext cx="64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übergibt</a:t>
              </a:r>
            </a:p>
          </p:txBody>
        </p:sp>
        <p:sp>
          <p:nvSpPr>
            <p:cNvPr id="34831" name="Rectangle 14"/>
            <p:cNvSpPr>
              <a:spLocks noChangeArrowheads="1"/>
            </p:cNvSpPr>
            <p:nvPr/>
          </p:nvSpPr>
          <p:spPr bwMode="auto">
            <a:xfrm>
              <a:off x="1035" y="1036"/>
              <a:ext cx="92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b="1"/>
                <a:t>ihn</a:t>
              </a:r>
            </a:p>
          </p:txBody>
        </p:sp>
        <p:sp>
          <p:nvSpPr>
            <p:cNvPr id="34832" name="Rectangle 15"/>
            <p:cNvSpPr>
              <a:spLocks noChangeArrowheads="1"/>
            </p:cNvSpPr>
            <p:nvPr/>
          </p:nvSpPr>
          <p:spPr bwMode="auto">
            <a:xfrm>
              <a:off x="1959" y="1036"/>
              <a:ext cx="155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ihrem Onkel.</a:t>
              </a:r>
            </a:p>
          </p:txBody>
        </p:sp>
        <p:sp>
          <p:nvSpPr>
            <p:cNvPr id="34833" name="Rectangle 16"/>
            <p:cNvSpPr>
              <a:spLocks noChangeArrowheads="1"/>
            </p:cNvSpPr>
            <p:nvPr/>
          </p:nvSpPr>
          <p:spPr bwMode="auto">
            <a:xfrm>
              <a:off x="0" y="1554"/>
              <a:ext cx="38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Sie </a:t>
              </a:r>
            </a:p>
          </p:txBody>
        </p:sp>
        <p:sp>
          <p:nvSpPr>
            <p:cNvPr id="34834" name="Rectangle 17"/>
            <p:cNvSpPr>
              <a:spLocks noChangeArrowheads="1"/>
            </p:cNvSpPr>
            <p:nvPr/>
          </p:nvSpPr>
          <p:spPr bwMode="auto">
            <a:xfrm>
              <a:off x="387" y="1554"/>
              <a:ext cx="64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übergibt</a:t>
              </a:r>
            </a:p>
          </p:txBody>
        </p:sp>
        <p:sp>
          <p:nvSpPr>
            <p:cNvPr id="34835" name="Rectangle 18"/>
            <p:cNvSpPr>
              <a:spLocks noChangeArrowheads="1"/>
            </p:cNvSpPr>
            <p:nvPr/>
          </p:nvSpPr>
          <p:spPr bwMode="auto">
            <a:xfrm>
              <a:off x="1035" y="1554"/>
              <a:ext cx="92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ihn</a:t>
              </a:r>
            </a:p>
          </p:txBody>
        </p:sp>
        <p:sp>
          <p:nvSpPr>
            <p:cNvPr id="34836" name="Rectangle 19"/>
            <p:cNvSpPr>
              <a:spLocks noChangeArrowheads="1"/>
            </p:cNvSpPr>
            <p:nvPr/>
          </p:nvSpPr>
          <p:spPr bwMode="auto">
            <a:xfrm>
              <a:off x="1959" y="1554"/>
              <a:ext cx="155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b="1"/>
                <a:t>ihm</a:t>
              </a:r>
              <a:r>
                <a:rPr lang="de-DE" altLang="de-DE"/>
                <a:t>.</a:t>
              </a:r>
            </a:p>
          </p:txBody>
        </p:sp>
      </p:grpSp>
      <p:sp>
        <p:nvSpPr>
          <p:cNvPr id="2" name="Ellipse 1">
            <a:extLst>
              <a:ext uri="{FF2B5EF4-FFF2-40B4-BE49-F238E27FC236}">
                <a16:creationId xmlns:a16="http://schemas.microsoft.com/office/drawing/2014/main" id="{1155C86F-FFCB-4AE2-BD50-A4CE565F4F9A}"/>
              </a:ext>
            </a:extLst>
          </p:cNvPr>
          <p:cNvSpPr/>
          <p:nvPr/>
        </p:nvSpPr>
        <p:spPr>
          <a:xfrm>
            <a:off x="2595717" y="2667000"/>
            <a:ext cx="813790" cy="822325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C2CA7BA6-7CEC-45C0-8342-0F2F5F860D39}"/>
              </a:ext>
            </a:extLst>
          </p:cNvPr>
          <p:cNvSpPr/>
          <p:nvPr/>
        </p:nvSpPr>
        <p:spPr>
          <a:xfrm>
            <a:off x="4772132" y="3473133"/>
            <a:ext cx="1569674" cy="822325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C56472FD-4F48-40F0-96A3-638CAE89E0FE}"/>
              </a:ext>
            </a:extLst>
          </p:cNvPr>
          <p:cNvSpPr/>
          <p:nvPr/>
        </p:nvSpPr>
        <p:spPr>
          <a:xfrm>
            <a:off x="6694337" y="4295458"/>
            <a:ext cx="2026875" cy="822325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189DAFD-548F-4956-9239-66249D92E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59259E-6 L -0.00104 0.1199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L -0.00104 0.119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2.59259E-6 L -0.00104 0.1199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240976" y="525847"/>
            <a:ext cx="198970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de-DE" altLang="de-DE" b="1" dirty="0"/>
              <a:t>Die Formen des Personal-pronomens</a:t>
            </a:r>
            <a:r>
              <a:rPr lang="de-DE" altLang="de-DE" dirty="0">
                <a:latin typeface="Times New Roman" charset="0"/>
              </a:rPr>
              <a:t> </a:t>
            </a:r>
          </a:p>
        </p:txBody>
      </p:sp>
      <p:grpSp>
        <p:nvGrpSpPr>
          <p:cNvPr id="35843" name="Group 39"/>
          <p:cNvGrpSpPr>
            <a:grpSpLocks/>
          </p:cNvGrpSpPr>
          <p:nvPr/>
        </p:nvGrpSpPr>
        <p:grpSpPr bwMode="auto">
          <a:xfrm>
            <a:off x="4097420" y="609601"/>
            <a:ext cx="6324598" cy="5940425"/>
            <a:chOff x="0" y="0"/>
            <a:chExt cx="2575" cy="3742"/>
          </a:xfrm>
        </p:grpSpPr>
        <p:sp>
          <p:nvSpPr>
            <p:cNvPr id="3584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30" cy="518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dirty="0">
                  <a:solidFill>
                    <a:schemeClr val="bg1"/>
                  </a:solidFill>
                </a:rPr>
                <a:t>Nominativ</a:t>
              </a:r>
            </a:p>
          </p:txBody>
        </p:sp>
        <p:sp>
          <p:nvSpPr>
            <p:cNvPr id="35845" name="Rectangle 4"/>
            <p:cNvSpPr>
              <a:spLocks noChangeArrowheads="1"/>
            </p:cNvSpPr>
            <p:nvPr/>
          </p:nvSpPr>
          <p:spPr bwMode="auto">
            <a:xfrm>
              <a:off x="730" y="0"/>
              <a:ext cx="610" cy="518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dirty="0">
                  <a:solidFill>
                    <a:schemeClr val="bg1"/>
                  </a:solidFill>
                </a:rPr>
                <a:t>Genitiv</a:t>
              </a:r>
            </a:p>
          </p:txBody>
        </p:sp>
        <p:sp>
          <p:nvSpPr>
            <p:cNvPr id="35846" name="Rectangle 5"/>
            <p:cNvSpPr>
              <a:spLocks noChangeArrowheads="1"/>
            </p:cNvSpPr>
            <p:nvPr/>
          </p:nvSpPr>
          <p:spPr bwMode="auto">
            <a:xfrm>
              <a:off x="1340" y="0"/>
              <a:ext cx="489" cy="518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dirty="0">
                  <a:solidFill>
                    <a:schemeClr val="bg1"/>
                  </a:solidFill>
                </a:rPr>
                <a:t>Dativ</a:t>
              </a:r>
            </a:p>
          </p:txBody>
        </p:sp>
        <p:sp>
          <p:nvSpPr>
            <p:cNvPr id="35847" name="Rectangle 6"/>
            <p:cNvSpPr>
              <a:spLocks noChangeArrowheads="1"/>
            </p:cNvSpPr>
            <p:nvPr/>
          </p:nvSpPr>
          <p:spPr bwMode="auto">
            <a:xfrm>
              <a:off x="1829" y="0"/>
              <a:ext cx="746" cy="518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dirty="0">
                  <a:solidFill>
                    <a:schemeClr val="bg1"/>
                  </a:solidFill>
                </a:rPr>
                <a:t>Akkusativ</a:t>
              </a:r>
            </a:p>
          </p:txBody>
        </p:sp>
        <p:sp>
          <p:nvSpPr>
            <p:cNvPr id="35848" name="Rectangle 7"/>
            <p:cNvSpPr>
              <a:spLocks noChangeArrowheads="1"/>
            </p:cNvSpPr>
            <p:nvPr/>
          </p:nvSpPr>
          <p:spPr bwMode="auto">
            <a:xfrm>
              <a:off x="0" y="518"/>
              <a:ext cx="73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de-DE" altLang="de-DE" dirty="0"/>
                <a:t>ich</a:t>
              </a:r>
            </a:p>
          </p:txBody>
        </p:sp>
        <p:sp>
          <p:nvSpPr>
            <p:cNvPr id="35849" name="Rectangle 8"/>
            <p:cNvSpPr>
              <a:spLocks noChangeArrowheads="1"/>
            </p:cNvSpPr>
            <p:nvPr/>
          </p:nvSpPr>
          <p:spPr bwMode="auto">
            <a:xfrm>
              <a:off x="730" y="518"/>
              <a:ext cx="61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dirty="0"/>
                <a:t>meiner</a:t>
              </a:r>
            </a:p>
          </p:txBody>
        </p:sp>
        <p:sp>
          <p:nvSpPr>
            <p:cNvPr id="35850" name="Rectangle 9"/>
            <p:cNvSpPr>
              <a:spLocks noChangeArrowheads="1"/>
            </p:cNvSpPr>
            <p:nvPr/>
          </p:nvSpPr>
          <p:spPr bwMode="auto">
            <a:xfrm>
              <a:off x="1340" y="518"/>
              <a:ext cx="48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dirty="0"/>
                <a:t>mir</a:t>
              </a:r>
            </a:p>
          </p:txBody>
        </p:sp>
        <p:sp>
          <p:nvSpPr>
            <p:cNvPr id="35851" name="Rectangle 10"/>
            <p:cNvSpPr>
              <a:spLocks noChangeArrowheads="1"/>
            </p:cNvSpPr>
            <p:nvPr/>
          </p:nvSpPr>
          <p:spPr bwMode="auto">
            <a:xfrm>
              <a:off x="1829" y="518"/>
              <a:ext cx="74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dirty="0"/>
                <a:t>mich</a:t>
              </a:r>
            </a:p>
          </p:txBody>
        </p:sp>
        <p:sp>
          <p:nvSpPr>
            <p:cNvPr id="35852" name="Rectangle 11"/>
            <p:cNvSpPr>
              <a:spLocks noChangeArrowheads="1"/>
            </p:cNvSpPr>
            <p:nvPr/>
          </p:nvSpPr>
          <p:spPr bwMode="auto">
            <a:xfrm>
              <a:off x="0" y="1036"/>
              <a:ext cx="7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de-DE" altLang="de-DE"/>
                <a:t>du</a:t>
              </a:r>
            </a:p>
          </p:txBody>
        </p:sp>
        <p:sp>
          <p:nvSpPr>
            <p:cNvPr id="35853" name="Rectangle 12"/>
            <p:cNvSpPr>
              <a:spLocks noChangeArrowheads="1"/>
            </p:cNvSpPr>
            <p:nvPr/>
          </p:nvSpPr>
          <p:spPr bwMode="auto">
            <a:xfrm>
              <a:off x="730" y="1036"/>
              <a:ext cx="6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deiner</a:t>
              </a:r>
            </a:p>
          </p:txBody>
        </p:sp>
        <p:sp>
          <p:nvSpPr>
            <p:cNvPr id="35854" name="Rectangle 13"/>
            <p:cNvSpPr>
              <a:spLocks noChangeArrowheads="1"/>
            </p:cNvSpPr>
            <p:nvPr/>
          </p:nvSpPr>
          <p:spPr bwMode="auto">
            <a:xfrm>
              <a:off x="1340" y="1036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dir</a:t>
              </a:r>
            </a:p>
          </p:txBody>
        </p:sp>
        <p:sp>
          <p:nvSpPr>
            <p:cNvPr id="35855" name="Rectangle 14"/>
            <p:cNvSpPr>
              <a:spLocks noChangeArrowheads="1"/>
            </p:cNvSpPr>
            <p:nvPr/>
          </p:nvSpPr>
          <p:spPr bwMode="auto">
            <a:xfrm>
              <a:off x="1829" y="1036"/>
              <a:ext cx="7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dich</a:t>
              </a:r>
            </a:p>
          </p:txBody>
        </p:sp>
        <p:sp>
          <p:nvSpPr>
            <p:cNvPr id="35856" name="Rectangle 15"/>
            <p:cNvSpPr>
              <a:spLocks noChangeArrowheads="1"/>
            </p:cNvSpPr>
            <p:nvPr/>
          </p:nvSpPr>
          <p:spPr bwMode="auto">
            <a:xfrm>
              <a:off x="0" y="1324"/>
              <a:ext cx="7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de-DE" altLang="de-DE"/>
                <a:t>er</a:t>
              </a:r>
            </a:p>
          </p:txBody>
        </p:sp>
        <p:sp>
          <p:nvSpPr>
            <p:cNvPr id="35857" name="Rectangle 16"/>
            <p:cNvSpPr>
              <a:spLocks noChangeArrowheads="1"/>
            </p:cNvSpPr>
            <p:nvPr/>
          </p:nvSpPr>
          <p:spPr bwMode="auto">
            <a:xfrm>
              <a:off x="730" y="1324"/>
              <a:ext cx="6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seiner</a:t>
              </a:r>
            </a:p>
          </p:txBody>
        </p:sp>
        <p:sp>
          <p:nvSpPr>
            <p:cNvPr id="35858" name="Rectangle 17"/>
            <p:cNvSpPr>
              <a:spLocks noChangeArrowheads="1"/>
            </p:cNvSpPr>
            <p:nvPr/>
          </p:nvSpPr>
          <p:spPr bwMode="auto">
            <a:xfrm>
              <a:off x="1340" y="1324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ihm</a:t>
              </a:r>
            </a:p>
          </p:txBody>
        </p:sp>
        <p:sp>
          <p:nvSpPr>
            <p:cNvPr id="35859" name="Rectangle 18"/>
            <p:cNvSpPr>
              <a:spLocks noChangeArrowheads="1"/>
            </p:cNvSpPr>
            <p:nvPr/>
          </p:nvSpPr>
          <p:spPr bwMode="auto">
            <a:xfrm>
              <a:off x="1829" y="1324"/>
              <a:ext cx="7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ihn</a:t>
              </a:r>
            </a:p>
          </p:txBody>
        </p:sp>
        <p:sp>
          <p:nvSpPr>
            <p:cNvPr id="35860" name="Rectangle 19"/>
            <p:cNvSpPr>
              <a:spLocks noChangeArrowheads="1"/>
            </p:cNvSpPr>
            <p:nvPr/>
          </p:nvSpPr>
          <p:spPr bwMode="auto">
            <a:xfrm>
              <a:off x="0" y="1612"/>
              <a:ext cx="7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de-DE" altLang="de-DE"/>
                <a:t>sie</a:t>
              </a:r>
            </a:p>
          </p:txBody>
        </p:sp>
        <p:sp>
          <p:nvSpPr>
            <p:cNvPr id="35861" name="Rectangle 20"/>
            <p:cNvSpPr>
              <a:spLocks noChangeArrowheads="1"/>
            </p:cNvSpPr>
            <p:nvPr/>
          </p:nvSpPr>
          <p:spPr bwMode="auto">
            <a:xfrm>
              <a:off x="730" y="1612"/>
              <a:ext cx="6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ihrer</a:t>
              </a:r>
            </a:p>
          </p:txBody>
        </p:sp>
        <p:sp>
          <p:nvSpPr>
            <p:cNvPr id="35862" name="Rectangle 21"/>
            <p:cNvSpPr>
              <a:spLocks noChangeArrowheads="1"/>
            </p:cNvSpPr>
            <p:nvPr/>
          </p:nvSpPr>
          <p:spPr bwMode="auto">
            <a:xfrm>
              <a:off x="1340" y="1612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ihr</a:t>
              </a:r>
            </a:p>
          </p:txBody>
        </p:sp>
        <p:sp>
          <p:nvSpPr>
            <p:cNvPr id="35863" name="Rectangle 22"/>
            <p:cNvSpPr>
              <a:spLocks noChangeArrowheads="1"/>
            </p:cNvSpPr>
            <p:nvPr/>
          </p:nvSpPr>
          <p:spPr bwMode="auto">
            <a:xfrm>
              <a:off x="1829" y="1612"/>
              <a:ext cx="7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dirty="0"/>
                <a:t>sie</a:t>
              </a:r>
            </a:p>
          </p:txBody>
        </p:sp>
        <p:sp>
          <p:nvSpPr>
            <p:cNvPr id="35864" name="Rectangle 23"/>
            <p:cNvSpPr>
              <a:spLocks noChangeArrowheads="1"/>
            </p:cNvSpPr>
            <p:nvPr/>
          </p:nvSpPr>
          <p:spPr bwMode="auto">
            <a:xfrm>
              <a:off x="0" y="1900"/>
              <a:ext cx="7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de-DE" altLang="de-DE"/>
                <a:t>es</a:t>
              </a:r>
            </a:p>
          </p:txBody>
        </p:sp>
        <p:sp>
          <p:nvSpPr>
            <p:cNvPr id="35865" name="Rectangle 24"/>
            <p:cNvSpPr>
              <a:spLocks noChangeArrowheads="1"/>
            </p:cNvSpPr>
            <p:nvPr/>
          </p:nvSpPr>
          <p:spPr bwMode="auto">
            <a:xfrm>
              <a:off x="730" y="1900"/>
              <a:ext cx="6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seiner</a:t>
              </a:r>
            </a:p>
          </p:txBody>
        </p:sp>
        <p:sp>
          <p:nvSpPr>
            <p:cNvPr id="35866" name="Rectangle 25"/>
            <p:cNvSpPr>
              <a:spLocks noChangeArrowheads="1"/>
            </p:cNvSpPr>
            <p:nvPr/>
          </p:nvSpPr>
          <p:spPr bwMode="auto">
            <a:xfrm>
              <a:off x="1340" y="1900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ihm</a:t>
              </a:r>
            </a:p>
          </p:txBody>
        </p:sp>
        <p:sp>
          <p:nvSpPr>
            <p:cNvPr id="35867" name="Rectangle 26"/>
            <p:cNvSpPr>
              <a:spLocks noChangeArrowheads="1"/>
            </p:cNvSpPr>
            <p:nvPr/>
          </p:nvSpPr>
          <p:spPr bwMode="auto">
            <a:xfrm>
              <a:off x="1829" y="1900"/>
              <a:ext cx="7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dirty="0"/>
                <a:t>es</a:t>
              </a:r>
            </a:p>
          </p:txBody>
        </p:sp>
        <p:sp>
          <p:nvSpPr>
            <p:cNvPr id="35868" name="Rectangle 27"/>
            <p:cNvSpPr>
              <a:spLocks noChangeArrowheads="1"/>
            </p:cNvSpPr>
            <p:nvPr/>
          </p:nvSpPr>
          <p:spPr bwMode="auto">
            <a:xfrm>
              <a:off x="0" y="2188"/>
              <a:ext cx="73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de-DE" altLang="de-DE"/>
                <a:t>wir</a:t>
              </a:r>
            </a:p>
          </p:txBody>
        </p:sp>
        <p:sp>
          <p:nvSpPr>
            <p:cNvPr id="35869" name="Rectangle 28"/>
            <p:cNvSpPr>
              <a:spLocks noChangeArrowheads="1"/>
            </p:cNvSpPr>
            <p:nvPr/>
          </p:nvSpPr>
          <p:spPr bwMode="auto">
            <a:xfrm>
              <a:off x="730" y="2188"/>
              <a:ext cx="61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br>
                <a:rPr lang="de-DE" altLang="de-DE">
                  <a:latin typeface="Times New Roman" charset="0"/>
                </a:rPr>
              </a:br>
              <a:r>
                <a:rPr lang="de-DE" altLang="de-DE"/>
                <a:t>unser</a:t>
              </a:r>
            </a:p>
            <a:p>
              <a:endParaRPr lang="de-DE" altLang="de-DE"/>
            </a:p>
          </p:txBody>
        </p:sp>
        <p:sp>
          <p:nvSpPr>
            <p:cNvPr id="35870" name="Rectangle 29"/>
            <p:cNvSpPr>
              <a:spLocks noChangeArrowheads="1"/>
            </p:cNvSpPr>
            <p:nvPr/>
          </p:nvSpPr>
          <p:spPr bwMode="auto">
            <a:xfrm>
              <a:off x="1340" y="2188"/>
              <a:ext cx="48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dirty="0"/>
                <a:t>uns</a:t>
              </a:r>
            </a:p>
          </p:txBody>
        </p:sp>
        <p:sp>
          <p:nvSpPr>
            <p:cNvPr id="35871" name="Rectangle 30"/>
            <p:cNvSpPr>
              <a:spLocks noChangeArrowheads="1"/>
            </p:cNvSpPr>
            <p:nvPr/>
          </p:nvSpPr>
          <p:spPr bwMode="auto">
            <a:xfrm>
              <a:off x="1829" y="2188"/>
              <a:ext cx="74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uns</a:t>
              </a:r>
            </a:p>
          </p:txBody>
        </p:sp>
        <p:sp>
          <p:nvSpPr>
            <p:cNvPr id="35872" name="Rectangle 31"/>
            <p:cNvSpPr>
              <a:spLocks noChangeArrowheads="1"/>
            </p:cNvSpPr>
            <p:nvPr/>
          </p:nvSpPr>
          <p:spPr bwMode="auto">
            <a:xfrm>
              <a:off x="0" y="2706"/>
              <a:ext cx="73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de-DE" altLang="de-DE"/>
                <a:t>ihr</a:t>
              </a:r>
            </a:p>
          </p:txBody>
        </p:sp>
        <p:sp>
          <p:nvSpPr>
            <p:cNvPr id="35873" name="Rectangle 32"/>
            <p:cNvSpPr>
              <a:spLocks noChangeArrowheads="1"/>
            </p:cNvSpPr>
            <p:nvPr/>
          </p:nvSpPr>
          <p:spPr bwMode="auto">
            <a:xfrm>
              <a:off x="730" y="2706"/>
              <a:ext cx="61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euer</a:t>
              </a:r>
            </a:p>
          </p:txBody>
        </p:sp>
        <p:sp>
          <p:nvSpPr>
            <p:cNvPr id="35874" name="Rectangle 33"/>
            <p:cNvSpPr>
              <a:spLocks noChangeArrowheads="1"/>
            </p:cNvSpPr>
            <p:nvPr/>
          </p:nvSpPr>
          <p:spPr bwMode="auto">
            <a:xfrm>
              <a:off x="1340" y="2706"/>
              <a:ext cx="48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euch</a:t>
              </a:r>
            </a:p>
          </p:txBody>
        </p:sp>
        <p:sp>
          <p:nvSpPr>
            <p:cNvPr id="35875" name="Rectangle 34"/>
            <p:cNvSpPr>
              <a:spLocks noChangeArrowheads="1"/>
            </p:cNvSpPr>
            <p:nvPr/>
          </p:nvSpPr>
          <p:spPr bwMode="auto">
            <a:xfrm>
              <a:off x="1829" y="2706"/>
              <a:ext cx="74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euch</a:t>
              </a:r>
            </a:p>
          </p:txBody>
        </p:sp>
        <p:sp>
          <p:nvSpPr>
            <p:cNvPr id="35876" name="Rectangle 35"/>
            <p:cNvSpPr>
              <a:spLocks noChangeArrowheads="1"/>
            </p:cNvSpPr>
            <p:nvPr/>
          </p:nvSpPr>
          <p:spPr bwMode="auto">
            <a:xfrm>
              <a:off x="0" y="3224"/>
              <a:ext cx="73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de-DE" altLang="de-DE"/>
                <a:t>sie</a:t>
              </a:r>
            </a:p>
          </p:txBody>
        </p:sp>
        <p:sp>
          <p:nvSpPr>
            <p:cNvPr id="35877" name="Rectangle 36"/>
            <p:cNvSpPr>
              <a:spLocks noChangeArrowheads="1"/>
            </p:cNvSpPr>
            <p:nvPr/>
          </p:nvSpPr>
          <p:spPr bwMode="auto">
            <a:xfrm>
              <a:off x="730" y="3224"/>
              <a:ext cx="61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ihrer</a:t>
              </a:r>
            </a:p>
          </p:txBody>
        </p:sp>
        <p:sp>
          <p:nvSpPr>
            <p:cNvPr id="35878" name="Rectangle 37"/>
            <p:cNvSpPr>
              <a:spLocks noChangeArrowheads="1"/>
            </p:cNvSpPr>
            <p:nvPr/>
          </p:nvSpPr>
          <p:spPr bwMode="auto">
            <a:xfrm>
              <a:off x="1340" y="3224"/>
              <a:ext cx="48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ihnen</a:t>
              </a:r>
            </a:p>
          </p:txBody>
        </p:sp>
        <p:sp>
          <p:nvSpPr>
            <p:cNvPr id="35879" name="Rectangle 38"/>
            <p:cNvSpPr>
              <a:spLocks noChangeArrowheads="1"/>
            </p:cNvSpPr>
            <p:nvPr/>
          </p:nvSpPr>
          <p:spPr bwMode="auto">
            <a:xfrm>
              <a:off x="1829" y="3224"/>
              <a:ext cx="74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sie</a:t>
              </a:r>
            </a:p>
          </p:txBody>
        </p:sp>
      </p:grpSp>
      <p:sp>
        <p:nvSpPr>
          <p:cNvPr id="2" name="Rechteck 1">
            <a:extLst>
              <a:ext uri="{FF2B5EF4-FFF2-40B4-BE49-F238E27FC236}">
                <a16:creationId xmlns:a16="http://schemas.microsoft.com/office/drawing/2014/main" id="{8C6C93E2-278F-4BFE-844B-FA45369983F3}"/>
              </a:ext>
            </a:extLst>
          </p:cNvPr>
          <p:cNvSpPr/>
          <p:nvPr/>
        </p:nvSpPr>
        <p:spPr>
          <a:xfrm>
            <a:off x="5880797" y="1471526"/>
            <a:ext cx="4531605" cy="74733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12B1461-89E7-4E86-B328-5A6DDCAC4115}"/>
              </a:ext>
            </a:extLst>
          </p:cNvPr>
          <p:cNvSpPr/>
          <p:nvPr/>
        </p:nvSpPr>
        <p:spPr>
          <a:xfrm>
            <a:off x="5890413" y="1431926"/>
            <a:ext cx="4450387" cy="74733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136A314D-1633-4CF2-9111-5A3DDAF81FC4}"/>
              </a:ext>
            </a:extLst>
          </p:cNvPr>
          <p:cNvSpPr/>
          <p:nvPr/>
        </p:nvSpPr>
        <p:spPr>
          <a:xfrm>
            <a:off x="5774717" y="2077555"/>
            <a:ext cx="4464623" cy="61433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60865B2-9EA7-411D-820D-422520027041}"/>
              </a:ext>
            </a:extLst>
          </p:cNvPr>
          <p:cNvSpPr/>
          <p:nvPr/>
        </p:nvSpPr>
        <p:spPr>
          <a:xfrm>
            <a:off x="5962015" y="2650013"/>
            <a:ext cx="4450387" cy="5321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9851CC66-D6E5-43C8-A131-2506E3731A85}"/>
              </a:ext>
            </a:extLst>
          </p:cNvPr>
          <p:cNvSpPr/>
          <p:nvPr/>
        </p:nvSpPr>
        <p:spPr>
          <a:xfrm>
            <a:off x="5914287" y="3162906"/>
            <a:ext cx="4464623" cy="5321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263D6245-DB9A-4BC5-8C02-E0543D2A0FAA}"/>
              </a:ext>
            </a:extLst>
          </p:cNvPr>
          <p:cNvSpPr/>
          <p:nvPr/>
        </p:nvSpPr>
        <p:spPr>
          <a:xfrm>
            <a:off x="5880795" y="3564404"/>
            <a:ext cx="4464623" cy="5321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70B50D54-85C2-4C6D-A101-C025750B027E}"/>
              </a:ext>
            </a:extLst>
          </p:cNvPr>
          <p:cNvSpPr/>
          <p:nvPr/>
        </p:nvSpPr>
        <p:spPr>
          <a:xfrm>
            <a:off x="5774717" y="4186796"/>
            <a:ext cx="4464623" cy="5321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7383C5C0-7ED3-4788-9D1C-6B46EF32D48E}"/>
              </a:ext>
            </a:extLst>
          </p:cNvPr>
          <p:cNvSpPr/>
          <p:nvPr/>
        </p:nvSpPr>
        <p:spPr>
          <a:xfrm>
            <a:off x="5756886" y="4749405"/>
            <a:ext cx="4464623" cy="7982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4D022344-7638-43BB-9310-87A07EA9A1A2}"/>
              </a:ext>
            </a:extLst>
          </p:cNvPr>
          <p:cNvSpPr/>
          <p:nvPr/>
        </p:nvSpPr>
        <p:spPr>
          <a:xfrm>
            <a:off x="5905502" y="5559710"/>
            <a:ext cx="4464623" cy="7982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Geschweifte Klammer links 3">
            <a:extLst>
              <a:ext uri="{FF2B5EF4-FFF2-40B4-BE49-F238E27FC236}">
                <a16:creationId xmlns:a16="http://schemas.microsoft.com/office/drawing/2014/main" id="{4B7D278D-849A-45A7-9075-15EC3CF84B9A}"/>
              </a:ext>
            </a:extLst>
          </p:cNvPr>
          <p:cNvSpPr/>
          <p:nvPr/>
        </p:nvSpPr>
        <p:spPr>
          <a:xfrm>
            <a:off x="4033765" y="1824641"/>
            <a:ext cx="352562" cy="2142952"/>
          </a:xfrm>
          <a:prstGeom prst="leftBrace">
            <a:avLst>
              <a:gd name="adj1" fmla="val 8333"/>
              <a:gd name="adj2" fmla="val 5097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E4F4444-4FA0-4CB4-8F4B-2D33F1B73247}"/>
              </a:ext>
            </a:extLst>
          </p:cNvPr>
          <p:cNvSpPr txBox="1"/>
          <p:nvPr/>
        </p:nvSpPr>
        <p:spPr>
          <a:xfrm>
            <a:off x="2356468" y="2755385"/>
            <a:ext cx="130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solidFill>
                  <a:schemeClr val="accent3">
                    <a:lumMod val="75000"/>
                  </a:schemeClr>
                </a:solidFill>
              </a:rPr>
              <a:t>Singular</a:t>
            </a:r>
          </a:p>
        </p:txBody>
      </p:sp>
      <p:sp>
        <p:nvSpPr>
          <p:cNvPr id="51" name="Geschweifte Klammer links 50">
            <a:extLst>
              <a:ext uri="{FF2B5EF4-FFF2-40B4-BE49-F238E27FC236}">
                <a16:creationId xmlns:a16="http://schemas.microsoft.com/office/drawing/2014/main" id="{B2E2387D-3C1F-4102-A092-B9C0736CF854}"/>
              </a:ext>
            </a:extLst>
          </p:cNvPr>
          <p:cNvSpPr/>
          <p:nvPr/>
        </p:nvSpPr>
        <p:spPr>
          <a:xfrm>
            <a:off x="3976488" y="4426307"/>
            <a:ext cx="455393" cy="1748271"/>
          </a:xfrm>
          <a:prstGeom prst="leftBrace">
            <a:avLst>
              <a:gd name="adj1" fmla="val 8333"/>
              <a:gd name="adj2" fmla="val 5097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60F3C4E9-8BF0-42AA-A39F-24DADFC754E8}"/>
              </a:ext>
            </a:extLst>
          </p:cNvPr>
          <p:cNvSpPr txBox="1"/>
          <p:nvPr/>
        </p:nvSpPr>
        <p:spPr>
          <a:xfrm>
            <a:off x="2192653" y="5148547"/>
            <a:ext cx="130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solidFill>
                  <a:schemeClr val="accent3">
                    <a:lumMod val="75000"/>
                  </a:schemeClr>
                </a:solidFill>
              </a:rPr>
              <a:t>Plural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EC39D5A-3550-4E84-A425-427B0A371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1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" grpId="0" animBg="1"/>
      <p:bldP spid="5" grpId="0"/>
      <p:bldP spid="51" grpId="0" animBg="1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8317" y="378142"/>
            <a:ext cx="5208295" cy="84245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de-DE" altLang="de-DE" dirty="0">
                <a:latin typeface="Tahoma" pitchFamily="34" charset="0"/>
              </a:rPr>
              <a:t>Das Reflexivpronomen</a:t>
            </a:r>
          </a:p>
        </p:txBody>
      </p:sp>
      <p:grpSp>
        <p:nvGrpSpPr>
          <p:cNvPr id="38919" name="Group 7"/>
          <p:cNvGrpSpPr>
            <a:grpSpLocks/>
          </p:cNvGrpSpPr>
          <p:nvPr/>
        </p:nvGrpSpPr>
        <p:grpSpPr bwMode="auto">
          <a:xfrm>
            <a:off x="2332760" y="1374205"/>
            <a:ext cx="3962400" cy="822325"/>
            <a:chOff x="0" y="518"/>
            <a:chExt cx="1428" cy="518"/>
          </a:xfrm>
        </p:grpSpPr>
        <p:sp>
          <p:nvSpPr>
            <p:cNvPr id="36876" name="Rectangle 4"/>
            <p:cNvSpPr>
              <a:spLocks noChangeArrowheads="1"/>
            </p:cNvSpPr>
            <p:nvPr/>
          </p:nvSpPr>
          <p:spPr bwMode="auto">
            <a:xfrm>
              <a:off x="0" y="518"/>
              <a:ext cx="36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b="1" dirty="0"/>
                <a:t>Lisa</a:t>
              </a:r>
            </a:p>
          </p:txBody>
        </p:sp>
        <p:sp>
          <p:nvSpPr>
            <p:cNvPr id="36877" name="Rectangle 5"/>
            <p:cNvSpPr>
              <a:spLocks noChangeArrowheads="1"/>
            </p:cNvSpPr>
            <p:nvPr/>
          </p:nvSpPr>
          <p:spPr bwMode="auto">
            <a:xfrm>
              <a:off x="360" y="518"/>
              <a:ext cx="52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wäscht</a:t>
              </a:r>
            </a:p>
          </p:txBody>
        </p:sp>
        <p:sp>
          <p:nvSpPr>
            <p:cNvPr id="36878" name="Rectangle 6"/>
            <p:cNvSpPr>
              <a:spLocks noChangeArrowheads="1"/>
            </p:cNvSpPr>
            <p:nvPr/>
          </p:nvSpPr>
          <p:spPr bwMode="auto">
            <a:xfrm>
              <a:off x="884" y="518"/>
              <a:ext cx="54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b="1" dirty="0">
                  <a:solidFill>
                    <a:schemeClr val="accent3">
                      <a:lumMod val="75000"/>
                    </a:schemeClr>
                  </a:solidFill>
                </a:rPr>
                <a:t>sich</a:t>
              </a:r>
              <a:r>
                <a:rPr lang="de-DE" altLang="de-DE" dirty="0"/>
                <a:t>.</a:t>
              </a:r>
            </a:p>
          </p:txBody>
        </p:sp>
      </p:grp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1431925" y="2593793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</a:t>
            </a:r>
            <a:r>
              <a:rPr lang="de-DE" altLang="de-DE" b="1" dirty="0">
                <a:solidFill>
                  <a:schemeClr val="accent3">
                    <a:lumMod val="75000"/>
                  </a:schemeClr>
                </a:solidFill>
              </a:rPr>
              <a:t>Reflexivpronomen</a:t>
            </a:r>
            <a:r>
              <a:rPr lang="de-DE" altLang="de-DE" dirty="0"/>
              <a:t> bezieht sich auf das </a:t>
            </a:r>
            <a:r>
              <a:rPr lang="de-DE" altLang="de-DE" b="1" dirty="0"/>
              <a:t>Subjekt</a:t>
            </a:r>
            <a:r>
              <a:rPr lang="de-DE" altLang="de-DE" dirty="0"/>
              <a:t> </a:t>
            </a:r>
            <a:br>
              <a:rPr lang="de-DE" altLang="de-DE" dirty="0"/>
            </a:br>
            <a:r>
              <a:rPr lang="de-DE" altLang="de-DE" dirty="0"/>
              <a:t>des Satzes. Subjekt und Objekt sind hier ein und </a:t>
            </a:r>
            <a:br>
              <a:rPr lang="de-DE" altLang="de-DE" dirty="0"/>
            </a:br>
            <a:r>
              <a:rPr lang="de-DE" altLang="de-DE" dirty="0"/>
              <a:t>dieselbe Person bzw. Sache.</a:t>
            </a:r>
            <a:endParaRPr lang="de-DE" altLang="de-DE" dirty="0">
              <a:latin typeface="Times New Roman" charset="0"/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1448317" y="3917643"/>
            <a:ext cx="10245479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de-DE" altLang="de-DE" dirty="0"/>
              <a:t>Das </a:t>
            </a:r>
            <a:r>
              <a:rPr lang="de-DE" altLang="de-DE" b="1" dirty="0">
                <a:solidFill>
                  <a:schemeClr val="accent3">
                    <a:lumMod val="75000"/>
                  </a:schemeClr>
                </a:solidFill>
              </a:rPr>
              <a:t>Reflexivpronomen</a:t>
            </a:r>
            <a:r>
              <a:rPr lang="de-DE" altLang="de-DE" dirty="0"/>
              <a:t> kann sowohl im Akkusativ (wen oder was?)</a:t>
            </a:r>
          </a:p>
          <a:p>
            <a:pPr eaLnBrk="1" hangingPunct="1">
              <a:spcAft>
                <a:spcPts val="600"/>
              </a:spcAft>
            </a:pPr>
            <a:r>
              <a:rPr lang="de-DE" altLang="de-DE" dirty="0"/>
              <a:t>wie auch im Dativ (wem?) stehen. </a:t>
            </a:r>
          </a:p>
          <a:p>
            <a:pPr eaLnBrk="1" hangingPunct="1">
              <a:spcAft>
                <a:spcPts val="600"/>
              </a:spcAft>
            </a:pPr>
            <a:r>
              <a:rPr lang="de-DE" altLang="de-DE" dirty="0"/>
              <a:t>Akkusativ:   	</a:t>
            </a:r>
            <a:r>
              <a:rPr lang="de-DE" altLang="de-DE" b="1" dirty="0"/>
              <a:t>Ich</a:t>
            </a:r>
            <a:r>
              <a:rPr lang="de-DE" altLang="de-DE" dirty="0"/>
              <a:t> wasche </a:t>
            </a:r>
            <a:r>
              <a:rPr lang="de-DE" altLang="de-DE" b="1" dirty="0">
                <a:solidFill>
                  <a:schemeClr val="accent3">
                    <a:lumMod val="75000"/>
                  </a:schemeClr>
                </a:solidFill>
              </a:rPr>
              <a:t>mich</a:t>
            </a:r>
            <a:r>
              <a:rPr lang="de-DE" altLang="de-DE" dirty="0"/>
              <a:t> (selbst).</a:t>
            </a:r>
          </a:p>
          <a:p>
            <a:pPr eaLnBrk="1" hangingPunct="1">
              <a:spcAft>
                <a:spcPts val="600"/>
              </a:spcAft>
            </a:pPr>
            <a:r>
              <a:rPr lang="de-DE" altLang="de-DE" dirty="0"/>
              <a:t>Dativ:</a:t>
            </a:r>
            <a:r>
              <a:rPr lang="de-DE" altLang="de-DE" b="1" dirty="0"/>
              <a:t>		Ich</a:t>
            </a:r>
            <a:r>
              <a:rPr lang="de-DE" altLang="de-DE" dirty="0"/>
              <a:t> helfe </a:t>
            </a:r>
            <a:r>
              <a:rPr lang="de-DE" altLang="de-DE" b="1" dirty="0">
                <a:solidFill>
                  <a:schemeClr val="accent3">
                    <a:lumMod val="75000"/>
                  </a:schemeClr>
                </a:solidFill>
              </a:rPr>
              <a:t>mir</a:t>
            </a:r>
            <a:r>
              <a:rPr lang="de-DE" altLang="de-DE" dirty="0"/>
              <a:t> (schon selber).</a:t>
            </a:r>
            <a:br>
              <a:rPr lang="de-DE" altLang="de-DE" dirty="0"/>
            </a:br>
            <a:endParaRPr lang="de-DE" altLang="de-DE" dirty="0"/>
          </a:p>
        </p:txBody>
      </p:sp>
      <p:sp>
        <p:nvSpPr>
          <p:cNvPr id="36872" name="Rectangle 15"/>
          <p:cNvSpPr>
            <a:spLocks noChangeArrowheads="1"/>
          </p:cNvSpPr>
          <p:nvPr/>
        </p:nvSpPr>
        <p:spPr bwMode="auto">
          <a:xfrm>
            <a:off x="6003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de-DE" altLang="de-DE" sz="440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D980F0C-B1BC-48AD-A406-BAADF3CC4C80}"/>
              </a:ext>
            </a:extLst>
          </p:cNvPr>
          <p:cNvSpPr/>
          <p:nvPr/>
        </p:nvSpPr>
        <p:spPr>
          <a:xfrm>
            <a:off x="4727163" y="1352550"/>
            <a:ext cx="965484" cy="82232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Verbinder: gewinkelt 6">
            <a:extLst>
              <a:ext uri="{FF2B5EF4-FFF2-40B4-BE49-F238E27FC236}">
                <a16:creationId xmlns:a16="http://schemas.microsoft.com/office/drawing/2014/main" id="{EBA18E1F-07EB-4276-9A01-455A1277A802}"/>
              </a:ext>
            </a:extLst>
          </p:cNvPr>
          <p:cNvCxnSpPr>
            <a:cxnSpLocks/>
          </p:cNvCxnSpPr>
          <p:nvPr/>
        </p:nvCxnSpPr>
        <p:spPr>
          <a:xfrm rot="16200000" flipV="1">
            <a:off x="2675803" y="2158281"/>
            <a:ext cx="438444" cy="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Verbinder: gewinkelt 11">
            <a:extLst>
              <a:ext uri="{FF2B5EF4-FFF2-40B4-BE49-F238E27FC236}">
                <a16:creationId xmlns:a16="http://schemas.microsoft.com/office/drawing/2014/main" id="{A31E7509-4DFA-4265-8B8F-828ADE9088DF}"/>
              </a:ext>
            </a:extLst>
          </p:cNvPr>
          <p:cNvCxnSpPr>
            <a:stCxn id="16" idx="4"/>
          </p:cNvCxnSpPr>
          <p:nvPr/>
        </p:nvCxnSpPr>
        <p:spPr>
          <a:xfrm rot="5400000">
            <a:off x="3951151" y="1118749"/>
            <a:ext cx="202629" cy="231488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7">
            <a:extLst>
              <a:ext uri="{FF2B5EF4-FFF2-40B4-BE49-F238E27FC236}">
                <a16:creationId xmlns:a16="http://schemas.microsoft.com/office/drawing/2014/main" id="{F726561B-C485-40C7-BBD1-42159BC32008}"/>
              </a:ext>
            </a:extLst>
          </p:cNvPr>
          <p:cNvGrpSpPr>
            <a:grpSpLocks/>
          </p:cNvGrpSpPr>
          <p:nvPr/>
        </p:nvGrpSpPr>
        <p:grpSpPr bwMode="auto">
          <a:xfrm>
            <a:off x="6986893" y="1384748"/>
            <a:ext cx="3443514" cy="822325"/>
            <a:chOff x="268" y="511"/>
            <a:chExt cx="1241" cy="518"/>
          </a:xfrm>
        </p:grpSpPr>
        <p:sp>
          <p:nvSpPr>
            <p:cNvPr id="30" name="Rectangle 4">
              <a:extLst>
                <a:ext uri="{FF2B5EF4-FFF2-40B4-BE49-F238E27FC236}">
                  <a16:creationId xmlns:a16="http://schemas.microsoft.com/office/drawing/2014/main" id="{9760B227-668F-4371-8B4D-B8C7E0032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" y="511"/>
              <a:ext cx="24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b="1" dirty="0"/>
                <a:t>Ich </a:t>
              </a:r>
            </a:p>
          </p:txBody>
        </p:sp>
        <p:sp>
          <p:nvSpPr>
            <p:cNvPr id="31" name="Rectangle 5">
              <a:extLst>
                <a:ext uri="{FF2B5EF4-FFF2-40B4-BE49-F238E27FC236}">
                  <a16:creationId xmlns:a16="http://schemas.microsoft.com/office/drawing/2014/main" id="{8C4EA6C8-33CB-486B-9113-FE136B701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" y="511"/>
              <a:ext cx="58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dirty="0"/>
                <a:t>sehe</a:t>
              </a:r>
            </a:p>
          </p:txBody>
        </p:sp>
        <p:sp>
          <p:nvSpPr>
            <p:cNvPr id="32" name="Rectangle 6">
              <a:extLst>
                <a:ext uri="{FF2B5EF4-FFF2-40B4-BE49-F238E27FC236}">
                  <a16:creationId xmlns:a16="http://schemas.microsoft.com/office/drawing/2014/main" id="{50BCBF08-52BC-4315-BE6E-0DDBB4BAC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" y="511"/>
              <a:ext cx="78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b="1" dirty="0">
                  <a:solidFill>
                    <a:schemeClr val="accent3">
                      <a:lumMod val="75000"/>
                    </a:schemeClr>
                  </a:solidFill>
                </a:rPr>
                <a:t>mich </a:t>
              </a:r>
              <a:r>
                <a:rPr lang="de-DE" altLang="de-DE" dirty="0"/>
                <a:t> nicht.</a:t>
              </a:r>
            </a:p>
          </p:txBody>
        </p:sp>
      </p:grpSp>
      <p:cxnSp>
        <p:nvCxnSpPr>
          <p:cNvPr id="36" name="Verbinder: gewinkelt 35">
            <a:extLst>
              <a:ext uri="{FF2B5EF4-FFF2-40B4-BE49-F238E27FC236}">
                <a16:creationId xmlns:a16="http://schemas.microsoft.com/office/drawing/2014/main" id="{9911A1BF-92A9-465E-86D6-BA88A869B22E}"/>
              </a:ext>
            </a:extLst>
          </p:cNvPr>
          <p:cNvCxnSpPr>
            <a:cxnSpLocks/>
          </p:cNvCxnSpPr>
          <p:nvPr/>
        </p:nvCxnSpPr>
        <p:spPr>
          <a:xfrm rot="16200000" flipV="1">
            <a:off x="7237735" y="2178150"/>
            <a:ext cx="438444" cy="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e 36">
            <a:extLst>
              <a:ext uri="{FF2B5EF4-FFF2-40B4-BE49-F238E27FC236}">
                <a16:creationId xmlns:a16="http://schemas.microsoft.com/office/drawing/2014/main" id="{36049F54-9756-4859-AED6-AA0E8C1E9F01}"/>
              </a:ext>
            </a:extLst>
          </p:cNvPr>
          <p:cNvSpPr/>
          <p:nvPr/>
        </p:nvSpPr>
        <p:spPr>
          <a:xfrm>
            <a:off x="8303682" y="1417843"/>
            <a:ext cx="850321" cy="78412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2" name="Verbinder: gewinkelt 21">
            <a:extLst>
              <a:ext uri="{FF2B5EF4-FFF2-40B4-BE49-F238E27FC236}">
                <a16:creationId xmlns:a16="http://schemas.microsoft.com/office/drawing/2014/main" id="{0E269997-A3ED-4193-B4F0-9B2A73A69CB7}"/>
              </a:ext>
            </a:extLst>
          </p:cNvPr>
          <p:cNvCxnSpPr>
            <a:stCxn id="37" idx="4"/>
          </p:cNvCxnSpPr>
          <p:nvPr/>
        </p:nvCxnSpPr>
        <p:spPr>
          <a:xfrm rot="5400000">
            <a:off x="7995198" y="1663727"/>
            <a:ext cx="195405" cy="127188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ußzeilenplatzhalter 22">
            <a:extLst>
              <a:ext uri="{FF2B5EF4-FFF2-40B4-BE49-F238E27FC236}">
                <a16:creationId xmlns:a16="http://schemas.microsoft.com/office/drawing/2014/main" id="{DC760F31-80AF-4509-9B4B-DC97AC16A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5" grpId="0" autoUpdateAnimBg="0"/>
      <p:bldP spid="38926" grpId="0"/>
      <p:bldP spid="1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268698" y="241552"/>
            <a:ext cx="216130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de-DE" altLang="de-DE" dirty="0">
              <a:latin typeface="Times New Roman" charset="0"/>
            </a:endParaRPr>
          </a:p>
          <a:p>
            <a:r>
              <a:rPr lang="de-DE" altLang="de-DE" b="1" dirty="0"/>
              <a:t>Die Formen des Reflexiv-pronomens</a:t>
            </a:r>
          </a:p>
          <a:p>
            <a:r>
              <a:rPr lang="de-DE" altLang="de-DE" b="1" dirty="0"/>
              <a:t>(RP)</a:t>
            </a:r>
          </a:p>
        </p:txBody>
      </p:sp>
      <p:grpSp>
        <p:nvGrpSpPr>
          <p:cNvPr id="37891" name="Group 30"/>
          <p:cNvGrpSpPr>
            <a:grpSpLocks/>
          </p:cNvGrpSpPr>
          <p:nvPr/>
        </p:nvGrpSpPr>
        <p:grpSpPr bwMode="auto">
          <a:xfrm>
            <a:off x="5144656" y="563539"/>
            <a:ext cx="5384800" cy="4967888"/>
            <a:chOff x="0" y="-289"/>
            <a:chExt cx="3392" cy="4491"/>
          </a:xfrm>
        </p:grpSpPr>
        <p:sp>
          <p:nvSpPr>
            <p:cNvPr id="37893" name="Rectangle 4"/>
            <p:cNvSpPr>
              <a:spLocks noChangeArrowheads="1"/>
            </p:cNvSpPr>
            <p:nvPr/>
          </p:nvSpPr>
          <p:spPr bwMode="auto">
            <a:xfrm>
              <a:off x="697" y="-289"/>
              <a:ext cx="611" cy="807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dirty="0">
                  <a:solidFill>
                    <a:schemeClr val="bg1"/>
                  </a:solidFill>
                </a:rPr>
                <a:t>RP</a:t>
              </a:r>
            </a:p>
            <a:p>
              <a:pPr eaLnBrk="1" hangingPunct="1"/>
              <a:r>
                <a:rPr lang="de-DE" altLang="de-DE" dirty="0">
                  <a:solidFill>
                    <a:schemeClr val="bg1"/>
                  </a:solidFill>
                </a:rPr>
                <a:t>Dativ</a:t>
              </a:r>
            </a:p>
          </p:txBody>
        </p:sp>
        <p:sp>
          <p:nvSpPr>
            <p:cNvPr id="37894" name="Rectangle 5"/>
            <p:cNvSpPr>
              <a:spLocks noChangeArrowheads="1"/>
            </p:cNvSpPr>
            <p:nvPr/>
          </p:nvSpPr>
          <p:spPr bwMode="auto">
            <a:xfrm>
              <a:off x="1308" y="-289"/>
              <a:ext cx="961" cy="807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dirty="0">
                  <a:solidFill>
                    <a:schemeClr val="bg1"/>
                  </a:solidFill>
                </a:rPr>
                <a:t>RP</a:t>
              </a:r>
            </a:p>
            <a:p>
              <a:pPr eaLnBrk="1" hangingPunct="1"/>
              <a:r>
                <a:rPr lang="de-DE" altLang="de-DE" dirty="0">
                  <a:solidFill>
                    <a:schemeClr val="bg1"/>
                  </a:solidFill>
                </a:rPr>
                <a:t>Akkusativ</a:t>
              </a:r>
            </a:p>
          </p:txBody>
        </p:sp>
        <p:sp>
          <p:nvSpPr>
            <p:cNvPr id="37895" name="Rectangle 6"/>
            <p:cNvSpPr>
              <a:spLocks noChangeArrowheads="1"/>
            </p:cNvSpPr>
            <p:nvPr/>
          </p:nvSpPr>
          <p:spPr bwMode="auto">
            <a:xfrm>
              <a:off x="0" y="518"/>
              <a:ext cx="69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ich</a:t>
              </a:r>
            </a:p>
          </p:txBody>
        </p:sp>
        <p:sp>
          <p:nvSpPr>
            <p:cNvPr id="37896" name="Rectangle 7"/>
            <p:cNvSpPr>
              <a:spLocks noChangeArrowheads="1"/>
            </p:cNvSpPr>
            <p:nvPr/>
          </p:nvSpPr>
          <p:spPr bwMode="auto">
            <a:xfrm>
              <a:off x="697" y="518"/>
              <a:ext cx="61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dirty="0"/>
                <a:t>mir</a:t>
              </a:r>
            </a:p>
          </p:txBody>
        </p:sp>
        <p:sp>
          <p:nvSpPr>
            <p:cNvPr id="37897" name="Rectangle 8"/>
            <p:cNvSpPr>
              <a:spLocks noChangeArrowheads="1"/>
            </p:cNvSpPr>
            <p:nvPr/>
          </p:nvSpPr>
          <p:spPr bwMode="auto">
            <a:xfrm>
              <a:off x="1308" y="518"/>
              <a:ext cx="208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dirty="0"/>
                <a:t>mich</a:t>
              </a:r>
            </a:p>
          </p:txBody>
        </p:sp>
        <p:sp>
          <p:nvSpPr>
            <p:cNvPr id="37898" name="Rectangle 9"/>
            <p:cNvSpPr>
              <a:spLocks noChangeArrowheads="1"/>
            </p:cNvSpPr>
            <p:nvPr/>
          </p:nvSpPr>
          <p:spPr bwMode="auto">
            <a:xfrm>
              <a:off x="0" y="1036"/>
              <a:ext cx="69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du</a:t>
              </a:r>
            </a:p>
          </p:txBody>
        </p:sp>
        <p:sp>
          <p:nvSpPr>
            <p:cNvPr id="37899" name="Rectangle 10"/>
            <p:cNvSpPr>
              <a:spLocks noChangeArrowheads="1"/>
            </p:cNvSpPr>
            <p:nvPr/>
          </p:nvSpPr>
          <p:spPr bwMode="auto">
            <a:xfrm>
              <a:off x="697" y="1036"/>
              <a:ext cx="61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dir</a:t>
              </a:r>
            </a:p>
          </p:txBody>
        </p:sp>
        <p:sp>
          <p:nvSpPr>
            <p:cNvPr id="37900" name="Rectangle 11"/>
            <p:cNvSpPr>
              <a:spLocks noChangeArrowheads="1"/>
            </p:cNvSpPr>
            <p:nvPr/>
          </p:nvSpPr>
          <p:spPr bwMode="auto">
            <a:xfrm>
              <a:off x="1308" y="1036"/>
              <a:ext cx="208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dich</a:t>
              </a:r>
            </a:p>
          </p:txBody>
        </p:sp>
        <p:sp>
          <p:nvSpPr>
            <p:cNvPr id="37901" name="Rectangle 12"/>
            <p:cNvSpPr>
              <a:spLocks noChangeArrowheads="1"/>
            </p:cNvSpPr>
            <p:nvPr/>
          </p:nvSpPr>
          <p:spPr bwMode="auto">
            <a:xfrm>
              <a:off x="0" y="1554"/>
              <a:ext cx="6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er</a:t>
              </a:r>
            </a:p>
          </p:txBody>
        </p:sp>
        <p:sp>
          <p:nvSpPr>
            <p:cNvPr id="37902" name="Rectangle 13"/>
            <p:cNvSpPr>
              <a:spLocks noChangeArrowheads="1"/>
            </p:cNvSpPr>
            <p:nvPr/>
          </p:nvSpPr>
          <p:spPr bwMode="auto">
            <a:xfrm>
              <a:off x="697" y="1554"/>
              <a:ext cx="6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sich</a:t>
              </a:r>
            </a:p>
          </p:txBody>
        </p:sp>
        <p:sp>
          <p:nvSpPr>
            <p:cNvPr id="37903" name="Rectangle 14"/>
            <p:cNvSpPr>
              <a:spLocks noChangeArrowheads="1"/>
            </p:cNvSpPr>
            <p:nvPr/>
          </p:nvSpPr>
          <p:spPr bwMode="auto">
            <a:xfrm>
              <a:off x="1308" y="1554"/>
              <a:ext cx="20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sich</a:t>
              </a:r>
            </a:p>
          </p:txBody>
        </p:sp>
        <p:sp>
          <p:nvSpPr>
            <p:cNvPr id="37904" name="Rectangle 15"/>
            <p:cNvSpPr>
              <a:spLocks noChangeArrowheads="1"/>
            </p:cNvSpPr>
            <p:nvPr/>
          </p:nvSpPr>
          <p:spPr bwMode="auto">
            <a:xfrm>
              <a:off x="0" y="1842"/>
              <a:ext cx="69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sie</a:t>
              </a:r>
            </a:p>
          </p:txBody>
        </p:sp>
        <p:sp>
          <p:nvSpPr>
            <p:cNvPr id="37905" name="Rectangle 16"/>
            <p:cNvSpPr>
              <a:spLocks noChangeArrowheads="1"/>
            </p:cNvSpPr>
            <p:nvPr/>
          </p:nvSpPr>
          <p:spPr bwMode="auto">
            <a:xfrm>
              <a:off x="697" y="1842"/>
              <a:ext cx="61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sich</a:t>
              </a:r>
            </a:p>
          </p:txBody>
        </p:sp>
        <p:sp>
          <p:nvSpPr>
            <p:cNvPr id="37906" name="Rectangle 17"/>
            <p:cNvSpPr>
              <a:spLocks noChangeArrowheads="1"/>
            </p:cNvSpPr>
            <p:nvPr/>
          </p:nvSpPr>
          <p:spPr bwMode="auto">
            <a:xfrm>
              <a:off x="1308" y="1842"/>
              <a:ext cx="208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sich</a:t>
              </a:r>
            </a:p>
          </p:txBody>
        </p:sp>
        <p:sp>
          <p:nvSpPr>
            <p:cNvPr id="37907" name="Rectangle 18"/>
            <p:cNvSpPr>
              <a:spLocks noChangeArrowheads="1"/>
            </p:cNvSpPr>
            <p:nvPr/>
          </p:nvSpPr>
          <p:spPr bwMode="auto">
            <a:xfrm>
              <a:off x="0" y="2360"/>
              <a:ext cx="6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es</a:t>
              </a:r>
            </a:p>
          </p:txBody>
        </p:sp>
        <p:sp>
          <p:nvSpPr>
            <p:cNvPr id="37908" name="Rectangle 19"/>
            <p:cNvSpPr>
              <a:spLocks noChangeArrowheads="1"/>
            </p:cNvSpPr>
            <p:nvPr/>
          </p:nvSpPr>
          <p:spPr bwMode="auto">
            <a:xfrm>
              <a:off x="697" y="2360"/>
              <a:ext cx="6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sich</a:t>
              </a:r>
            </a:p>
          </p:txBody>
        </p:sp>
        <p:sp>
          <p:nvSpPr>
            <p:cNvPr id="37909" name="Rectangle 20"/>
            <p:cNvSpPr>
              <a:spLocks noChangeArrowheads="1"/>
            </p:cNvSpPr>
            <p:nvPr/>
          </p:nvSpPr>
          <p:spPr bwMode="auto">
            <a:xfrm>
              <a:off x="1308" y="2360"/>
              <a:ext cx="20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sich</a:t>
              </a:r>
            </a:p>
          </p:txBody>
        </p:sp>
        <p:sp>
          <p:nvSpPr>
            <p:cNvPr id="37910" name="Rectangle 21"/>
            <p:cNvSpPr>
              <a:spLocks noChangeArrowheads="1"/>
            </p:cNvSpPr>
            <p:nvPr/>
          </p:nvSpPr>
          <p:spPr bwMode="auto">
            <a:xfrm>
              <a:off x="0" y="2648"/>
              <a:ext cx="69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wir</a:t>
              </a:r>
            </a:p>
          </p:txBody>
        </p:sp>
        <p:sp>
          <p:nvSpPr>
            <p:cNvPr id="37911" name="Rectangle 22"/>
            <p:cNvSpPr>
              <a:spLocks noChangeArrowheads="1"/>
            </p:cNvSpPr>
            <p:nvPr/>
          </p:nvSpPr>
          <p:spPr bwMode="auto">
            <a:xfrm>
              <a:off x="697" y="2648"/>
              <a:ext cx="61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uns</a:t>
              </a:r>
            </a:p>
          </p:txBody>
        </p:sp>
        <p:sp>
          <p:nvSpPr>
            <p:cNvPr id="37912" name="Rectangle 23"/>
            <p:cNvSpPr>
              <a:spLocks noChangeArrowheads="1"/>
            </p:cNvSpPr>
            <p:nvPr/>
          </p:nvSpPr>
          <p:spPr bwMode="auto">
            <a:xfrm>
              <a:off x="1308" y="2648"/>
              <a:ext cx="208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uns</a:t>
              </a:r>
            </a:p>
          </p:txBody>
        </p:sp>
        <p:sp>
          <p:nvSpPr>
            <p:cNvPr id="37913" name="Rectangle 24"/>
            <p:cNvSpPr>
              <a:spLocks noChangeArrowheads="1"/>
            </p:cNvSpPr>
            <p:nvPr/>
          </p:nvSpPr>
          <p:spPr bwMode="auto">
            <a:xfrm>
              <a:off x="0" y="3166"/>
              <a:ext cx="69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ihr</a:t>
              </a:r>
            </a:p>
          </p:txBody>
        </p:sp>
        <p:sp>
          <p:nvSpPr>
            <p:cNvPr id="37914" name="Rectangle 25"/>
            <p:cNvSpPr>
              <a:spLocks noChangeArrowheads="1"/>
            </p:cNvSpPr>
            <p:nvPr/>
          </p:nvSpPr>
          <p:spPr bwMode="auto">
            <a:xfrm>
              <a:off x="697" y="3166"/>
              <a:ext cx="61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euch</a:t>
              </a:r>
            </a:p>
          </p:txBody>
        </p:sp>
        <p:sp>
          <p:nvSpPr>
            <p:cNvPr id="37915" name="Rectangle 26"/>
            <p:cNvSpPr>
              <a:spLocks noChangeArrowheads="1"/>
            </p:cNvSpPr>
            <p:nvPr/>
          </p:nvSpPr>
          <p:spPr bwMode="auto">
            <a:xfrm>
              <a:off x="1308" y="3166"/>
              <a:ext cx="208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euch</a:t>
              </a:r>
            </a:p>
          </p:txBody>
        </p:sp>
        <p:sp>
          <p:nvSpPr>
            <p:cNvPr id="37916" name="Rectangle 27"/>
            <p:cNvSpPr>
              <a:spLocks noChangeArrowheads="1"/>
            </p:cNvSpPr>
            <p:nvPr/>
          </p:nvSpPr>
          <p:spPr bwMode="auto">
            <a:xfrm>
              <a:off x="0" y="3684"/>
              <a:ext cx="69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sie</a:t>
              </a:r>
            </a:p>
          </p:txBody>
        </p:sp>
        <p:sp>
          <p:nvSpPr>
            <p:cNvPr id="37917" name="Rectangle 28"/>
            <p:cNvSpPr>
              <a:spLocks noChangeArrowheads="1"/>
            </p:cNvSpPr>
            <p:nvPr/>
          </p:nvSpPr>
          <p:spPr bwMode="auto">
            <a:xfrm>
              <a:off x="697" y="3684"/>
              <a:ext cx="61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dirty="0"/>
                <a:t>sich</a:t>
              </a:r>
            </a:p>
          </p:txBody>
        </p:sp>
        <p:sp>
          <p:nvSpPr>
            <p:cNvPr id="37918" name="Rectangle 29"/>
            <p:cNvSpPr>
              <a:spLocks noChangeArrowheads="1"/>
            </p:cNvSpPr>
            <p:nvPr/>
          </p:nvSpPr>
          <p:spPr bwMode="auto">
            <a:xfrm>
              <a:off x="1308" y="3684"/>
              <a:ext cx="208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sich</a:t>
              </a:r>
            </a:p>
          </p:txBody>
        </p:sp>
      </p:grpSp>
      <p:sp>
        <p:nvSpPr>
          <p:cNvPr id="32" name="Rectangle 3">
            <a:extLst>
              <a:ext uri="{FF2B5EF4-FFF2-40B4-BE49-F238E27FC236}">
                <a16:creationId xmlns:a16="http://schemas.microsoft.com/office/drawing/2014/main" id="{A53B06FB-87F5-44F0-AB0F-C663F054F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1646" y="563539"/>
            <a:ext cx="1629497" cy="91416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de-DE" altLang="de-DE" dirty="0">
                <a:solidFill>
                  <a:schemeClr val="bg1"/>
                </a:solidFill>
              </a:rPr>
              <a:t>Personal-pronomen</a:t>
            </a:r>
          </a:p>
        </p:txBody>
      </p:sp>
      <p:sp>
        <p:nvSpPr>
          <p:cNvPr id="33" name="Geschweifte Klammer links 32">
            <a:extLst>
              <a:ext uri="{FF2B5EF4-FFF2-40B4-BE49-F238E27FC236}">
                <a16:creationId xmlns:a16="http://schemas.microsoft.com/office/drawing/2014/main" id="{EDB9567E-6B86-4ABF-83EB-2FFC3BCB3BCB}"/>
              </a:ext>
            </a:extLst>
          </p:cNvPr>
          <p:cNvSpPr/>
          <p:nvPr/>
        </p:nvSpPr>
        <p:spPr>
          <a:xfrm>
            <a:off x="4518780" y="1669460"/>
            <a:ext cx="352562" cy="2142952"/>
          </a:xfrm>
          <a:prstGeom prst="leftBrace">
            <a:avLst>
              <a:gd name="adj1" fmla="val 8333"/>
              <a:gd name="adj2" fmla="val 5097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4" name="Geschweifte Klammer links 33">
            <a:extLst>
              <a:ext uri="{FF2B5EF4-FFF2-40B4-BE49-F238E27FC236}">
                <a16:creationId xmlns:a16="http://schemas.microsoft.com/office/drawing/2014/main" id="{A3B2573F-B67B-449C-B6F5-3BE6C020B3C2}"/>
              </a:ext>
            </a:extLst>
          </p:cNvPr>
          <p:cNvSpPr/>
          <p:nvPr/>
        </p:nvSpPr>
        <p:spPr>
          <a:xfrm>
            <a:off x="4542661" y="3993798"/>
            <a:ext cx="352562" cy="1356241"/>
          </a:xfrm>
          <a:prstGeom prst="leftBrace">
            <a:avLst>
              <a:gd name="adj1" fmla="val 8333"/>
              <a:gd name="adj2" fmla="val 5097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AD66AAB-3149-4403-BB7B-8AB271F60DEA}"/>
              </a:ext>
            </a:extLst>
          </p:cNvPr>
          <p:cNvSpPr txBox="1"/>
          <p:nvPr/>
        </p:nvSpPr>
        <p:spPr>
          <a:xfrm>
            <a:off x="2796421" y="2551492"/>
            <a:ext cx="130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solidFill>
                  <a:schemeClr val="accent3">
                    <a:lumMod val="75000"/>
                  </a:schemeClr>
                </a:solidFill>
              </a:rPr>
              <a:t>Singular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20CBA5F2-6C47-465B-A3AE-5A3FB8923FA0}"/>
              </a:ext>
            </a:extLst>
          </p:cNvPr>
          <p:cNvSpPr txBox="1"/>
          <p:nvPr/>
        </p:nvSpPr>
        <p:spPr>
          <a:xfrm>
            <a:off x="2635057" y="4487252"/>
            <a:ext cx="130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solidFill>
                  <a:schemeClr val="accent3">
                    <a:lumMod val="75000"/>
                  </a:schemeClr>
                </a:solidFill>
              </a:rPr>
              <a:t>Plural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2F01907C-B651-4139-B31E-9EFF89E776D1}"/>
              </a:ext>
            </a:extLst>
          </p:cNvPr>
          <p:cNvSpPr/>
          <p:nvPr/>
        </p:nvSpPr>
        <p:spPr>
          <a:xfrm>
            <a:off x="6234907" y="1614323"/>
            <a:ext cx="2495550" cy="5730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A83A963D-BDE2-4C6B-AEDB-51D5A55D68FE}"/>
              </a:ext>
            </a:extLst>
          </p:cNvPr>
          <p:cNvSpPr/>
          <p:nvPr/>
        </p:nvSpPr>
        <p:spPr>
          <a:xfrm>
            <a:off x="5889880" y="2033390"/>
            <a:ext cx="2495550" cy="5224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D364875F-C304-4C55-8234-1626C5797F47}"/>
              </a:ext>
            </a:extLst>
          </p:cNvPr>
          <p:cNvSpPr/>
          <p:nvPr/>
        </p:nvSpPr>
        <p:spPr>
          <a:xfrm>
            <a:off x="5889880" y="2613655"/>
            <a:ext cx="2495550" cy="396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FD8955D1-846D-45DF-BA11-EA66F6755AD3}"/>
              </a:ext>
            </a:extLst>
          </p:cNvPr>
          <p:cNvSpPr/>
          <p:nvPr/>
        </p:nvSpPr>
        <p:spPr>
          <a:xfrm>
            <a:off x="5973330" y="3019224"/>
            <a:ext cx="2495550" cy="396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E3604A93-8245-488A-B7FD-787955A76C02}"/>
              </a:ext>
            </a:extLst>
          </p:cNvPr>
          <p:cNvSpPr/>
          <p:nvPr/>
        </p:nvSpPr>
        <p:spPr>
          <a:xfrm>
            <a:off x="5774435" y="3503079"/>
            <a:ext cx="2495550" cy="396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70F35B49-65F3-4910-BF7B-ADB4BAF2CC7F}"/>
              </a:ext>
            </a:extLst>
          </p:cNvPr>
          <p:cNvSpPr/>
          <p:nvPr/>
        </p:nvSpPr>
        <p:spPr>
          <a:xfrm>
            <a:off x="5704515" y="3913470"/>
            <a:ext cx="2495550" cy="396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4F9D0449-DE8F-4E2B-ABD0-6019BFE3C2EE}"/>
              </a:ext>
            </a:extLst>
          </p:cNvPr>
          <p:cNvSpPr/>
          <p:nvPr/>
        </p:nvSpPr>
        <p:spPr>
          <a:xfrm>
            <a:off x="5697900" y="4553806"/>
            <a:ext cx="2495550" cy="396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5AA4E39E-A20F-42C1-8695-244AE0F6E883}"/>
              </a:ext>
            </a:extLst>
          </p:cNvPr>
          <p:cNvSpPr/>
          <p:nvPr/>
        </p:nvSpPr>
        <p:spPr>
          <a:xfrm>
            <a:off x="5774435" y="5004170"/>
            <a:ext cx="2495550" cy="396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F881C4-A642-4F13-8CD1-D5CFCE27E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Landesbildungsserver B.W. - Deutsch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36" grpId="0"/>
      <p:bldP spid="2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theme/theme1.xml><?xml version="1.0" encoding="utf-8"?>
<a:theme xmlns:a="http://schemas.openxmlformats.org/drawingml/2006/main" name="BohemianVTI">
  <a:themeElements>
    <a:clrScheme name="AnalogousFromLightSeedRightStep">
      <a:dk1>
        <a:srgbClr val="000000"/>
      </a:dk1>
      <a:lt1>
        <a:srgbClr val="FFFFFF"/>
      </a:lt1>
      <a:dk2>
        <a:srgbClr val="412430"/>
      </a:dk2>
      <a:lt2>
        <a:srgbClr val="E3E8E2"/>
      </a:lt2>
      <a:accent1>
        <a:srgbClr val="BA96C6"/>
      </a:accent1>
      <a:accent2>
        <a:srgbClr val="BA7FB0"/>
      </a:accent2>
      <a:accent3>
        <a:srgbClr val="C696AA"/>
      </a:accent3>
      <a:accent4>
        <a:srgbClr val="BA7F7F"/>
      </a:accent4>
      <a:accent5>
        <a:srgbClr val="BE9E86"/>
      </a:accent5>
      <a:accent6>
        <a:srgbClr val="ADA476"/>
      </a:accent6>
      <a:hlink>
        <a:srgbClr val="648F56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1365</Words>
  <Application>Microsoft Office PowerPoint</Application>
  <PresentationFormat>Breitbild</PresentationFormat>
  <Paragraphs>252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9" baseType="lpstr">
      <vt:lpstr>Abadi</vt:lpstr>
      <vt:lpstr>Arial</vt:lpstr>
      <vt:lpstr>Avenir Next LT Pro</vt:lpstr>
      <vt:lpstr>Calibri</vt:lpstr>
      <vt:lpstr>Modern Love</vt:lpstr>
      <vt:lpstr>Tahoma</vt:lpstr>
      <vt:lpstr>Times New Roman</vt:lpstr>
      <vt:lpstr>Wingdings</vt:lpstr>
      <vt:lpstr>BohemianVTI</vt:lpstr>
      <vt:lpstr>Pronomen</vt:lpstr>
      <vt:lpstr>Was sind Pronomen?</vt:lpstr>
      <vt:lpstr>Was weißt du schon? Ordne zu!</vt:lpstr>
      <vt:lpstr>Was weißt du schon? Ordne zu!</vt:lpstr>
      <vt:lpstr>Übersicht Pronomen</vt:lpstr>
      <vt:lpstr>Das Personalpronomen</vt:lpstr>
      <vt:lpstr>PowerPoint-Präsentation</vt:lpstr>
      <vt:lpstr>Das Reflexivpronomen</vt:lpstr>
      <vt:lpstr>PowerPoint-Präsentation</vt:lpstr>
      <vt:lpstr>Das Possessivpronomen</vt:lpstr>
      <vt:lpstr>Das Demonstrativpronomen</vt:lpstr>
      <vt:lpstr>PowerPoint-Präsentation</vt:lpstr>
      <vt:lpstr>PowerPoint-Präsentation</vt:lpstr>
      <vt:lpstr>Das Interrogativpronomen</vt:lpstr>
      <vt:lpstr>PowerPoint-Präsentation</vt:lpstr>
      <vt:lpstr>Das Relativpronomen</vt:lpstr>
      <vt:lpstr>PowerPoint-Präsentation</vt:lpstr>
      <vt:lpstr>PowerPoint-Präsentation</vt:lpstr>
      <vt:lpstr>Das Indefinitpronomen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Pronomen</dc:title>
  <dc:creator>Antje Blennemann</dc:creator>
  <cp:lastModifiedBy>Antje Blennemann</cp:lastModifiedBy>
  <cp:revision>17</cp:revision>
  <dcterms:created xsi:type="dcterms:W3CDTF">2021-02-26T12:45:13Z</dcterms:created>
  <dcterms:modified xsi:type="dcterms:W3CDTF">2021-03-01T16:20:21Z</dcterms:modified>
</cp:coreProperties>
</file>