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1" r:id="rId2"/>
    <p:sldId id="264" r:id="rId3"/>
    <p:sldId id="266" r:id="rId4"/>
    <p:sldId id="268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186" autoAdjust="0"/>
  </p:normalViewPr>
  <p:slideViewPr>
    <p:cSldViewPr>
      <p:cViewPr varScale="1">
        <p:scale>
          <a:sx n="85" d="100"/>
          <a:sy n="85" d="100"/>
        </p:scale>
        <p:origin x="115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-2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608DF6-073A-40C3-87C9-3E0C05D3474C}" type="datetimeFigureOut">
              <a:rPr lang="de-DE" smtClean="0"/>
              <a:t>14.12.2017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F7D65A-D374-4E43-BFF9-DA06DB7750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4625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Das Foto von Macron enthält den Link zum Video der Rede auf YouTube. Wenn sie im Bildschirmpräsentation auf das Foto klicken, gelangen sie zum Video, das automatisch gestartet </a:t>
            </a:r>
            <a:r>
              <a:rPr lang="de-DE" dirty="0" smtClean="0"/>
              <a:t>wird. </a:t>
            </a:r>
            <a:r>
              <a:rPr lang="de-DE" dirty="0"/>
              <a:t>Die Passage, die für die </a:t>
            </a:r>
            <a:r>
              <a:rPr lang="de-DE" dirty="0" err="1"/>
              <a:t>Hörverstehensübung</a:t>
            </a:r>
            <a:r>
              <a:rPr lang="de-DE" dirty="0"/>
              <a:t> relevant ist: </a:t>
            </a:r>
            <a:r>
              <a:rPr lang="de-DE" dirty="0" smtClean="0"/>
              <a:t>02:04:45-02:09:25.</a:t>
            </a:r>
            <a:endParaRPr lang="de-DE" dirty="0"/>
          </a:p>
          <a:p>
            <a:r>
              <a:rPr lang="de-DE" dirty="0"/>
              <a:t>Bildquelle: </a:t>
            </a:r>
            <a:r>
              <a:rPr lang="en-US" dirty="0"/>
              <a:t>Par EU2017EE Estonian Presidency — Tallinn Digital Summit. Welcome dinner hosted by HE Donald Tusk. Handshake, CC BY 2.0, https://commons.wikimedia.org/w/index.php?curid=62992740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7D65A-D374-4E43-BFF9-DA06DB77504F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7721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E38-0751-42D7-8C5D-614272DC19BA}" type="datetimeFigureOut">
              <a:rPr lang="de-DE" smtClean="0"/>
              <a:t>14.12.2017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E38-0751-42D7-8C5D-614272DC19BA}" type="datetimeFigureOut">
              <a:rPr lang="de-DE" smtClean="0"/>
              <a:t>14.12.2017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E38-0751-42D7-8C5D-614272DC19BA}" type="datetimeFigureOut">
              <a:rPr lang="de-DE" smtClean="0"/>
              <a:t>14.12.2017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E38-0751-42D7-8C5D-614272DC19BA}" type="datetimeFigureOut">
              <a:rPr lang="de-DE" smtClean="0"/>
              <a:t>14.12.2017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E38-0751-42D7-8C5D-614272DC19BA}" type="datetimeFigureOut">
              <a:rPr lang="de-DE" smtClean="0"/>
              <a:t>14.12.2017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E38-0751-42D7-8C5D-614272DC19BA}" type="datetimeFigureOut">
              <a:rPr lang="de-DE" smtClean="0"/>
              <a:t>14.12.2017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E38-0751-42D7-8C5D-614272DC19BA}" type="datetimeFigureOut">
              <a:rPr lang="de-DE" smtClean="0"/>
              <a:t>14.12.2017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E38-0751-42D7-8C5D-614272DC19BA}" type="datetimeFigureOut">
              <a:rPr lang="de-DE" smtClean="0"/>
              <a:t>14.12.2017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E38-0751-42D7-8C5D-614272DC19BA}" type="datetimeFigureOut">
              <a:rPr lang="de-DE" smtClean="0"/>
              <a:t>14.12.2017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E38-0751-42D7-8C5D-614272DC19BA}" type="datetimeFigureOut">
              <a:rPr lang="de-DE" smtClean="0"/>
              <a:t>14.12.2017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E38-0751-42D7-8C5D-614272DC19BA}" type="datetimeFigureOut">
              <a:rPr lang="de-DE" smtClean="0"/>
              <a:t>14.12.2017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2F3DE38-0751-42D7-8C5D-614272DC19BA}" type="datetimeFigureOut">
              <a:rPr lang="de-DE" smtClean="0"/>
              <a:t>14.12.2017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anzoesisch-bw.d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4" Type="http://schemas.openxmlformats.org/officeDocument/2006/relationships/hyperlink" Target="https://www.youtube.com/watch?v=ZWJdNGi3QYI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6596" y="2689077"/>
            <a:ext cx="7772400" cy="1780108"/>
          </a:xfrm>
        </p:spPr>
        <p:txBody>
          <a:bodyPr>
            <a:normAutofit fontScale="90000"/>
          </a:bodyPr>
          <a:lstStyle/>
          <a:p>
            <a:r>
              <a:rPr lang="fr-FR" sz="6000" dirty="0"/>
              <a:t>Le discours de </a:t>
            </a:r>
            <a:r>
              <a:rPr lang="fr-FR" sz="6000" dirty="0" err="1"/>
              <a:t>Macron</a:t>
            </a:r>
            <a:r>
              <a:rPr lang="fr-FR" sz="6000" dirty="0"/>
              <a:t> sur l’Union européenne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18902" y="4633292"/>
            <a:ext cx="6400800" cy="880121"/>
          </a:xfrm>
        </p:spPr>
        <p:txBody>
          <a:bodyPr>
            <a:normAutofit/>
          </a:bodyPr>
          <a:lstStyle/>
          <a:p>
            <a:r>
              <a:rPr lang="fr-FR" sz="2800" dirty="0" smtClean="0"/>
              <a:t>Le moteur franco-allemand</a:t>
            </a:r>
            <a:endParaRPr lang="fr-FR" sz="2800" dirty="0"/>
          </a:p>
        </p:txBody>
      </p:sp>
      <p:sp>
        <p:nvSpPr>
          <p:cNvPr id="6" name="Fußzeilenplatzhalter 2">
            <a:extLst>
              <a:ext uri="{FF2B5EF4-FFF2-40B4-BE49-F238E27FC236}">
                <a16:creationId xmlns="" xmlns:a16="http://schemas.microsoft.com/office/drawing/2014/main" id="{C27E2B50-5857-467C-803B-210DEB620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5832" y="6093296"/>
            <a:ext cx="8646648" cy="365125"/>
          </a:xfrm>
        </p:spPr>
        <p:txBody>
          <a:bodyPr/>
          <a:lstStyle/>
          <a:p>
            <a:r>
              <a:rPr lang="de-DE" dirty="0">
                <a:hlinkClick r:id="rId3"/>
              </a:rPr>
              <a:t>www.franzoesisch-bw.de</a:t>
            </a:r>
            <a:endParaRPr lang="de-DE" dirty="0"/>
          </a:p>
        </p:txBody>
      </p:sp>
      <p:pic>
        <p:nvPicPr>
          <p:cNvPr id="9" name="Grafik 8">
            <a:hlinkClick r:id="rId4"/>
            <a:extLst>
              <a:ext uri="{FF2B5EF4-FFF2-40B4-BE49-F238E27FC236}">
                <a16:creationId xmlns="" xmlns:a16="http://schemas.microsoft.com/office/drawing/2014/main" id="{F97EA789-581B-473C-BAB5-C218B9A15D0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317" y="422945"/>
            <a:ext cx="1415171" cy="20398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Textfeld 9">
            <a:extLst>
              <a:ext uri="{FF2B5EF4-FFF2-40B4-BE49-F238E27FC236}">
                <a16:creationId xmlns="" xmlns:a16="http://schemas.microsoft.com/office/drawing/2014/main" id="{38EC04C8-6EA3-4860-989A-59D01AF8F644}"/>
              </a:ext>
            </a:extLst>
          </p:cNvPr>
          <p:cNvSpPr txBox="1"/>
          <p:nvPr/>
        </p:nvSpPr>
        <p:spPr>
          <a:xfrm>
            <a:off x="2156204" y="422945"/>
            <a:ext cx="23437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chemeClr val="tx2"/>
                </a:solidFill>
              </a:rPr>
              <a:t>Emmanuel Macron en 2017,</a:t>
            </a:r>
          </a:p>
          <a:p>
            <a:r>
              <a:rPr lang="de-DE" sz="1000" dirty="0">
                <a:solidFill>
                  <a:schemeClr val="tx2"/>
                </a:solidFill>
              </a:rPr>
              <a:t>Source : </a:t>
            </a:r>
            <a:r>
              <a:rPr lang="en-US" sz="1000" dirty="0">
                <a:solidFill>
                  <a:schemeClr val="tx2"/>
                </a:solidFill>
              </a:rPr>
              <a:t>EU2017EE Estonian, CC BY 2.0</a:t>
            </a:r>
            <a:endParaRPr lang="de-DE" sz="1000" dirty="0">
              <a:solidFill>
                <a:schemeClr val="tx2"/>
              </a:solidFill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702" y="422945"/>
            <a:ext cx="857250" cy="857250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6084168" y="595852"/>
            <a:ext cx="1879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>
                <a:solidFill>
                  <a:schemeClr val="bg1"/>
                </a:solidFill>
              </a:rPr>
              <a:t>Landesbildungsserver Baden-Württemberg</a:t>
            </a:r>
            <a:endParaRPr lang="de-DE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201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541859" y="1533464"/>
            <a:ext cx="827861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fr-FR" sz="2000" dirty="0" smtClean="0"/>
              <a:t>En parlant d’une Europe à plusieurs vitesses, Macron dit …</a:t>
            </a:r>
            <a:endParaRPr lang="fr-FR" sz="2000" dirty="0"/>
          </a:p>
          <a:p>
            <a:r>
              <a:rPr lang="fr-FR" sz="2000" dirty="0"/>
              <a:t>					</a:t>
            </a:r>
            <a:r>
              <a:rPr lang="fr-FR" sz="2000" dirty="0" smtClean="0"/>
              <a:t>		vrai</a:t>
            </a:r>
            <a:r>
              <a:rPr lang="fr-FR" sz="2000" dirty="0"/>
              <a:t>	faux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…que ceux qui veulent avancer lentement</a:t>
            </a:r>
            <a:br>
              <a:rPr lang="fr-FR" sz="2000" dirty="0" smtClean="0"/>
            </a:br>
            <a:r>
              <a:rPr lang="fr-FR" sz="2000" dirty="0" smtClean="0"/>
              <a:t>pourront bloquer les autres.		</a:t>
            </a:r>
            <a:r>
              <a:rPr lang="fr-FR" sz="2000" dirty="0"/>
              <a:t>	</a:t>
            </a:r>
            <a:r>
              <a:rPr lang="fr-FR" sz="2000" dirty="0">
                <a:sym typeface="Wingdings"/>
              </a:rPr>
              <a:t>	 </a:t>
            </a:r>
            <a:endParaRPr lang="fr-FR" sz="20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…qu’il faut accepter plusieurs vitesses.</a:t>
            </a:r>
            <a:r>
              <a:rPr lang="fr-FR" sz="2000" dirty="0"/>
              <a:t>	</a:t>
            </a:r>
            <a:r>
              <a:rPr lang="fr-FR" sz="2000" dirty="0" smtClean="0"/>
              <a:t>	</a:t>
            </a:r>
            <a:r>
              <a:rPr lang="fr-FR" sz="2000" dirty="0" smtClean="0">
                <a:sym typeface="Wingdings"/>
              </a:rPr>
              <a:t></a:t>
            </a:r>
            <a:r>
              <a:rPr lang="fr-FR" sz="2000" dirty="0">
                <a:sym typeface="Wingdings"/>
              </a:rPr>
              <a:t>	 </a:t>
            </a:r>
            <a:endParaRPr lang="fr-FR" sz="20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…que ceux qui veulent avancer plus vite vont faire</a:t>
            </a:r>
            <a:br>
              <a:rPr lang="fr-FR" sz="2000" dirty="0" smtClean="0"/>
            </a:br>
            <a:r>
              <a:rPr lang="fr-FR" sz="2000" dirty="0" smtClean="0"/>
              <a:t>avancer l’union.				</a:t>
            </a:r>
            <a:r>
              <a:rPr lang="fr-FR" sz="2000" dirty="0"/>
              <a:t>	</a:t>
            </a:r>
            <a:r>
              <a:rPr lang="fr-FR" sz="2000" dirty="0">
                <a:sym typeface="Wingdings"/>
              </a:rPr>
              <a:t>	 </a:t>
            </a:r>
            <a:endParaRPr lang="fr-FR" sz="20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… qu’il faut exclure ceux qui avancent trop</a:t>
            </a:r>
            <a:br>
              <a:rPr lang="fr-FR" sz="2000" dirty="0" smtClean="0"/>
            </a:br>
            <a:r>
              <a:rPr lang="fr-FR" sz="2000" dirty="0" smtClean="0"/>
              <a:t>lentement.				</a:t>
            </a:r>
            <a:r>
              <a:rPr lang="fr-FR" sz="2000" dirty="0"/>
              <a:t>	</a:t>
            </a:r>
            <a:r>
              <a:rPr lang="fr-FR" sz="2000" dirty="0">
                <a:sym typeface="Wingdings"/>
              </a:rPr>
              <a:t>	 </a:t>
            </a:r>
            <a:r>
              <a:rPr lang="fr-FR" sz="2000" dirty="0" smtClean="0">
                <a:sym typeface="Wingdings"/>
              </a:rPr>
              <a:t>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fr-FR" sz="2000" dirty="0"/>
          </a:p>
          <a:p>
            <a:pPr marL="457200" indent="-457200">
              <a:buFont typeface="+mj-lt"/>
              <a:buAutoNum type="arabicParenR" startAt="2"/>
            </a:pPr>
            <a:r>
              <a:rPr lang="fr-FR" sz="2000" dirty="0" smtClean="0"/>
              <a:t>Maintenant est venu le temps où…</a:t>
            </a:r>
            <a:r>
              <a:rPr lang="fr-FR" sz="2000" dirty="0"/>
              <a:t/>
            </a:r>
            <a:br>
              <a:rPr lang="fr-FR" sz="2000" dirty="0"/>
            </a:br>
            <a:r>
              <a:rPr lang="fr-FR" sz="2000" dirty="0">
                <a:sym typeface="Wingdings"/>
              </a:rPr>
              <a:t>  </a:t>
            </a:r>
            <a:r>
              <a:rPr lang="fr-FR" sz="2000" dirty="0" smtClean="0"/>
              <a:t>…la France propose des idées pour l’Europe.</a:t>
            </a:r>
          </a:p>
          <a:p>
            <a:pPr lvl="1"/>
            <a:r>
              <a:rPr lang="fr-FR" sz="2000" dirty="0" smtClean="0">
                <a:sym typeface="Wingdings"/>
              </a:rPr>
              <a:t>  …la France décide pour l’Europe.</a:t>
            </a:r>
            <a:r>
              <a:rPr lang="fr-FR" sz="2000" dirty="0">
                <a:sym typeface="Wingdings"/>
              </a:rPr>
              <a:t/>
            </a:r>
            <a:br>
              <a:rPr lang="fr-FR" sz="2000" dirty="0">
                <a:sym typeface="Wingdings"/>
              </a:rPr>
            </a:br>
            <a:r>
              <a:rPr lang="fr-FR" sz="2000" dirty="0">
                <a:sym typeface="Wingdings"/>
              </a:rPr>
              <a:t>  </a:t>
            </a:r>
            <a:r>
              <a:rPr lang="fr-FR" sz="2000" dirty="0" smtClean="0">
                <a:sym typeface="Wingdings"/>
              </a:rPr>
              <a:t>…nous faisons l’Europe ou risquons la guerre.</a:t>
            </a:r>
            <a:endParaRPr lang="fr-FR" sz="2000" i="1" dirty="0"/>
          </a:p>
        </p:txBody>
      </p:sp>
      <p:sp>
        <p:nvSpPr>
          <p:cNvPr id="2" name="Multiplizieren 1"/>
          <p:cNvSpPr/>
          <p:nvPr/>
        </p:nvSpPr>
        <p:spPr>
          <a:xfrm>
            <a:off x="7978954" y="2470319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Multiplizieren 4"/>
          <p:cNvSpPr/>
          <p:nvPr/>
        </p:nvSpPr>
        <p:spPr>
          <a:xfrm>
            <a:off x="6999249" y="2774215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Multiplizieren 5"/>
          <p:cNvSpPr/>
          <p:nvPr/>
        </p:nvSpPr>
        <p:spPr>
          <a:xfrm>
            <a:off x="6999249" y="3393808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Multiplizieren 6"/>
          <p:cNvSpPr/>
          <p:nvPr/>
        </p:nvSpPr>
        <p:spPr>
          <a:xfrm>
            <a:off x="7973924" y="4005064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Multiplizieren 7"/>
          <p:cNvSpPr/>
          <p:nvPr/>
        </p:nvSpPr>
        <p:spPr>
          <a:xfrm>
            <a:off x="1050004" y="4908122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808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683568" y="1988840"/>
            <a:ext cx="827861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arenR" startAt="3"/>
            </a:pPr>
            <a:r>
              <a:rPr lang="fr-FR" sz="2000" dirty="0" smtClean="0"/>
              <a:t>Macron veut retrouver pour l’Europe des mots ___________ et ___________ .</a:t>
            </a:r>
            <a:r>
              <a:rPr lang="fr-FR" sz="2000" dirty="0"/>
              <a:t>					</a:t>
            </a:r>
            <a:endParaRPr lang="fr-FR" sz="2000" dirty="0" smtClean="0"/>
          </a:p>
          <a:p>
            <a:pPr marL="457200" indent="-457200">
              <a:buFont typeface="+mj-lt"/>
              <a:buAutoNum type="arabicParenR" startAt="3"/>
            </a:pPr>
            <a:endParaRPr lang="fr-FR" sz="2000" dirty="0">
              <a:sym typeface="Wingdings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fr-FR" sz="2000" dirty="0">
                <a:sym typeface="Wingdings"/>
              </a:rPr>
              <a:t>Qu’est-ce </a:t>
            </a:r>
            <a:r>
              <a:rPr lang="fr-FR" sz="2000" dirty="0" smtClean="0">
                <a:sym typeface="Wingdings"/>
              </a:rPr>
              <a:t>qu’il veut faire encore ?</a:t>
            </a:r>
            <a:endParaRPr lang="fr-FR" sz="2000" dirty="0">
              <a:sym typeface="Wingdings"/>
            </a:endParaRPr>
          </a:p>
          <a:p>
            <a:r>
              <a:rPr lang="fr-FR" sz="2000" dirty="0"/>
              <a:t>							vrai	faux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/>
              <a:t>Il veut prendre l’initiative. 	</a:t>
            </a:r>
            <a:r>
              <a:rPr lang="fr-FR" sz="2000" dirty="0" smtClean="0"/>
              <a:t>			</a:t>
            </a:r>
            <a:r>
              <a:rPr lang="fr-FR" sz="2000" dirty="0" smtClean="0">
                <a:sym typeface="Wingdings"/>
              </a:rPr>
              <a:t></a:t>
            </a:r>
            <a:r>
              <a:rPr lang="fr-FR" sz="2000" dirty="0">
                <a:sym typeface="Wingdings"/>
              </a:rPr>
              <a:t>	 </a:t>
            </a:r>
            <a:r>
              <a:rPr lang="fr-FR" sz="2000" dirty="0" smtClean="0">
                <a:sym typeface="Wingdings"/>
              </a:rPr>
              <a:t></a:t>
            </a:r>
            <a:endParaRPr lang="fr-FR" sz="2000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Il veut réinventer l’Europe.</a:t>
            </a:r>
            <a:r>
              <a:rPr lang="fr-FR" sz="2000" dirty="0"/>
              <a:t>	</a:t>
            </a:r>
            <a:r>
              <a:rPr lang="fr-FR" sz="2000" dirty="0" smtClean="0"/>
              <a:t>			</a:t>
            </a:r>
            <a:r>
              <a:rPr lang="fr-FR" sz="2000" dirty="0" smtClean="0">
                <a:sym typeface="Wingdings"/>
              </a:rPr>
              <a:t></a:t>
            </a:r>
            <a:r>
              <a:rPr lang="fr-FR" sz="2000" dirty="0">
                <a:sym typeface="Wingdings"/>
              </a:rPr>
              <a:t>	 </a:t>
            </a:r>
            <a:endParaRPr lang="fr-FR" sz="20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Il veut commencer un débat sur les instruments</a:t>
            </a:r>
            <a:br>
              <a:rPr lang="fr-FR" sz="2000" dirty="0" smtClean="0"/>
            </a:br>
            <a:r>
              <a:rPr lang="fr-FR" sz="2000" dirty="0" smtClean="0"/>
              <a:t>du changement.				</a:t>
            </a:r>
            <a:r>
              <a:rPr lang="fr-FR" sz="2000" dirty="0"/>
              <a:t>	</a:t>
            </a:r>
            <a:r>
              <a:rPr lang="fr-FR" sz="2000" dirty="0">
                <a:sym typeface="Wingdings"/>
              </a:rPr>
              <a:t>	 </a:t>
            </a:r>
            <a:endParaRPr lang="fr-FR" sz="20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Il veut forcer les autres pays de l’Union à avancer.</a:t>
            </a:r>
            <a:r>
              <a:rPr lang="fr-FR" sz="2000" dirty="0"/>
              <a:t>	</a:t>
            </a:r>
            <a:r>
              <a:rPr lang="fr-FR" sz="2000" dirty="0" smtClean="0">
                <a:sym typeface="Wingdings"/>
              </a:rPr>
              <a:t></a:t>
            </a:r>
            <a:r>
              <a:rPr lang="fr-FR" sz="2000" dirty="0">
                <a:sym typeface="Wingdings"/>
              </a:rPr>
              <a:t>	 </a:t>
            </a:r>
            <a:r>
              <a:rPr lang="fr-FR" sz="2000" dirty="0" smtClean="0">
                <a:sym typeface="Wingdings"/>
              </a:rPr>
              <a:t></a:t>
            </a:r>
          </a:p>
          <a:p>
            <a:pPr marL="457200" indent="-457200">
              <a:buFont typeface="+mj-lt"/>
              <a:buAutoNum type="arabicParenR" startAt="5"/>
            </a:pPr>
            <a:endParaRPr lang="fr-FR" sz="2000" dirty="0" smtClean="0">
              <a:sym typeface="Wingdings"/>
            </a:endParaRPr>
          </a:p>
          <a:p>
            <a:pPr marL="457200" indent="-457200">
              <a:buFont typeface="+mj-lt"/>
              <a:buAutoNum type="arabicParenR" startAt="5"/>
            </a:pPr>
            <a:r>
              <a:rPr lang="fr-FR" sz="2000" dirty="0" smtClean="0">
                <a:sym typeface="Wingdings"/>
              </a:rPr>
              <a:t>Qu’est-ce qu’il dit partager avec Angela Merkel ?</a:t>
            </a:r>
            <a:r>
              <a:rPr lang="fr-FR" sz="2000" dirty="0">
                <a:sym typeface="Wingdings"/>
              </a:rPr>
              <a:t/>
            </a:r>
            <a:br>
              <a:rPr lang="fr-FR" sz="2000" dirty="0">
                <a:sym typeface="Wingdings"/>
              </a:rPr>
            </a:br>
            <a:r>
              <a:rPr lang="fr-FR" sz="2000" dirty="0" smtClean="0">
                <a:sym typeface="Wingdings"/>
              </a:rPr>
              <a:t>_________________________</a:t>
            </a:r>
          </a:p>
        </p:txBody>
      </p:sp>
      <p:sp>
        <p:nvSpPr>
          <p:cNvPr id="10" name="Multiplizieren 9"/>
          <p:cNvSpPr/>
          <p:nvPr/>
        </p:nvSpPr>
        <p:spPr>
          <a:xfrm>
            <a:off x="7138780" y="3547424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Multiplizieren 10"/>
          <p:cNvSpPr/>
          <p:nvPr/>
        </p:nvSpPr>
        <p:spPr>
          <a:xfrm>
            <a:off x="8108955" y="3856934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Multiplizieren 11"/>
          <p:cNvSpPr/>
          <p:nvPr/>
        </p:nvSpPr>
        <p:spPr>
          <a:xfrm>
            <a:off x="8116830" y="4449662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Multiplizieren 12"/>
          <p:cNvSpPr/>
          <p:nvPr/>
        </p:nvSpPr>
        <p:spPr>
          <a:xfrm>
            <a:off x="8104799" y="4770461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/>
          <p:cNvSpPr txBox="1"/>
          <p:nvPr/>
        </p:nvSpPr>
        <p:spPr>
          <a:xfrm>
            <a:off x="6300193" y="1988840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d’affection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1259632" y="2316817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d’ambition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1268394" y="5677470"/>
            <a:ext cx="29435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L’engagement européen.</a:t>
            </a:r>
            <a:endParaRPr lang="fr-FR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562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build="p"/>
      <p:bldP spid="15" grpId="0" build="p"/>
      <p:bldP spid="1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539552" y="1533465"/>
            <a:ext cx="8496944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arenR" startAt="6"/>
            </a:pPr>
            <a:r>
              <a:rPr lang="fr-FR" sz="2000" dirty="0" smtClean="0"/>
              <a:t>Qu’est-ce qu’il propose aux </a:t>
            </a:r>
            <a:r>
              <a:rPr lang="fr-FR" sz="2000" dirty="0"/>
              <a:t>Allemands </a:t>
            </a:r>
            <a:r>
              <a:rPr lang="fr-FR" sz="2000" dirty="0" smtClean="0"/>
              <a:t>?		vrai</a:t>
            </a:r>
            <a:r>
              <a:rPr lang="fr-FR" sz="2000" dirty="0"/>
              <a:t>	faux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Un nouveau partenariat. </a:t>
            </a:r>
            <a:r>
              <a:rPr lang="fr-FR" sz="2000" dirty="0"/>
              <a:t>				</a:t>
            </a:r>
            <a:r>
              <a:rPr lang="fr-FR" sz="2000" dirty="0">
                <a:sym typeface="Wingdings"/>
              </a:rPr>
              <a:t>	 </a:t>
            </a:r>
            <a:endParaRPr lang="fr-FR" sz="20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Des compromis pragmatiques.</a:t>
            </a:r>
            <a:r>
              <a:rPr lang="fr-FR" sz="2000" dirty="0"/>
              <a:t>			</a:t>
            </a:r>
            <a:r>
              <a:rPr lang="fr-FR" sz="2000" dirty="0">
                <a:sym typeface="Wingdings"/>
              </a:rPr>
              <a:t>	 </a:t>
            </a:r>
            <a:endParaRPr lang="fr-FR" sz="20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Des défis historiques.</a:t>
            </a:r>
            <a:r>
              <a:rPr lang="fr-FR" sz="2000" dirty="0"/>
              <a:t>				</a:t>
            </a:r>
            <a:r>
              <a:rPr lang="fr-FR" sz="2000" dirty="0">
                <a:sym typeface="Wingdings"/>
              </a:rPr>
              <a:t>	 </a:t>
            </a:r>
            <a:endParaRPr lang="fr-FR" sz="20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De discuter de tout.			</a:t>
            </a:r>
            <a:r>
              <a:rPr lang="fr-FR" sz="2000" dirty="0"/>
              <a:t>	</a:t>
            </a:r>
            <a:r>
              <a:rPr lang="fr-FR" sz="2000" dirty="0" smtClean="0">
                <a:sym typeface="Wingdings"/>
              </a:rPr>
              <a:t>	 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1200" dirty="0"/>
              <a:t>		</a:t>
            </a:r>
            <a:endParaRPr lang="fr-FR" sz="2000" dirty="0">
              <a:sym typeface="Wingdings"/>
            </a:endParaRPr>
          </a:p>
          <a:p>
            <a:pPr marL="457200" indent="-457200">
              <a:buFont typeface="+mj-lt"/>
              <a:buAutoNum type="arabicParenR" startAt="6"/>
            </a:pPr>
            <a:r>
              <a:rPr lang="fr-FR" sz="2000" dirty="0" smtClean="0">
                <a:sym typeface="Wingdings"/>
              </a:rPr>
              <a:t>Qu’est-ce qui ferait, </a:t>
            </a:r>
            <a:r>
              <a:rPr lang="fr-FR" sz="2000" dirty="0">
                <a:sym typeface="Wingdings"/>
              </a:rPr>
              <a:t>d’après Macron, </a:t>
            </a:r>
            <a:r>
              <a:rPr lang="fr-FR" sz="2000" dirty="0" smtClean="0">
                <a:sym typeface="Wingdings"/>
              </a:rPr>
              <a:t>de l’Europe le moteur de la croissance globale ?</a:t>
            </a:r>
            <a:r>
              <a:rPr lang="fr-FR" sz="2400" dirty="0">
                <a:sym typeface="Wingdings"/>
              </a:rPr>
              <a:t/>
            </a:r>
            <a:br>
              <a:rPr lang="fr-FR" sz="2400" dirty="0">
                <a:sym typeface="Wingdings"/>
              </a:rPr>
            </a:br>
            <a:r>
              <a:rPr lang="fr-FR" sz="2000" dirty="0" smtClean="0">
                <a:sym typeface="Wingdings"/>
              </a:rPr>
              <a:t>__________________________________________________________</a:t>
            </a:r>
            <a:br>
              <a:rPr lang="fr-FR" sz="2000" dirty="0" smtClean="0">
                <a:sym typeface="Wingdings"/>
              </a:rPr>
            </a:br>
            <a:r>
              <a:rPr lang="fr-FR" sz="2000" dirty="0" smtClean="0">
                <a:sym typeface="Wingdings"/>
              </a:rPr>
              <a:t>__________________________________________________________</a:t>
            </a:r>
            <a:endParaRPr lang="fr-FR" sz="2000" dirty="0">
              <a:sym typeface="Wingdings"/>
            </a:endParaRPr>
          </a:p>
          <a:p>
            <a:pPr marL="457200" indent="-457200">
              <a:buFont typeface="+mj-lt"/>
              <a:buAutoNum type="arabicParenR" startAt="8"/>
            </a:pPr>
            <a:endParaRPr lang="fr-FR" sz="2000" dirty="0" smtClean="0">
              <a:sym typeface="Wingdings"/>
            </a:endParaRPr>
          </a:p>
          <a:p>
            <a:pPr marL="457200" indent="-457200">
              <a:buFont typeface="+mj-lt"/>
              <a:buAutoNum type="arabicParenR" startAt="8"/>
            </a:pPr>
            <a:r>
              <a:rPr lang="fr-FR" sz="2000" dirty="0" smtClean="0">
                <a:sym typeface="Wingdings"/>
              </a:rPr>
              <a:t>Comment appelle-t-il l’esprit du traité d’amitié franco-allemand, dit traité de l’Elysée ?</a:t>
            </a:r>
            <a:r>
              <a:rPr lang="fr-FR" sz="2000" dirty="0">
                <a:sym typeface="Wingdings"/>
              </a:rPr>
              <a:t/>
            </a:r>
            <a:br>
              <a:rPr lang="fr-FR" sz="2000" dirty="0">
                <a:sym typeface="Wingdings"/>
              </a:rPr>
            </a:br>
            <a:r>
              <a:rPr lang="fr-FR" sz="2000" dirty="0" smtClean="0">
                <a:sym typeface="Wingdings"/>
              </a:rPr>
              <a:t>Un esprit _____________ </a:t>
            </a:r>
            <a:r>
              <a:rPr lang="fr-FR" sz="2000" dirty="0">
                <a:sym typeface="Wingdings"/>
              </a:rPr>
              <a:t>et _____________ </a:t>
            </a:r>
            <a:r>
              <a:rPr lang="fr-FR" sz="2000" dirty="0" smtClean="0">
                <a:sym typeface="Wingdings"/>
              </a:rPr>
              <a:t>.</a:t>
            </a:r>
          </a:p>
          <a:p>
            <a:pPr marL="457200" indent="-457200">
              <a:buFont typeface="+mj-lt"/>
              <a:buAutoNum type="arabicParenR" startAt="8"/>
            </a:pPr>
            <a:endParaRPr lang="fr-FR" sz="2000" dirty="0" smtClean="0">
              <a:sym typeface="Wingdings"/>
            </a:endParaRPr>
          </a:p>
          <a:p>
            <a:pPr marL="457200" indent="-457200">
              <a:buFont typeface="+mj-lt"/>
              <a:buAutoNum type="arabicParenR" startAt="8"/>
            </a:pPr>
            <a:r>
              <a:rPr lang="fr-FR" sz="2000" dirty="0"/>
              <a:t>D'après Macron, on devrait signer un nouveau traité de l’Elysée. </a:t>
            </a:r>
            <a:r>
              <a:rPr lang="fr-FR" sz="2000" dirty="0" smtClean="0"/>
              <a:t>Quand ?</a:t>
            </a:r>
            <a:br>
              <a:rPr lang="fr-FR" sz="2000" dirty="0" smtClean="0"/>
            </a:br>
            <a:r>
              <a:rPr lang="fr-FR" sz="2000" dirty="0" smtClean="0">
                <a:sym typeface="Wingdings"/>
              </a:rPr>
              <a:t>___________________________________________________________</a:t>
            </a:r>
            <a:endParaRPr lang="fr-FR" sz="2000" dirty="0">
              <a:sym typeface="Wingdings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033026" y="3855758"/>
            <a:ext cx="77768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Un programme d’intelligence artificielle commun de la </a:t>
            </a:r>
            <a:r>
              <a:rPr lang="fr-FR" sz="2000" smtClean="0">
                <a:solidFill>
                  <a:srgbClr val="FF0000"/>
                </a:solidFill>
              </a:rPr>
              <a:t>France et de</a:t>
            </a:r>
            <a:endParaRPr lang="fr-FR" sz="2000" dirty="0" smtClean="0">
              <a:solidFill>
                <a:srgbClr val="FF0000"/>
              </a:solidFill>
            </a:endParaRPr>
          </a:p>
          <a:p>
            <a:r>
              <a:rPr lang="fr-FR" sz="2000" smtClean="0">
                <a:solidFill>
                  <a:srgbClr val="FF0000"/>
                </a:solidFill>
              </a:rPr>
              <a:t>l’Allemagne</a:t>
            </a:r>
            <a:r>
              <a:rPr lang="fr-FR" sz="2000" dirty="0" smtClean="0">
                <a:solidFill>
                  <a:srgbClr val="FF0000"/>
                </a:solidFill>
              </a:rPr>
              <a:t>.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2404485" y="5372599"/>
            <a:ext cx="1226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pionnier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7" name="Multiplizieren 6"/>
          <p:cNvSpPr/>
          <p:nvPr/>
        </p:nvSpPr>
        <p:spPr>
          <a:xfrm>
            <a:off x="7000278" y="1837141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Multiplizieren 7"/>
          <p:cNvSpPr/>
          <p:nvPr/>
        </p:nvSpPr>
        <p:spPr>
          <a:xfrm>
            <a:off x="7970453" y="2146651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Multiplizieren 8"/>
          <p:cNvSpPr/>
          <p:nvPr/>
        </p:nvSpPr>
        <p:spPr>
          <a:xfrm>
            <a:off x="7970453" y="2467450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Multiplizieren 9"/>
          <p:cNvSpPr/>
          <p:nvPr/>
        </p:nvSpPr>
        <p:spPr>
          <a:xfrm>
            <a:off x="7000278" y="2788249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/>
          <p:cNvSpPr txBox="1"/>
          <p:nvPr/>
        </p:nvSpPr>
        <p:spPr>
          <a:xfrm>
            <a:off x="4510382" y="5372599"/>
            <a:ext cx="1226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concret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1121833" y="6272020"/>
            <a:ext cx="7776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Le 22 janvier 2018. / 55 ans après le premier traité de l’Elysée.</a:t>
            </a:r>
            <a:endParaRPr lang="fr-FR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089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build="p"/>
      <p:bldP spid="7" grpId="0" animBg="1"/>
      <p:bldP spid="8" grpId="0" animBg="1"/>
      <p:bldP spid="9" grpId="0" animBg="1"/>
      <p:bldP spid="10" grpId="0" animBg="1"/>
      <p:bldP spid="11" grpId="0" build="p"/>
      <p:bldP spid="1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ellenform">
  <a:themeElements>
    <a:clrScheme name="Wellen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ellen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ellen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162</Words>
  <Application>Microsoft Office PowerPoint</Application>
  <PresentationFormat>Bildschirmpräsentation (4:3)</PresentationFormat>
  <Paragraphs>46</Paragraphs>
  <Slides>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0" baseType="lpstr">
      <vt:lpstr>Arial</vt:lpstr>
      <vt:lpstr>Calibri</vt:lpstr>
      <vt:lpstr>Candara</vt:lpstr>
      <vt:lpstr>Symbol</vt:lpstr>
      <vt:lpstr>Wingdings</vt:lpstr>
      <vt:lpstr>Wellenform</vt:lpstr>
      <vt:lpstr>Le discours de Macron sur l’Union européenne</vt:lpstr>
      <vt:lpstr>PowerPoint-Präsentation</vt:lpstr>
      <vt:lpstr>PowerPoint-Präsentation</vt:lpstr>
      <vt:lpstr>PowerPoint-Präsentation</vt:lpstr>
    </vt:vector>
  </TitlesOfParts>
  <Company>SVA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Discours sur l'Europe</dc:title>
  <dc:creator>LBS/Sarah Günther</dc:creator>
  <cp:lastModifiedBy>Niobe</cp:lastModifiedBy>
  <cp:revision>360</cp:revision>
  <dcterms:created xsi:type="dcterms:W3CDTF">2015-10-26T15:10:01Z</dcterms:created>
  <dcterms:modified xsi:type="dcterms:W3CDTF">2017-12-14T09:37:31Z</dcterms:modified>
</cp:coreProperties>
</file>