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27.06.2021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179512" y="6525344"/>
            <a:ext cx="856895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2021 		          </a:t>
            </a:r>
            <a:r>
              <a:rPr lang="de-DE" sz="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Kaufmann/Kauffrau für IT-System-Management, Kaufmann/Kauffrau für Digitalisierungsmanagement </a:t>
            </a:r>
            <a:endParaRPr lang="de-DE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23" Type="http://schemas.openxmlformats.org/officeDocument/2006/relationships/image" Target="../../word/media/image1320.svg"/><Relationship Id="rId3" Type="http://schemas.openxmlformats.org/officeDocument/2006/relationships/image" Target="../media/image1.png"/><Relationship Id="rId1327" Type="http://schemas.openxmlformats.org/officeDocument/2006/relationships/image" Target="../media/image6.png"/><Relationship Id="rId1649" Type="http://schemas.openxmlformats.org/officeDocument/2006/relationships/image" Target="../media/image12.png"/><Relationship Id="rId1652" Type="http://schemas.openxmlformats.org/officeDocument/2006/relationships/image" Target="../media/image15.png"/><Relationship Id="rId1657" Type="http://schemas.openxmlformats.org/officeDocument/2006/relationships/image" Target="../media/image20.png"/><Relationship Id="rId603" Type="http://schemas.openxmlformats.org/officeDocument/2006/relationships/image" Target="../../word/media/image600.svg"/><Relationship Id="rId831" Type="http://schemas.openxmlformats.org/officeDocument/2006/relationships/image" Target="../../word/media/image828.svg"/><Relationship Id="rId1330" Type="http://schemas.openxmlformats.org/officeDocument/2006/relationships/image" Target="../media/image9.png"/><Relationship Id="rId1648" Type="http://schemas.openxmlformats.org/officeDocument/2006/relationships/image" Target="../media/image11.png"/><Relationship Id="rId1660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326" Type="http://schemas.openxmlformats.org/officeDocument/2006/relationships/image" Target="../media/image5.png"/><Relationship Id="rId1651" Type="http://schemas.openxmlformats.org/officeDocument/2006/relationships/image" Target="../media/image14.png"/><Relationship Id="rId771" Type="http://schemas.openxmlformats.org/officeDocument/2006/relationships/image" Target="../../word/media/image768.svg"/><Relationship Id="rId1025" Type="http://schemas.openxmlformats.org/officeDocument/2006/relationships/image" Target="../../word/media/image1022.svg"/><Relationship Id="rId1656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57" Type="http://schemas.openxmlformats.org/officeDocument/2006/relationships/image" Target="../../word/media/image654.svg"/><Relationship Id="rId1325" Type="http://schemas.openxmlformats.org/officeDocument/2006/relationships/image" Target="../media/image4.png"/><Relationship Id="rId851" Type="http://schemas.openxmlformats.org/officeDocument/2006/relationships/image" Target="../../word/media/image848.svg"/><Relationship Id="rId1647" Type="http://schemas.openxmlformats.org/officeDocument/2006/relationships/image" Target="../../word/media/image1644.svg"/><Relationship Id="rId1249" Type="http://schemas.openxmlformats.org/officeDocument/2006/relationships/image" Target="../../word/media/image1246.svg"/><Relationship Id="rId1655" Type="http://schemas.openxmlformats.org/officeDocument/2006/relationships/image" Target="../media/image18.png"/><Relationship Id="rId643" Type="http://schemas.openxmlformats.org/officeDocument/2006/relationships/image" Target="../../word/media/image640.svg"/><Relationship Id="rId1638" Type="http://schemas.openxmlformats.org/officeDocument/2006/relationships/image" Target="../media/image10.png"/><Relationship Id="rId1650" Type="http://schemas.openxmlformats.org/officeDocument/2006/relationships/image" Target="../media/image13.png"/><Relationship Id="rId23" Type="http://schemas.openxmlformats.org/officeDocument/2006/relationships/image" Target="../../word/media/image20.svg"/><Relationship Id="rId57" Type="http://schemas.openxmlformats.org/officeDocument/2006/relationships/image" Target="../../word/media/image54.svg"/><Relationship Id="rId1405" Type="http://schemas.openxmlformats.org/officeDocument/2006/relationships/image" Target="../../word/media/image1402.svg"/><Relationship Id="rId601" Type="http://schemas.openxmlformats.org/officeDocument/2006/relationships/image" Target="../../word/media/image598.svg"/><Relationship Id="rId1324" Type="http://schemas.openxmlformats.org/officeDocument/2006/relationships/image" Target="../media/image3.png"/><Relationship Id="rId787" Type="http://schemas.openxmlformats.org/officeDocument/2006/relationships/image" Target="../../word/media/image784.svg"/><Relationship Id="rId1329" Type="http://schemas.openxmlformats.org/officeDocument/2006/relationships/image" Target="../media/image8.png"/><Relationship Id="rId1243" Type="http://schemas.openxmlformats.org/officeDocument/2006/relationships/image" Target="../../word/media/image1240.svg"/><Relationship Id="rId1557" Type="http://schemas.openxmlformats.org/officeDocument/2006/relationships/image" Target="../../word/media/image1554.svg"/><Relationship Id="rId1654" Type="http://schemas.openxmlformats.org/officeDocument/2006/relationships/image" Target="../media/image17.png"/><Relationship Id="rId1201" Type="http://schemas.openxmlformats.org/officeDocument/2006/relationships/image" Target="../../word/media/image1198.svg"/><Relationship Id="rId1659" Type="http://schemas.openxmlformats.org/officeDocument/2006/relationships/image" Target="../media/image22.png"/><Relationship Id="rId605" Type="http://schemas.openxmlformats.org/officeDocument/2006/relationships/image" Target="../../word/media/image602.svg"/><Relationship Id="rId1328" Type="http://schemas.openxmlformats.org/officeDocument/2006/relationships/image" Target="../media/image7.png"/><Relationship Id="rId1637" Type="http://schemas.openxmlformats.org/officeDocument/2006/relationships/image" Target="../../word/media/image1634.svg"/><Relationship Id="rId27" Type="http://schemas.openxmlformats.org/officeDocument/2006/relationships/image" Target="../../word/media/image24.svg"/><Relationship Id="rId1658" Type="http://schemas.openxmlformats.org/officeDocument/2006/relationships/image" Target="../media/image21.png"/><Relationship Id="rId9" Type="http://schemas.openxmlformats.org/officeDocument/2006/relationships/image" Target="../../word/media/image6.svg"/><Relationship Id="rId604" Type="http://schemas.openxmlformats.org/officeDocument/2006/relationships/image" Target="../media/image2.png"/><Relationship Id="rId829" Type="http://schemas.openxmlformats.org/officeDocument/2006/relationships/image" Target="../../word/media/image826.svg"/><Relationship Id="rId1653" Type="http://schemas.openxmlformats.org/officeDocument/2006/relationships/image" Target="../media/image16.png"/><Relationship Id="rId1661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Lernfeld 8 –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Beschaffungsprozesse durchführen </a:t>
            </a:r>
            <a:r>
              <a:rPr lang="de-DE" dirty="0"/>
              <a:t>	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0" name="Textfeld 109"/>
          <p:cNvSpPr txBox="1"/>
          <p:nvPr/>
        </p:nvSpPr>
        <p:spPr>
          <a:xfrm>
            <a:off x="43176" y="921814"/>
            <a:ext cx="2183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Vertragsarten darstellen</a:t>
            </a:r>
          </a:p>
        </p:txBody>
      </p:sp>
      <p:sp>
        <p:nvSpPr>
          <p:cNvPr id="122" name="Textfeld 121"/>
          <p:cNvSpPr txBox="1"/>
          <p:nvPr/>
        </p:nvSpPr>
        <p:spPr>
          <a:xfrm>
            <a:off x="3300963" y="1169708"/>
            <a:ext cx="22137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Regelungen zu Besitz und Eigentum und deren Wirkung beachten</a:t>
            </a:r>
          </a:p>
        </p:txBody>
      </p:sp>
      <p:sp>
        <p:nvSpPr>
          <p:cNvPr id="112" name="Textfeld 111"/>
          <p:cNvSpPr txBox="1"/>
          <p:nvPr/>
        </p:nvSpPr>
        <p:spPr>
          <a:xfrm>
            <a:off x="5946664" y="554319"/>
            <a:ext cx="32671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Beschaffungsprozesse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durchzuführen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zu überwachen sowie die zugrundeliegenden Wertströme zu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analysieren.“ 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172404" y="1294782"/>
            <a:ext cx="672009" cy="21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Angebote</a:t>
            </a:r>
          </a:p>
        </p:txBody>
      </p:sp>
      <p:sp>
        <p:nvSpPr>
          <p:cNvPr id="11" name="Rechteck 10"/>
          <p:cNvSpPr/>
          <p:nvPr/>
        </p:nvSpPr>
        <p:spPr>
          <a:xfrm>
            <a:off x="1441057" y="1369181"/>
            <a:ext cx="92936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Mietvertrag</a:t>
            </a:r>
            <a:endParaRPr lang="de-DE" sz="900" dirty="0"/>
          </a:p>
        </p:txBody>
      </p:sp>
      <p:sp>
        <p:nvSpPr>
          <p:cNvPr id="64" name="Rechteck 63"/>
          <p:cNvSpPr/>
          <p:nvPr/>
        </p:nvSpPr>
        <p:spPr>
          <a:xfrm>
            <a:off x="1434049" y="1564054"/>
            <a:ext cx="10684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Leasingvertrag</a:t>
            </a:r>
            <a:endParaRPr lang="de-DE" sz="900" dirty="0"/>
          </a:p>
        </p:txBody>
      </p:sp>
      <p:sp>
        <p:nvSpPr>
          <p:cNvPr id="83" name="Rechteck 82"/>
          <p:cNvSpPr/>
          <p:nvPr/>
        </p:nvSpPr>
        <p:spPr>
          <a:xfrm>
            <a:off x="1434049" y="1768902"/>
            <a:ext cx="9302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Kreditvertrag</a:t>
            </a:r>
            <a:endParaRPr lang="de-DE" sz="900" dirty="0"/>
          </a:p>
        </p:txBody>
      </p:sp>
      <p:sp>
        <p:nvSpPr>
          <p:cNvPr id="84" name="Rechteck 83"/>
          <p:cNvSpPr/>
          <p:nvPr/>
        </p:nvSpPr>
        <p:spPr>
          <a:xfrm>
            <a:off x="1434048" y="1973750"/>
            <a:ext cx="10684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Werkvertrag</a:t>
            </a:r>
            <a:endParaRPr lang="de-DE" sz="900" dirty="0"/>
          </a:p>
        </p:txBody>
      </p:sp>
      <p:sp>
        <p:nvSpPr>
          <p:cNvPr id="85" name="Rechteck 84"/>
          <p:cNvSpPr/>
          <p:nvPr/>
        </p:nvSpPr>
        <p:spPr>
          <a:xfrm>
            <a:off x="1434048" y="2168623"/>
            <a:ext cx="137928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Werklieferungsvertrag</a:t>
            </a:r>
            <a:endParaRPr lang="de-DE" sz="900" dirty="0"/>
          </a:p>
        </p:txBody>
      </p:sp>
      <p:sp>
        <p:nvSpPr>
          <p:cNvPr id="86" name="Rechteck 85"/>
          <p:cNvSpPr/>
          <p:nvPr/>
        </p:nvSpPr>
        <p:spPr>
          <a:xfrm>
            <a:off x="1445847" y="1168035"/>
            <a:ext cx="78040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Kaufvertrag</a:t>
            </a:r>
            <a:endParaRPr lang="de-DE" sz="900" dirty="0"/>
          </a:p>
        </p:txBody>
      </p:sp>
      <p:sp>
        <p:nvSpPr>
          <p:cNvPr id="87" name="Rechteck 86"/>
          <p:cNvSpPr/>
          <p:nvPr/>
        </p:nvSpPr>
        <p:spPr>
          <a:xfrm>
            <a:off x="1425000" y="2363496"/>
            <a:ext cx="8640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Dienstvertrag</a:t>
            </a:r>
            <a:endParaRPr lang="de-DE" sz="900" dirty="0"/>
          </a:p>
        </p:txBody>
      </p:sp>
      <p:sp>
        <p:nvSpPr>
          <p:cNvPr id="88" name="Rechteck 87"/>
          <p:cNvSpPr/>
          <p:nvPr/>
        </p:nvSpPr>
        <p:spPr>
          <a:xfrm>
            <a:off x="3600321" y="962971"/>
            <a:ext cx="119088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Besitz, Eigentum</a:t>
            </a:r>
            <a:endParaRPr lang="de-DE" sz="900" dirty="0"/>
          </a:p>
        </p:txBody>
      </p:sp>
      <p:sp>
        <p:nvSpPr>
          <p:cNvPr id="14" name="Rechteck 13"/>
          <p:cNvSpPr/>
          <p:nvPr/>
        </p:nvSpPr>
        <p:spPr>
          <a:xfrm>
            <a:off x="5396218" y="1566415"/>
            <a:ext cx="2286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Wirksamkeit nichtiger und anfechtbarer </a:t>
            </a:r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Rechtsgeschäfte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beachten</a:t>
            </a:r>
          </a:p>
        </p:txBody>
      </p:sp>
      <p:sp>
        <p:nvSpPr>
          <p:cNvPr id="15" name="Rechteck 14"/>
          <p:cNvSpPr/>
          <p:nvPr/>
        </p:nvSpPr>
        <p:spPr>
          <a:xfrm>
            <a:off x="5573626" y="1358097"/>
            <a:ext cx="136447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Calibri" panose="020F0502020204030204" pitchFamily="34" charset="0"/>
              </a:rPr>
              <a:t>Nichtigkeit, Anfechtung</a:t>
            </a:r>
          </a:p>
        </p:txBody>
      </p:sp>
      <p:sp>
        <p:nvSpPr>
          <p:cNvPr id="89" name="Rechteck 88"/>
          <p:cNvSpPr/>
          <p:nvPr/>
        </p:nvSpPr>
        <p:spPr>
          <a:xfrm>
            <a:off x="6782803" y="2497779"/>
            <a:ext cx="24422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Allgemeine Geschäftsbedingungen beachten</a:t>
            </a: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hteck 89"/>
          <p:cNvSpPr/>
          <p:nvPr/>
        </p:nvSpPr>
        <p:spPr>
          <a:xfrm>
            <a:off x="6945525" y="2285394"/>
            <a:ext cx="197361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Allgemeine Geschäftsbedingungen</a:t>
            </a:r>
            <a:endParaRPr lang="de-DE" sz="900" i="1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4990396" y="3196008"/>
            <a:ext cx="154882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Beschaffung auslösen</a:t>
            </a:r>
          </a:p>
        </p:txBody>
      </p:sp>
      <p:sp>
        <p:nvSpPr>
          <p:cNvPr id="19" name="Rechteck 18"/>
          <p:cNvSpPr/>
          <p:nvPr/>
        </p:nvSpPr>
        <p:spPr>
          <a:xfrm>
            <a:off x="6846823" y="3598124"/>
            <a:ext cx="21419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Wareneingang überwachen und Dienstleistungen abnehmen </a:t>
            </a:r>
          </a:p>
        </p:txBody>
      </p:sp>
      <p:sp>
        <p:nvSpPr>
          <p:cNvPr id="20" name="Rechteck 19"/>
          <p:cNvSpPr/>
          <p:nvPr/>
        </p:nvSpPr>
        <p:spPr>
          <a:xfrm>
            <a:off x="7009741" y="4954210"/>
            <a:ext cx="20665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Auf Schlechtleistung reagieren</a:t>
            </a:r>
          </a:p>
        </p:txBody>
      </p:sp>
      <p:sp>
        <p:nvSpPr>
          <p:cNvPr id="91" name="Rechteck 90"/>
          <p:cNvSpPr/>
          <p:nvPr/>
        </p:nvSpPr>
        <p:spPr>
          <a:xfrm>
            <a:off x="7530716" y="4761066"/>
            <a:ext cx="10246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Schlechtleistung</a:t>
            </a:r>
            <a:endParaRPr lang="de-DE" sz="900" i="1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6350753" y="6034736"/>
            <a:ext cx="278994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Auf Nicht-Rechtzeitig-Lieferung reagieren</a:t>
            </a:r>
          </a:p>
        </p:txBody>
      </p:sp>
      <p:sp>
        <p:nvSpPr>
          <p:cNvPr id="23" name="Rechteck 22"/>
          <p:cNvSpPr/>
          <p:nvPr/>
        </p:nvSpPr>
        <p:spPr>
          <a:xfrm>
            <a:off x="6938102" y="5824391"/>
            <a:ext cx="157607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Calibri" panose="020F0502020204030204" pitchFamily="34" charset="0"/>
              </a:rPr>
              <a:t>Nicht-Rechtzeitig-Lieferung</a:t>
            </a:r>
            <a:endParaRPr lang="de-DE" sz="900" dirty="0"/>
          </a:p>
        </p:txBody>
      </p:sp>
      <p:sp>
        <p:nvSpPr>
          <p:cNvPr id="24" name="Rechteck 23"/>
          <p:cNvSpPr/>
          <p:nvPr/>
        </p:nvSpPr>
        <p:spPr>
          <a:xfrm>
            <a:off x="3501882" y="5519638"/>
            <a:ext cx="20447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Eingangsrechnungen kontrollieren und Zahlungen veranlassen</a:t>
            </a:r>
          </a:p>
        </p:txBody>
      </p:sp>
      <p:sp>
        <p:nvSpPr>
          <p:cNvPr id="25" name="Rechteck 24"/>
          <p:cNvSpPr/>
          <p:nvPr/>
        </p:nvSpPr>
        <p:spPr>
          <a:xfrm>
            <a:off x="3785360" y="5336930"/>
            <a:ext cx="95410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Calibri" panose="020F0502020204030204" pitchFamily="34" charset="0"/>
              </a:rPr>
              <a:t>Skontonutzung</a:t>
            </a:r>
          </a:p>
        </p:txBody>
      </p:sp>
      <p:sp>
        <p:nvSpPr>
          <p:cNvPr id="26" name="Rechteck 25"/>
          <p:cNvSpPr/>
          <p:nvPr/>
        </p:nvSpPr>
        <p:spPr>
          <a:xfrm>
            <a:off x="696652" y="5360207"/>
            <a:ext cx="2111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Wertströme und deren Auswirkungen auf Vermögen, Kapital und Erfolg des Unternehmens analysieren</a:t>
            </a:r>
          </a:p>
        </p:txBody>
      </p:sp>
      <p:sp>
        <p:nvSpPr>
          <p:cNvPr id="27" name="Rechteck 26"/>
          <p:cNvSpPr/>
          <p:nvPr/>
        </p:nvSpPr>
        <p:spPr>
          <a:xfrm>
            <a:off x="269740" y="4346591"/>
            <a:ext cx="18539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Wertströme des </a:t>
            </a:r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Beschaffungsprozess mittels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IUS dokumentieren </a:t>
            </a:r>
          </a:p>
        </p:txBody>
      </p:sp>
      <p:sp>
        <p:nvSpPr>
          <p:cNvPr id="28" name="Rechteck 27"/>
          <p:cNvSpPr/>
          <p:nvPr/>
        </p:nvSpPr>
        <p:spPr>
          <a:xfrm>
            <a:off x="395277" y="4142108"/>
            <a:ext cx="19223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Calibri" panose="020F0502020204030204" pitchFamily="34" charset="0"/>
              </a:rPr>
              <a:t>integrierte Unternehmenssoftware</a:t>
            </a:r>
          </a:p>
        </p:txBody>
      </p:sp>
      <p:sp>
        <p:nvSpPr>
          <p:cNvPr id="29" name="Rechteck 28"/>
          <p:cNvSpPr/>
          <p:nvPr/>
        </p:nvSpPr>
        <p:spPr>
          <a:xfrm>
            <a:off x="982110" y="3287486"/>
            <a:ext cx="22028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Beschaffungsprozess optimieren</a:t>
            </a:r>
          </a:p>
        </p:txBody>
      </p:sp>
      <p:cxnSp>
        <p:nvCxnSpPr>
          <p:cNvPr id="92" name="Gerade Verbindung mit Pfeil 91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86" idx="1"/>
          </p:cNvCxnSpPr>
          <p:nvPr/>
        </p:nvCxnSpPr>
        <p:spPr>
          <a:xfrm flipV="1">
            <a:off x="756188" y="1283451"/>
            <a:ext cx="689659" cy="10501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169113" y="1808799"/>
            <a:ext cx="11162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/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Hardware</a:t>
            </a:r>
          </a:p>
          <a:p>
            <a:pPr marL="88900"/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Software</a:t>
            </a:r>
          </a:p>
          <a:p>
            <a:pPr marL="88900"/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Dienstleistungen</a:t>
            </a:r>
          </a:p>
        </p:txBody>
      </p:sp>
      <p:cxnSp>
        <p:nvCxnSpPr>
          <p:cNvPr id="93" name="Gerade Verbindung mit Pfeil 92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83" idx="1"/>
          </p:cNvCxnSpPr>
          <p:nvPr/>
        </p:nvCxnSpPr>
        <p:spPr>
          <a:xfrm>
            <a:off x="744212" y="1400857"/>
            <a:ext cx="689837" cy="48346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rade Verbindung mit Pfeil 93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762115" y="1407958"/>
            <a:ext cx="671934" cy="27151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87" idx="1"/>
          </p:cNvCxnSpPr>
          <p:nvPr/>
        </p:nvCxnSpPr>
        <p:spPr>
          <a:xfrm>
            <a:off x="761528" y="1395571"/>
            <a:ext cx="663472" cy="108334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rade Verbindung mit Pfeil 95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>
            <a:off x="751536" y="1398702"/>
            <a:ext cx="689521" cy="9179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85" idx="1"/>
          </p:cNvCxnSpPr>
          <p:nvPr/>
        </p:nvCxnSpPr>
        <p:spPr>
          <a:xfrm>
            <a:off x="751535" y="1405718"/>
            <a:ext cx="682513" cy="87832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 Verbindung mit Pfeil 103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84" idx="1"/>
          </p:cNvCxnSpPr>
          <p:nvPr/>
        </p:nvCxnSpPr>
        <p:spPr>
          <a:xfrm>
            <a:off x="754847" y="1403189"/>
            <a:ext cx="679201" cy="68597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Gerade Verbindung mit Pfeil 127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89" idx="1"/>
          </p:cNvCxnSpPr>
          <p:nvPr/>
        </p:nvCxnSpPr>
        <p:spPr>
          <a:xfrm>
            <a:off x="2601725" y="1543099"/>
            <a:ext cx="4181078" cy="115473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Geschweifte Klammer rechts 139"/>
          <p:cNvSpPr/>
          <p:nvPr/>
        </p:nvSpPr>
        <p:spPr>
          <a:xfrm>
            <a:off x="2314201" y="1206656"/>
            <a:ext cx="170008" cy="608180"/>
          </a:xfrm>
          <a:prstGeom prst="rightBrace">
            <a:avLst>
              <a:gd name="adj1" fmla="val 39563"/>
              <a:gd name="adj2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42" name="Gerade Verbindung mit Pfeil 141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>
            <a:off x="2601725" y="1543140"/>
            <a:ext cx="680094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4" name="Grafik 143" descr="Dokument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63637" y="2274069"/>
            <a:ext cx="361051" cy="361051"/>
          </a:xfrm>
          <a:prstGeom prst="rect">
            <a:avLst/>
          </a:prstGeom>
        </p:spPr>
      </p:pic>
      <p:pic>
        <p:nvPicPr>
          <p:cNvPr id="146" name="Grafik 145" descr="Dokument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326017" y="2332742"/>
            <a:ext cx="361051" cy="361051"/>
          </a:xfrm>
          <a:prstGeom prst="rect">
            <a:avLst/>
          </a:prstGeom>
        </p:spPr>
      </p:pic>
      <p:pic>
        <p:nvPicPr>
          <p:cNvPr id="147" name="Grafik 146" descr="Dokument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590921" y="2397563"/>
            <a:ext cx="361051" cy="361051"/>
          </a:xfrm>
          <a:prstGeom prst="rect">
            <a:avLst/>
          </a:prstGeom>
        </p:spPr>
      </p:pic>
      <p:pic>
        <p:nvPicPr>
          <p:cNvPr id="148" name="Grafik 147" descr="Dokument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855825" y="2478552"/>
            <a:ext cx="361051" cy="361051"/>
          </a:xfrm>
          <a:prstGeom prst="rect">
            <a:avLst/>
          </a:prstGeom>
        </p:spPr>
      </p:pic>
      <p:pic>
        <p:nvPicPr>
          <p:cNvPr id="149" name="Grafik 148" descr="Martinshorn"/>
          <p:cNvPicPr>
            <a:picLocks noChangeAspect="1"/>
          </p:cNvPicPr>
          <p:nvPr/>
        </p:nvPicPr>
        <p:blipFill>
          <a:blip r:embed="rId60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323"/>
              </a:ext>
            </a:extLst>
          </a:blip>
          <a:stretch>
            <a:fillRect/>
          </a:stretch>
        </p:blipFill>
        <p:spPr>
          <a:xfrm>
            <a:off x="3964732" y="1500168"/>
            <a:ext cx="374491" cy="374491"/>
          </a:xfrm>
          <a:prstGeom prst="rect">
            <a:avLst/>
          </a:prstGeom>
        </p:spPr>
      </p:pic>
      <p:pic>
        <p:nvPicPr>
          <p:cNvPr id="152" name="Grafik 151" descr="Checkliste RNL"/>
          <p:cNvPicPr>
            <a:picLocks noChangeAspect="1"/>
          </p:cNvPicPr>
          <p:nvPr/>
        </p:nvPicPr>
        <p:blipFill>
          <a:blip r:embed="rId132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7"/>
              </a:ext>
            </a:extLst>
          </a:blip>
          <a:stretch>
            <a:fillRect/>
          </a:stretch>
        </p:blipFill>
        <p:spPr>
          <a:xfrm>
            <a:off x="8122754" y="4022880"/>
            <a:ext cx="409521" cy="409521"/>
          </a:xfrm>
          <a:prstGeom prst="rect">
            <a:avLst/>
          </a:prstGeom>
        </p:spPr>
      </p:pic>
      <p:pic>
        <p:nvPicPr>
          <p:cNvPr id="153" name="Grafik 152" descr="Kasten"/>
          <p:cNvPicPr>
            <a:picLocks noChangeAspect="1"/>
          </p:cNvPicPr>
          <p:nvPr/>
        </p:nvPicPr>
        <p:blipFill>
          <a:blip r:embed="rId132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87"/>
              </a:ext>
            </a:extLst>
          </a:blip>
          <a:stretch>
            <a:fillRect/>
          </a:stretch>
        </p:blipFill>
        <p:spPr>
          <a:xfrm>
            <a:off x="7161075" y="3974538"/>
            <a:ext cx="431662" cy="431662"/>
          </a:xfrm>
          <a:prstGeom prst="rect">
            <a:avLst/>
          </a:prstGeom>
        </p:spPr>
      </p:pic>
      <p:pic>
        <p:nvPicPr>
          <p:cNvPr id="154" name="Grafik 153" descr="Händedruck"/>
          <p:cNvPicPr>
            <a:picLocks noChangeAspect="1"/>
          </p:cNvPicPr>
          <p:nvPr/>
        </p:nvPicPr>
        <p:blipFill>
          <a:blip r:embed="rId132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43"/>
              </a:ext>
            </a:extLst>
          </a:blip>
          <a:stretch>
            <a:fillRect/>
          </a:stretch>
        </p:blipFill>
        <p:spPr>
          <a:xfrm>
            <a:off x="7619226" y="3967962"/>
            <a:ext cx="497161" cy="497161"/>
          </a:xfrm>
          <a:prstGeom prst="rect">
            <a:avLst/>
          </a:prstGeom>
        </p:spPr>
      </p:pic>
      <p:pic>
        <p:nvPicPr>
          <p:cNvPr id="155" name="Grafik 154" descr="Telefon"/>
          <p:cNvPicPr>
            <a:picLocks noChangeAspect="1"/>
          </p:cNvPicPr>
          <p:nvPr/>
        </p:nvPicPr>
        <p:blipFill>
          <a:blip r:embed="rId132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51"/>
              </a:ext>
            </a:extLst>
          </a:blip>
          <a:stretch>
            <a:fillRect/>
          </a:stretch>
        </p:blipFill>
        <p:spPr>
          <a:xfrm>
            <a:off x="5816688" y="4018029"/>
            <a:ext cx="432347" cy="432347"/>
          </a:xfrm>
          <a:prstGeom prst="rect">
            <a:avLst/>
          </a:prstGeom>
        </p:spPr>
      </p:pic>
      <p:pic>
        <p:nvPicPr>
          <p:cNvPr id="156" name="Grafik 155" descr="E-Mail"/>
          <p:cNvPicPr>
            <a:picLocks noChangeAspect="1"/>
          </p:cNvPicPr>
          <p:nvPr/>
        </p:nvPicPr>
        <p:blipFill>
          <a:blip r:embed="rId132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31"/>
              </a:ext>
            </a:extLst>
          </a:blip>
          <a:stretch>
            <a:fillRect/>
          </a:stretch>
        </p:blipFill>
        <p:spPr>
          <a:xfrm>
            <a:off x="5077595" y="4029466"/>
            <a:ext cx="359975" cy="359975"/>
          </a:xfrm>
          <a:prstGeom prst="rect">
            <a:avLst/>
          </a:prstGeom>
        </p:spPr>
      </p:pic>
      <p:pic>
        <p:nvPicPr>
          <p:cNvPr id="157" name="Grafik 156" descr="Umschlag öffnen"/>
          <p:cNvPicPr>
            <a:picLocks noChangeAspect="1"/>
          </p:cNvPicPr>
          <p:nvPr/>
        </p:nvPicPr>
        <p:blipFill>
          <a:blip r:embed="rId132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29"/>
              </a:ext>
            </a:extLst>
          </a:blip>
          <a:stretch>
            <a:fillRect/>
          </a:stretch>
        </p:blipFill>
        <p:spPr>
          <a:xfrm>
            <a:off x="5462787" y="4029467"/>
            <a:ext cx="353433" cy="353433"/>
          </a:xfrm>
          <a:prstGeom prst="rect">
            <a:avLst/>
          </a:prstGeom>
        </p:spPr>
      </p:pic>
      <p:sp>
        <p:nvSpPr>
          <p:cNvPr id="160" name="Geschweifte Klammer rechts 159"/>
          <p:cNvSpPr/>
          <p:nvPr/>
        </p:nvSpPr>
        <p:spPr>
          <a:xfrm rot="6361805">
            <a:off x="5033744" y="116831"/>
            <a:ext cx="401059" cy="5113403"/>
          </a:xfrm>
          <a:prstGeom prst="rightBrace">
            <a:avLst>
              <a:gd name="adj1" fmla="val 46285"/>
              <a:gd name="adj2" fmla="val 40175"/>
            </a:avLst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61" name="Grafik 160" descr="Daumen-hoch-Zeichen"/>
          <p:cNvPicPr>
            <a:picLocks noChangeAspect="1"/>
          </p:cNvPicPr>
          <p:nvPr/>
        </p:nvPicPr>
        <p:blipFill>
          <a:blip r:embed="rId133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>
            <a:off x="1879312" y="3572278"/>
            <a:ext cx="358388" cy="358388"/>
          </a:xfrm>
          <a:prstGeom prst="rect">
            <a:avLst/>
          </a:prstGeom>
        </p:spPr>
      </p:pic>
      <p:pic>
        <p:nvPicPr>
          <p:cNvPr id="162" name="Grafik 161" descr="Verbotszeichen"/>
          <p:cNvPicPr>
            <a:picLocks noChangeAspect="1"/>
          </p:cNvPicPr>
          <p:nvPr/>
        </p:nvPicPr>
        <p:blipFill>
          <a:blip r:embed="rId163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47"/>
              </a:ext>
            </a:extLst>
          </a:blip>
          <a:stretch>
            <a:fillRect/>
          </a:stretch>
        </p:blipFill>
        <p:spPr>
          <a:xfrm>
            <a:off x="7771364" y="5168745"/>
            <a:ext cx="354923" cy="354923"/>
          </a:xfrm>
          <a:prstGeom prst="rect">
            <a:avLst/>
          </a:prstGeom>
        </p:spPr>
      </p:pic>
      <p:sp>
        <p:nvSpPr>
          <p:cNvPr id="164" name="Textfeld 163"/>
          <p:cNvSpPr txBox="1"/>
          <p:nvPr/>
        </p:nvSpPr>
        <p:spPr>
          <a:xfrm>
            <a:off x="4982377" y="5389589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Textfeld 164"/>
          <p:cNvSpPr txBox="1"/>
          <p:nvPr/>
        </p:nvSpPr>
        <p:spPr>
          <a:xfrm>
            <a:off x="8449782" y="4662691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Textfeld 165"/>
          <p:cNvSpPr txBox="1"/>
          <p:nvPr/>
        </p:nvSpPr>
        <p:spPr>
          <a:xfrm>
            <a:off x="8393079" y="5723056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xtfeld 166"/>
          <p:cNvSpPr txBox="1"/>
          <p:nvPr/>
        </p:nvSpPr>
        <p:spPr>
          <a:xfrm>
            <a:off x="4542150" y="848573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Textfeld 167"/>
          <p:cNvSpPr txBox="1"/>
          <p:nvPr/>
        </p:nvSpPr>
        <p:spPr>
          <a:xfrm>
            <a:off x="6816624" y="1255186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Textfeld 168"/>
          <p:cNvSpPr txBox="1"/>
          <p:nvPr/>
        </p:nvSpPr>
        <p:spPr>
          <a:xfrm>
            <a:off x="8768723" y="2173109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0" name="Grafik 169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7848242">
            <a:off x="2530722" y="736533"/>
            <a:ext cx="501350" cy="588883"/>
          </a:xfrm>
          <a:prstGeom prst="rect">
            <a:avLst/>
          </a:prstGeom>
        </p:spPr>
      </p:pic>
      <p:pic>
        <p:nvPicPr>
          <p:cNvPr id="171" name="Grafik 170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734023">
            <a:off x="5173038" y="874940"/>
            <a:ext cx="501350" cy="588883"/>
          </a:xfrm>
          <a:prstGeom prst="rect">
            <a:avLst/>
          </a:prstGeom>
        </p:spPr>
      </p:pic>
      <p:pic>
        <p:nvPicPr>
          <p:cNvPr id="172" name="Grafik 171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9292272">
            <a:off x="7477426" y="1705291"/>
            <a:ext cx="501350" cy="588883"/>
          </a:xfrm>
          <a:prstGeom prst="rect">
            <a:avLst/>
          </a:prstGeom>
        </p:spPr>
      </p:pic>
      <p:pic>
        <p:nvPicPr>
          <p:cNvPr id="173" name="Grafik 172" descr="Linienpfeil: Kurve gegen den Uhrzeigersinn"/>
          <p:cNvPicPr>
            <a:picLocks noChangeAspect="1"/>
          </p:cNvPicPr>
          <p:nvPr/>
        </p:nvPicPr>
        <p:blipFill>
          <a:blip r:embed="rId164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3"/>
              </a:ext>
            </a:extLst>
          </a:blip>
          <a:stretch>
            <a:fillRect/>
          </a:stretch>
        </p:blipFill>
        <p:spPr>
          <a:xfrm rot="14503992">
            <a:off x="6141819" y="2733926"/>
            <a:ext cx="565792" cy="558386"/>
          </a:xfrm>
          <a:prstGeom prst="rect">
            <a:avLst/>
          </a:prstGeom>
        </p:spPr>
      </p:pic>
      <p:pic>
        <p:nvPicPr>
          <p:cNvPr id="174" name="Grafik 173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633624">
            <a:off x="6561536" y="3131169"/>
            <a:ext cx="501350" cy="588883"/>
          </a:xfrm>
          <a:prstGeom prst="rect">
            <a:avLst/>
          </a:prstGeom>
        </p:spPr>
      </p:pic>
      <p:pic>
        <p:nvPicPr>
          <p:cNvPr id="176" name="Grafik 175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1466046">
            <a:off x="8590650" y="3974748"/>
            <a:ext cx="501350" cy="588883"/>
          </a:xfrm>
          <a:prstGeom prst="rect">
            <a:avLst/>
          </a:prstGeom>
        </p:spPr>
      </p:pic>
      <p:pic>
        <p:nvPicPr>
          <p:cNvPr id="177" name="Grafik 176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2638820">
            <a:off x="8647353" y="5250907"/>
            <a:ext cx="501350" cy="588883"/>
          </a:xfrm>
          <a:prstGeom prst="rect">
            <a:avLst/>
          </a:prstGeom>
        </p:spPr>
      </p:pic>
      <p:sp>
        <p:nvSpPr>
          <p:cNvPr id="179" name="Textfeld 178"/>
          <p:cNvSpPr txBox="1"/>
          <p:nvPr/>
        </p:nvSpPr>
        <p:spPr>
          <a:xfrm>
            <a:off x="3644058" y="6095195"/>
            <a:ext cx="672009" cy="21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USt</a:t>
            </a:r>
          </a:p>
        </p:txBody>
      </p:sp>
      <p:pic>
        <p:nvPicPr>
          <p:cNvPr id="181" name="Grafik 180" descr="Martinshorn"/>
          <p:cNvPicPr>
            <a:picLocks noChangeAspect="1"/>
          </p:cNvPicPr>
          <p:nvPr/>
        </p:nvPicPr>
        <p:blipFill>
          <a:blip r:embed="rId16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323"/>
              </a:ext>
            </a:extLst>
          </a:blip>
          <a:stretch>
            <a:fillRect/>
          </a:stretch>
        </p:blipFill>
        <p:spPr>
          <a:xfrm>
            <a:off x="5400654" y="2952435"/>
            <a:ext cx="271926" cy="271926"/>
          </a:xfrm>
          <a:prstGeom prst="rect">
            <a:avLst/>
          </a:prstGeom>
        </p:spPr>
      </p:pic>
      <p:sp>
        <p:nvSpPr>
          <p:cNvPr id="182" name="Textfeld 181"/>
          <p:cNvSpPr txBox="1"/>
          <p:nvPr/>
        </p:nvSpPr>
        <p:spPr>
          <a:xfrm>
            <a:off x="3856242" y="6241315"/>
            <a:ext cx="390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7 %</a:t>
            </a:r>
          </a:p>
        </p:txBody>
      </p:sp>
      <p:sp>
        <p:nvSpPr>
          <p:cNvPr id="183" name="Textfeld 182"/>
          <p:cNvSpPr txBox="1"/>
          <p:nvPr/>
        </p:nvSpPr>
        <p:spPr>
          <a:xfrm>
            <a:off x="3807915" y="6381121"/>
            <a:ext cx="4866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19 %</a:t>
            </a:r>
          </a:p>
        </p:txBody>
      </p:sp>
      <p:sp>
        <p:nvSpPr>
          <p:cNvPr id="184" name="Textfeld 183"/>
          <p:cNvSpPr txBox="1"/>
          <p:nvPr/>
        </p:nvSpPr>
        <p:spPr>
          <a:xfrm>
            <a:off x="4051250" y="5078257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5" name="Grafik 184" descr="Euro"/>
          <p:cNvPicPr>
            <a:picLocks noChangeAspect="1"/>
          </p:cNvPicPr>
          <p:nvPr/>
        </p:nvPicPr>
        <p:blipFill>
          <a:blip r:embed="rId16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1"/>
              </a:ext>
            </a:extLst>
          </a:blip>
          <a:stretch>
            <a:fillRect/>
          </a:stretch>
        </p:blipFill>
        <p:spPr>
          <a:xfrm>
            <a:off x="4833396" y="5979672"/>
            <a:ext cx="393582" cy="393582"/>
          </a:xfrm>
          <a:prstGeom prst="rect">
            <a:avLst/>
          </a:prstGeom>
        </p:spPr>
      </p:pic>
      <p:pic>
        <p:nvPicPr>
          <p:cNvPr id="187" name="Grafik 186" descr="Laubbaum"/>
          <p:cNvPicPr>
            <a:picLocks noChangeAspect="1"/>
          </p:cNvPicPr>
          <p:nvPr/>
        </p:nvPicPr>
        <p:blipFill>
          <a:blip r:embed="rId16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025"/>
              </a:ext>
            </a:extLst>
          </a:blip>
          <a:stretch>
            <a:fillRect/>
          </a:stretch>
        </p:blipFill>
        <p:spPr>
          <a:xfrm>
            <a:off x="3090943" y="3134909"/>
            <a:ext cx="355592" cy="355592"/>
          </a:xfrm>
          <a:prstGeom prst="rect">
            <a:avLst/>
          </a:prstGeom>
        </p:spPr>
      </p:pic>
      <p:pic>
        <p:nvPicPr>
          <p:cNvPr id="188" name="Grafik 187" descr="Fisch"/>
          <p:cNvPicPr>
            <a:picLocks noChangeAspect="1"/>
          </p:cNvPicPr>
          <p:nvPr/>
        </p:nvPicPr>
        <p:blipFill>
          <a:blip r:embed="rId16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557"/>
              </a:ext>
            </a:extLst>
          </a:blip>
          <a:stretch>
            <a:fillRect/>
          </a:stretch>
        </p:blipFill>
        <p:spPr>
          <a:xfrm>
            <a:off x="3397424" y="3224361"/>
            <a:ext cx="408465" cy="408465"/>
          </a:xfrm>
          <a:prstGeom prst="rect">
            <a:avLst/>
          </a:prstGeom>
        </p:spPr>
      </p:pic>
      <p:pic>
        <p:nvPicPr>
          <p:cNvPr id="189" name="Grafik 188" descr="Aufwärtstrend"/>
          <p:cNvPicPr>
            <a:picLocks noChangeAspect="1"/>
          </p:cNvPicPr>
          <p:nvPr/>
        </p:nvPicPr>
        <p:blipFill>
          <a:blip r:embed="rId165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27"/>
              </a:ext>
            </a:extLst>
          </a:blip>
          <a:stretch>
            <a:fillRect/>
          </a:stretch>
        </p:blipFill>
        <p:spPr>
          <a:xfrm>
            <a:off x="926288" y="6074998"/>
            <a:ext cx="430150" cy="430150"/>
          </a:xfrm>
          <a:prstGeom prst="rect">
            <a:avLst/>
          </a:prstGeom>
        </p:spPr>
      </p:pic>
      <p:pic>
        <p:nvPicPr>
          <p:cNvPr id="190" name="Grafik 189" descr="Abwärtstrend"/>
          <p:cNvPicPr>
            <a:picLocks noChangeAspect="1"/>
          </p:cNvPicPr>
          <p:nvPr/>
        </p:nvPicPr>
        <p:blipFill>
          <a:blip r:embed="rId165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23"/>
              </a:ext>
            </a:extLst>
          </a:blip>
          <a:stretch>
            <a:fillRect/>
          </a:stretch>
        </p:blipFill>
        <p:spPr>
          <a:xfrm>
            <a:off x="1365668" y="6074998"/>
            <a:ext cx="442178" cy="442178"/>
          </a:xfrm>
          <a:prstGeom prst="rect">
            <a:avLst/>
          </a:prstGeom>
        </p:spPr>
      </p:pic>
      <p:pic>
        <p:nvPicPr>
          <p:cNvPr id="191" name="Grafik 190" descr="Euro"/>
          <p:cNvPicPr>
            <a:picLocks noChangeAspect="1"/>
          </p:cNvPicPr>
          <p:nvPr/>
        </p:nvPicPr>
        <p:blipFill>
          <a:blip r:embed="rId16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1"/>
              </a:ext>
            </a:extLst>
          </a:blip>
          <a:stretch>
            <a:fillRect/>
          </a:stretch>
        </p:blipFill>
        <p:spPr>
          <a:xfrm>
            <a:off x="1877949" y="6103803"/>
            <a:ext cx="393582" cy="393582"/>
          </a:xfrm>
          <a:prstGeom prst="rect">
            <a:avLst/>
          </a:prstGeom>
        </p:spPr>
      </p:pic>
      <p:pic>
        <p:nvPicPr>
          <p:cNvPr id="192" name="Grafik 191" descr="Lupe"/>
          <p:cNvPicPr>
            <a:picLocks noChangeAspect="1"/>
          </p:cNvPicPr>
          <p:nvPr/>
        </p:nvPicPr>
        <p:blipFill>
          <a:blip r:embed="rId165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7"/>
              </a:ext>
            </a:extLst>
          </a:blip>
          <a:stretch>
            <a:fillRect/>
          </a:stretch>
        </p:blipFill>
        <p:spPr>
          <a:xfrm>
            <a:off x="282741" y="5449697"/>
            <a:ext cx="395810" cy="395810"/>
          </a:xfrm>
          <a:prstGeom prst="rect">
            <a:avLst/>
          </a:prstGeom>
        </p:spPr>
      </p:pic>
      <p:pic>
        <p:nvPicPr>
          <p:cNvPr id="193" name="Grafik 192" descr="Computer"/>
          <p:cNvPicPr>
            <a:picLocks noChangeAspect="1"/>
          </p:cNvPicPr>
          <p:nvPr/>
        </p:nvPicPr>
        <p:blipFill>
          <a:blip r:embed="rId165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05"/>
              </a:ext>
            </a:extLst>
          </a:blip>
          <a:stretch>
            <a:fillRect/>
          </a:stretch>
        </p:blipFill>
        <p:spPr>
          <a:xfrm>
            <a:off x="2034428" y="4441022"/>
            <a:ext cx="501150" cy="501150"/>
          </a:xfrm>
          <a:prstGeom prst="rect">
            <a:avLst/>
          </a:prstGeom>
        </p:spPr>
      </p:pic>
      <p:pic>
        <p:nvPicPr>
          <p:cNvPr id="195" name="Grafik 194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8542098">
            <a:off x="2804680" y="5844737"/>
            <a:ext cx="501350" cy="588883"/>
          </a:xfrm>
          <a:prstGeom prst="rect">
            <a:avLst/>
          </a:prstGeom>
        </p:spPr>
      </p:pic>
      <p:pic>
        <p:nvPicPr>
          <p:cNvPr id="196" name="Grafik 195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8542098">
            <a:off x="5794610" y="5971837"/>
            <a:ext cx="501350" cy="588883"/>
          </a:xfrm>
          <a:prstGeom prst="rect">
            <a:avLst/>
          </a:prstGeom>
        </p:spPr>
      </p:pic>
      <p:pic>
        <p:nvPicPr>
          <p:cNvPr id="197" name="Grafik 196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>
            <a:off x="362848" y="4876482"/>
            <a:ext cx="501350" cy="588883"/>
          </a:xfrm>
          <a:prstGeom prst="rect">
            <a:avLst/>
          </a:prstGeom>
        </p:spPr>
      </p:pic>
      <p:pic>
        <p:nvPicPr>
          <p:cNvPr id="198" name="Grafik 197" descr="Linienpfeil: Kurve im Uhrzeigersinn"/>
          <p:cNvPicPr/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3463265">
            <a:off x="682834" y="3472472"/>
            <a:ext cx="501350" cy="588883"/>
          </a:xfrm>
          <a:prstGeom prst="rect">
            <a:avLst/>
          </a:prstGeom>
        </p:spPr>
      </p:pic>
      <p:cxnSp>
        <p:nvCxnSpPr>
          <p:cNvPr id="200" name="Gerade Verbindung mit Pfeil 199"/>
          <p:cNvCxnSpPr/>
          <p:nvPr/>
        </p:nvCxnSpPr>
        <p:spPr>
          <a:xfrm>
            <a:off x="1925659" y="4944910"/>
            <a:ext cx="1563904" cy="61395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feld 202"/>
          <p:cNvSpPr txBox="1"/>
          <p:nvPr/>
        </p:nvSpPr>
        <p:spPr>
          <a:xfrm>
            <a:off x="4862273" y="3484583"/>
            <a:ext cx="13813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Angebotsvergleiche </a:t>
            </a:r>
          </a:p>
        </p:txBody>
      </p:sp>
      <p:sp>
        <p:nvSpPr>
          <p:cNvPr id="204" name="Textfeld 203"/>
          <p:cNvSpPr txBox="1"/>
          <p:nvPr/>
        </p:nvSpPr>
        <p:spPr>
          <a:xfrm>
            <a:off x="5857058" y="3417382"/>
            <a:ext cx="6625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quantitativ  </a:t>
            </a:r>
          </a:p>
        </p:txBody>
      </p:sp>
      <p:sp>
        <p:nvSpPr>
          <p:cNvPr id="205" name="Textfeld 204"/>
          <p:cNvSpPr txBox="1"/>
          <p:nvPr/>
        </p:nvSpPr>
        <p:spPr>
          <a:xfrm>
            <a:off x="5866589" y="3572278"/>
            <a:ext cx="6625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qualitativ</a:t>
            </a:r>
          </a:p>
        </p:txBody>
      </p:sp>
      <p:sp>
        <p:nvSpPr>
          <p:cNvPr id="206" name="Textfeld 205"/>
          <p:cNvSpPr txBox="1"/>
          <p:nvPr/>
        </p:nvSpPr>
        <p:spPr>
          <a:xfrm>
            <a:off x="5206512" y="3843534"/>
            <a:ext cx="7896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Bestellungen</a:t>
            </a:r>
          </a:p>
        </p:txBody>
      </p:sp>
      <p:cxnSp>
        <p:nvCxnSpPr>
          <p:cNvPr id="207" name="Gerade Verbindung mit Pfeil 206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206" idx="0"/>
          </p:cNvCxnSpPr>
          <p:nvPr/>
        </p:nvCxnSpPr>
        <p:spPr>
          <a:xfrm>
            <a:off x="5359569" y="3666491"/>
            <a:ext cx="241752" cy="177043"/>
          </a:xfrm>
          <a:prstGeom prst="straightConnector1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Gerade Verbindung mit Pfeil 209"/>
          <p:cNvCxnSpPr/>
          <p:nvPr/>
        </p:nvCxnSpPr>
        <p:spPr>
          <a:xfrm flipV="1">
            <a:off x="2430275" y="3806880"/>
            <a:ext cx="2627592" cy="57328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3" name="Grafik 212" descr="Benutzer"/>
          <p:cNvPicPr>
            <a:picLocks noChangeAspect="1"/>
          </p:cNvPicPr>
          <p:nvPr/>
        </p:nvPicPr>
        <p:blipFill>
          <a:blip r:embed="rId165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01"/>
              </a:ext>
            </a:extLst>
          </a:blip>
          <a:stretch>
            <a:fillRect/>
          </a:stretch>
        </p:blipFill>
        <p:spPr>
          <a:xfrm>
            <a:off x="3077252" y="3476044"/>
            <a:ext cx="485328" cy="485328"/>
          </a:xfrm>
          <a:prstGeom prst="rect">
            <a:avLst/>
          </a:prstGeom>
        </p:spPr>
      </p:pic>
      <p:pic>
        <p:nvPicPr>
          <p:cNvPr id="215" name="Grafik 214" descr="Papier"/>
          <p:cNvPicPr>
            <a:picLocks noChangeAspect="1"/>
          </p:cNvPicPr>
          <p:nvPr/>
        </p:nvPicPr>
        <p:blipFill>
          <a:blip r:embed="rId165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4550993" y="5961719"/>
            <a:ext cx="387318" cy="387318"/>
          </a:xfrm>
          <a:prstGeom prst="rect">
            <a:avLst/>
          </a:prstGeom>
        </p:spPr>
      </p:pic>
      <p:pic>
        <p:nvPicPr>
          <p:cNvPr id="216" name="Grafik 215" descr="Klemmbrett"/>
          <p:cNvPicPr>
            <a:picLocks noChangeAspect="1"/>
          </p:cNvPicPr>
          <p:nvPr/>
        </p:nvPicPr>
        <p:blipFill>
          <a:blip r:embed="rId16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5"/>
              </a:ext>
            </a:extLst>
          </a:blip>
          <a:stretch>
            <a:fillRect/>
          </a:stretch>
        </p:blipFill>
        <p:spPr>
          <a:xfrm>
            <a:off x="1471741" y="3536715"/>
            <a:ext cx="430054" cy="430054"/>
          </a:xfrm>
          <a:prstGeom prst="rect">
            <a:avLst/>
          </a:prstGeom>
        </p:spPr>
      </p:pic>
      <p:pic>
        <p:nvPicPr>
          <p:cNvPr id="217" name="Grafik 216" descr="Martinshorn"/>
          <p:cNvPicPr>
            <a:picLocks noChangeAspect="1"/>
          </p:cNvPicPr>
          <p:nvPr/>
        </p:nvPicPr>
        <p:blipFill>
          <a:blip r:embed="rId60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323"/>
              </a:ext>
            </a:extLst>
          </a:blip>
          <a:stretch>
            <a:fillRect/>
          </a:stretch>
        </p:blipFill>
        <p:spPr>
          <a:xfrm>
            <a:off x="6068618" y="1917007"/>
            <a:ext cx="374491" cy="374491"/>
          </a:xfrm>
          <a:prstGeom prst="rect">
            <a:avLst/>
          </a:prstGeom>
        </p:spPr>
      </p:pic>
      <p:pic>
        <p:nvPicPr>
          <p:cNvPr id="218" name="Grafik 217" descr="Martinshorn"/>
          <p:cNvPicPr>
            <a:picLocks noChangeAspect="1"/>
          </p:cNvPicPr>
          <p:nvPr/>
        </p:nvPicPr>
        <p:blipFill>
          <a:blip r:embed="rId60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323"/>
              </a:ext>
            </a:extLst>
          </a:blip>
          <a:stretch>
            <a:fillRect/>
          </a:stretch>
        </p:blipFill>
        <p:spPr>
          <a:xfrm>
            <a:off x="7439453" y="2673481"/>
            <a:ext cx="374491" cy="374491"/>
          </a:xfrm>
          <a:prstGeom prst="rect">
            <a:avLst/>
          </a:prstGeom>
        </p:spPr>
      </p:pic>
      <p:pic>
        <p:nvPicPr>
          <p:cNvPr id="219" name="Grafik 218" descr="Stoppuhr"/>
          <p:cNvPicPr>
            <a:picLocks noChangeAspect="1"/>
          </p:cNvPicPr>
          <p:nvPr/>
        </p:nvPicPr>
        <p:blipFill>
          <a:blip r:embed="rId166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9"/>
              </a:ext>
            </a:extLst>
          </a:blip>
          <a:stretch>
            <a:fillRect/>
          </a:stretch>
        </p:blipFill>
        <p:spPr>
          <a:xfrm>
            <a:off x="7508220" y="6265568"/>
            <a:ext cx="409595" cy="409595"/>
          </a:xfrm>
          <a:prstGeom prst="rect">
            <a:avLst/>
          </a:prstGeom>
        </p:spPr>
      </p:pic>
      <p:cxnSp>
        <p:nvCxnSpPr>
          <p:cNvPr id="101" name="Gerade Verbindung mit Pfeil 100"/>
          <p:cNvCxnSpPr/>
          <p:nvPr/>
        </p:nvCxnSpPr>
        <p:spPr>
          <a:xfrm>
            <a:off x="6954759" y="4022466"/>
            <a:ext cx="279221" cy="88303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PresentationFormat>Bildschirmpräsentation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2021-06-27T07:42:58Z</dcterms:modified>
</cp:coreProperties>
</file>