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742113" cy="987266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628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1582" cy="495348"/>
          </a:xfrm>
          <a:prstGeom prst="rect">
            <a:avLst/>
          </a:prstGeom>
        </p:spPr>
        <p:txBody>
          <a:bodyPr vert="horz" lIns="90434" tIns="45217" rIns="90434" bIns="45217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18971" y="0"/>
            <a:ext cx="2921582" cy="495348"/>
          </a:xfrm>
          <a:prstGeom prst="rect">
            <a:avLst/>
          </a:prstGeom>
        </p:spPr>
        <p:txBody>
          <a:bodyPr vert="horz" lIns="90434" tIns="45217" rIns="90434" bIns="45217" rtlCol="0"/>
          <a:lstStyle>
            <a:lvl1pPr algn="r">
              <a:defRPr sz="1200"/>
            </a:lvl1pPr>
          </a:lstStyle>
          <a:p>
            <a:fld id="{53F86F5E-E70C-4C30-B988-94439ADBD515}" type="datetimeFigureOut">
              <a:rPr lang="de-DE" smtClean="0"/>
              <a:t>28.05.2021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50938" y="1235075"/>
            <a:ext cx="4440237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434" tIns="45217" rIns="90434" bIns="45217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4212" y="4751220"/>
            <a:ext cx="5393690" cy="3887361"/>
          </a:xfrm>
          <a:prstGeom prst="rect">
            <a:avLst/>
          </a:prstGeom>
        </p:spPr>
        <p:txBody>
          <a:bodyPr vert="horz" lIns="90434" tIns="45217" rIns="90434" bIns="45217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7319"/>
            <a:ext cx="2921582" cy="495347"/>
          </a:xfrm>
          <a:prstGeom prst="rect">
            <a:avLst/>
          </a:prstGeom>
        </p:spPr>
        <p:txBody>
          <a:bodyPr vert="horz" lIns="90434" tIns="45217" rIns="90434" bIns="45217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18971" y="9377319"/>
            <a:ext cx="2921582" cy="495347"/>
          </a:xfrm>
          <a:prstGeom prst="rect">
            <a:avLst/>
          </a:prstGeom>
        </p:spPr>
        <p:txBody>
          <a:bodyPr vert="horz" lIns="90434" tIns="45217" rIns="90434" bIns="45217" rtlCol="0" anchor="b"/>
          <a:lstStyle>
            <a:lvl1pPr algn="r">
              <a:defRPr sz="1200"/>
            </a:lvl1pPr>
          </a:lstStyle>
          <a:p>
            <a:fld id="{F789292B-8929-4EF3-890E-0510944A624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4891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89292B-8929-4EF3-890E-0510944A6243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06875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Stand: 2021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Prüfungsbereich Wirtschafts- und Sozialkunde – kaufmännische Berufsschule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33096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Stand: 2021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Prüfungsbereich Wirtschafts- und Sozialkunde – kaufmännische Berufsschule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0192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Stand: 2021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Prüfungsbereich Wirtschafts- und Sozialkunde – kaufmännische Berufsschule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33468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Stand: 2021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Prüfungsbereich Wirtschafts- und Sozialkunde – kaufmännische Berufsschule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43640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Stand: 2021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Prüfungsbereich Wirtschafts- und Sozialkunde – kaufmännische Berufsschule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3144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Stand: 2021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Prüfungsbereich Wirtschafts- und Sozialkunde – kaufmännische Berufsschule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85934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Stand: 2021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Prüfungsbereich Wirtschafts- und Sozialkunde – kaufmännische Berufsschule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75628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Stand: 2021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Prüfungsbereich Wirtschafts- und Sozialkunde – kaufmännische Berufsschule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950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Stand: 2021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Prüfungsbereich Wirtschafts- und Sozialkunde – kaufmännische Berufsschule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29626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Stand: 2021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Prüfungsbereich Wirtschafts- und Sozialkunde – kaufmännische Berufsschule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5581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Stand: 2021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Prüfungsbereich Wirtschafts- und Sozialkunde – kaufmännische Berufsschule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8257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smtClean="0"/>
              <a:t>Stand: 2021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267744" y="6188818"/>
            <a:ext cx="4464496" cy="7001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smtClean="0"/>
              <a:t>Prüfungsbereich Wirtschafts- und Sozialkunde – kaufmännische Berufsschule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239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137" Type="http://schemas.openxmlformats.org/officeDocument/2006/relationships/image" Target="../media/image10.png"/><Relationship Id="rId1323" Type="http://schemas.openxmlformats.org/officeDocument/2006/relationships/image" Target="../media/image14.png"/><Relationship Id="rId3" Type="http://schemas.openxmlformats.org/officeDocument/2006/relationships/image" Target="../media/image1.png"/><Relationship Id="rId641" Type="http://schemas.openxmlformats.org/officeDocument/2006/relationships/image" Target="../media/image3.png"/><Relationship Id="rId1136" Type="http://schemas.openxmlformats.org/officeDocument/2006/relationships/image" Target="../media/image9.png"/><Relationship Id="rId1322" Type="http://schemas.openxmlformats.org/officeDocument/2006/relationships/image" Target="../media/image13.png"/><Relationship Id="rId425" Type="http://schemas.openxmlformats.org/officeDocument/2006/relationships/image" Target="../../word/media/image422.svg"/><Relationship Id="rId603" Type="http://schemas.openxmlformats.org/officeDocument/2006/relationships/image" Target="../../word/media/image600.svg"/><Relationship Id="rId747" Type="http://schemas.openxmlformats.org/officeDocument/2006/relationships/image" Target="../../word/media/image744.svg"/><Relationship Id="rId2" Type="http://schemas.openxmlformats.org/officeDocument/2006/relationships/notesSlide" Target="../notesSlides/notesSlide1.xml"/><Relationship Id="rId640" Type="http://schemas.openxmlformats.org/officeDocument/2006/relationships/image" Target="../media/image2.png"/><Relationship Id="rId297" Type="http://schemas.openxmlformats.org/officeDocument/2006/relationships/image" Target="../../word/media/image294.svg"/><Relationship Id="rId1135" Type="http://schemas.openxmlformats.org/officeDocument/2006/relationships/image" Target="../media/image8.png"/><Relationship Id="rId1321" Type="http://schemas.openxmlformats.org/officeDocument/2006/relationships/image" Target="../../word/media/image1318.svg"/><Relationship Id="rId1" Type="http://schemas.openxmlformats.org/officeDocument/2006/relationships/slideLayout" Target="../slideLayouts/slideLayout1.xml"/><Relationship Id="rId644" Type="http://schemas.openxmlformats.org/officeDocument/2006/relationships/image" Target="../media/image6.png"/><Relationship Id="rId589" Type="http://schemas.openxmlformats.org/officeDocument/2006/relationships/image" Target="../../word/media/image586.svg"/><Relationship Id="rId45" Type="http://schemas.openxmlformats.org/officeDocument/2006/relationships/image" Target="../../word/media/image42.svg"/><Relationship Id="rId1139" Type="http://schemas.openxmlformats.org/officeDocument/2006/relationships/image" Target="../media/image12.png"/><Relationship Id="rId203" Type="http://schemas.openxmlformats.org/officeDocument/2006/relationships/image" Target="../../word/media/image200.svg"/><Relationship Id="rId407" Type="http://schemas.openxmlformats.org/officeDocument/2006/relationships/image" Target="../../word/media/image404.svg"/><Relationship Id="rId643" Type="http://schemas.openxmlformats.org/officeDocument/2006/relationships/image" Target="../media/image5.png"/><Relationship Id="rId1134" Type="http://schemas.openxmlformats.org/officeDocument/2006/relationships/image" Target="../media/image7.png"/><Relationship Id="rId639" Type="http://schemas.openxmlformats.org/officeDocument/2006/relationships/image" Target="../../word/media/image636.svg"/><Relationship Id="rId1133" Type="http://schemas.openxmlformats.org/officeDocument/2006/relationships/image" Target="../../word/media/image1130.svg"/><Relationship Id="rId575" Type="http://schemas.openxmlformats.org/officeDocument/2006/relationships/image" Target="../../word/media/image572.svg"/><Relationship Id="rId1138" Type="http://schemas.openxmlformats.org/officeDocument/2006/relationships/image" Target="../media/image11.png"/><Relationship Id="rId749" Type="http://schemas.openxmlformats.org/officeDocument/2006/relationships/image" Target="../../word/media/image746.svg"/><Relationship Id="rId642" Type="http://schemas.openxmlformats.org/officeDocument/2006/relationships/image" Target="../media/image4.png"/><Relationship Id="rId587" Type="http://schemas.openxmlformats.org/officeDocument/2006/relationships/image" Target="../../word/media/image584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37675" y="128561"/>
            <a:ext cx="89015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Advance Organizer: </a:t>
            </a:r>
            <a:r>
              <a:rPr lang="de-DE" sz="16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Kompetenzbereich IV – </a:t>
            </a:r>
            <a:r>
              <a:rPr lang="de-DE" sz="1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Entscheidungen im Rahmen einer beruflichen Selbstständigkeit </a:t>
            </a:r>
            <a:r>
              <a:rPr lang="de-DE" sz="16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treffen</a:t>
            </a:r>
            <a:endParaRPr lang="de-DE" sz="16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AutoShape 4" descr="Bildergebnis für buchungsstempe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Prüfungsbereich Wirtschafts- und Sozialkunde – Kaufmännische Berufsschule</a:t>
            </a:r>
            <a:endParaRPr lang="de-DE" dirty="0"/>
          </a:p>
        </p:txBody>
      </p:sp>
      <p:sp>
        <p:nvSpPr>
          <p:cNvPr id="15" name="Datumsplatzhalt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Stand: 2021</a:t>
            </a:r>
            <a:endParaRPr lang="de-DE" b="1" dirty="0"/>
          </a:p>
        </p:txBody>
      </p:sp>
      <p:sp>
        <p:nvSpPr>
          <p:cNvPr id="62" name="Textfeld 61"/>
          <p:cNvSpPr txBox="1"/>
          <p:nvPr/>
        </p:nvSpPr>
        <p:spPr>
          <a:xfrm>
            <a:off x="5229869" y="562658"/>
            <a:ext cx="3995936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5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„</a:t>
            </a:r>
            <a:r>
              <a:rPr lang="de-DE" sz="105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Die Schülerinnen und Schüler verfügen über die Kompetenz, die Voraussetzungen für eine berufliche Selbstständigkeit zu analysieren, situationsbezogene Entscheidungen im Rahmen einer Selbstständigkeit zu treffen und deren Auswirkungen zu beurteilen.</a:t>
            </a:r>
            <a:r>
              <a:rPr lang="de-DE" sz="105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 </a:t>
            </a:r>
            <a:endParaRPr lang="de-DE" sz="105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Pfeil nach oben 63"/>
          <p:cNvSpPr/>
          <p:nvPr/>
        </p:nvSpPr>
        <p:spPr>
          <a:xfrm>
            <a:off x="229640" y="3130567"/>
            <a:ext cx="910940" cy="1916120"/>
          </a:xfrm>
          <a:prstGeom prst="upArrow">
            <a:avLst>
              <a:gd name="adj1" fmla="val 50000"/>
              <a:gd name="adj2" fmla="val 53886"/>
            </a:avLst>
          </a:prstGeom>
          <a:noFill/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8" name="Nach links gekrümmter Pfeil 77"/>
          <p:cNvSpPr/>
          <p:nvPr/>
        </p:nvSpPr>
        <p:spPr>
          <a:xfrm>
            <a:off x="2590800" y="1277471"/>
            <a:ext cx="6406186" cy="5213024"/>
          </a:xfrm>
          <a:prstGeom prst="curvedLeftArrow">
            <a:avLst>
              <a:gd name="adj1" fmla="val 15924"/>
              <a:gd name="adj2" fmla="val 25298"/>
              <a:gd name="adj3" fmla="val 25000"/>
            </a:avLst>
          </a:prstGeom>
          <a:noFill/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83" name="Textfeld 82"/>
          <p:cNvSpPr txBox="1"/>
          <p:nvPr/>
        </p:nvSpPr>
        <p:spPr>
          <a:xfrm>
            <a:off x="121183" y="1267542"/>
            <a:ext cx="21830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cs typeface="Arial" panose="020B0604020202020204" pitchFamily="34" charset="0"/>
              </a:rPr>
              <a:t>Motive, Chancen und Risiken der Selbstständigkeit erörtern</a:t>
            </a:r>
          </a:p>
        </p:txBody>
      </p:sp>
      <p:sp>
        <p:nvSpPr>
          <p:cNvPr id="84" name="Textfeld 83"/>
          <p:cNvSpPr txBox="1"/>
          <p:nvPr/>
        </p:nvSpPr>
        <p:spPr>
          <a:xfrm>
            <a:off x="2652893" y="1386304"/>
            <a:ext cx="22442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Förder- </a:t>
            </a:r>
            <a:r>
              <a:rPr lang="de-DE" sz="1000" b="1" dirty="0">
                <a:latin typeface="Arial" panose="020B0604020202020204" pitchFamily="34" charset="0"/>
                <a:cs typeface="Arial" panose="020B0604020202020204" pitchFamily="34" charset="0"/>
              </a:rPr>
              <a:t>und Beratungsangebote für Existenzgründer beschreiben</a:t>
            </a:r>
          </a:p>
        </p:txBody>
      </p:sp>
      <p:sp>
        <p:nvSpPr>
          <p:cNvPr id="85" name="Textfeld 84"/>
          <p:cNvSpPr txBox="1"/>
          <p:nvPr/>
        </p:nvSpPr>
        <p:spPr>
          <a:xfrm>
            <a:off x="5419752" y="1923801"/>
            <a:ext cx="258005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Businessplan </a:t>
            </a:r>
            <a:r>
              <a:rPr lang="de-DE" sz="1050" b="1" dirty="0">
                <a:latin typeface="Arial" panose="020B0604020202020204" pitchFamily="34" charset="0"/>
                <a:cs typeface="Arial" panose="020B0604020202020204" pitchFamily="34" charset="0"/>
              </a:rPr>
              <a:t>analysieren</a:t>
            </a:r>
          </a:p>
        </p:txBody>
      </p:sp>
      <p:sp>
        <p:nvSpPr>
          <p:cNvPr id="86" name="Textfeld 85"/>
          <p:cNvSpPr txBox="1"/>
          <p:nvPr/>
        </p:nvSpPr>
        <p:spPr>
          <a:xfrm>
            <a:off x="240071" y="919571"/>
            <a:ext cx="2590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 i="1" dirty="0" smtClean="0">
                <a:latin typeface="Arial" panose="020B0604020202020204" pitchFamily="34" charset="0"/>
                <a:cs typeface="Arial" panose="020B0604020202020204" pitchFamily="34" charset="0"/>
              </a:rPr>
              <a:t>soziale </a:t>
            </a:r>
            <a:r>
              <a:rPr lang="de-DE" sz="900" i="1" dirty="0">
                <a:latin typeface="Arial" panose="020B0604020202020204" pitchFamily="34" charset="0"/>
                <a:cs typeface="Arial" panose="020B0604020202020204" pitchFamily="34" charset="0"/>
              </a:rPr>
              <a:t>Sicherung, Verantwortung, Einkommen/Vermögen, </a:t>
            </a:r>
            <a:r>
              <a:rPr lang="de-DE" sz="900" i="1" dirty="0" smtClean="0">
                <a:latin typeface="Arial" panose="020B0604020202020204" pitchFamily="34" charset="0"/>
                <a:cs typeface="Arial" panose="020B0604020202020204" pitchFamily="34" charset="0"/>
              </a:rPr>
              <a:t>Arbeitsbelastung</a:t>
            </a:r>
            <a:endParaRPr lang="de-DE" sz="9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" name="Rechteck 86"/>
          <p:cNvSpPr/>
          <p:nvPr/>
        </p:nvSpPr>
        <p:spPr>
          <a:xfrm>
            <a:off x="6088639" y="3102840"/>
            <a:ext cx="2473231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50" b="1" dirty="0">
                <a:latin typeface="Arial" panose="020B0604020202020204" pitchFamily="34" charset="0"/>
                <a:ea typeface="Times New Roman" panose="02020603050405020304" pitchFamily="18" charset="0"/>
              </a:rPr>
              <a:t>Standortfaktoren erläutern und Standortbestimmung durchführen</a:t>
            </a:r>
            <a:endParaRPr lang="de-DE" sz="1050" dirty="0"/>
          </a:p>
        </p:txBody>
      </p:sp>
      <p:sp>
        <p:nvSpPr>
          <p:cNvPr id="88" name="Rechteck 87"/>
          <p:cNvSpPr/>
          <p:nvPr/>
        </p:nvSpPr>
        <p:spPr>
          <a:xfrm>
            <a:off x="5024172" y="4519216"/>
            <a:ext cx="4021287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50" b="1" dirty="0">
                <a:latin typeface="Arial" panose="020B0604020202020204" pitchFamily="34" charset="0"/>
                <a:ea typeface="Times New Roman" panose="02020603050405020304" pitchFamily="18" charset="0"/>
              </a:rPr>
              <a:t>Handelsrechtliche Vorschriften und Gründungsformalitäten erarbeiten</a:t>
            </a:r>
            <a:endParaRPr lang="de-DE" sz="1050" dirty="0"/>
          </a:p>
        </p:txBody>
      </p:sp>
      <p:sp>
        <p:nvSpPr>
          <p:cNvPr id="89" name="Rechteck 88"/>
          <p:cNvSpPr/>
          <p:nvPr/>
        </p:nvSpPr>
        <p:spPr>
          <a:xfrm>
            <a:off x="5247938" y="4297477"/>
            <a:ext cx="315009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900" i="1" dirty="0">
                <a:latin typeface="Arial" panose="020B0604020202020204" pitchFamily="34" charset="0"/>
                <a:ea typeface="Times New Roman" panose="02020603050405020304" pitchFamily="18" charset="0"/>
              </a:rPr>
              <a:t>Handelsregister, Firmengrundsätze, Buchführungspflicht</a:t>
            </a:r>
            <a:endParaRPr lang="de-DE" sz="900" dirty="0"/>
          </a:p>
        </p:txBody>
      </p:sp>
      <p:sp>
        <p:nvSpPr>
          <p:cNvPr id="90" name="Rechteck 89"/>
          <p:cNvSpPr/>
          <p:nvPr/>
        </p:nvSpPr>
        <p:spPr>
          <a:xfrm>
            <a:off x="596417" y="5698518"/>
            <a:ext cx="1877437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050" b="1" dirty="0">
                <a:latin typeface="Arial" panose="020B0604020202020204" pitchFamily="34" charset="0"/>
                <a:ea typeface="Times New Roman" panose="02020603050405020304" pitchFamily="18" charset="0"/>
              </a:rPr>
              <a:t>Rechtsformen vergleichen</a:t>
            </a:r>
            <a:endParaRPr lang="de-DE" sz="1050" dirty="0"/>
          </a:p>
        </p:txBody>
      </p:sp>
      <p:sp>
        <p:nvSpPr>
          <p:cNvPr id="91" name="Rechteck 90"/>
          <p:cNvSpPr/>
          <p:nvPr/>
        </p:nvSpPr>
        <p:spPr>
          <a:xfrm>
            <a:off x="137310" y="5171193"/>
            <a:ext cx="126915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900" i="1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Einzelunternehmen</a:t>
            </a:r>
            <a:endParaRPr lang="de-DE" sz="900" dirty="0"/>
          </a:p>
        </p:txBody>
      </p:sp>
      <p:sp>
        <p:nvSpPr>
          <p:cNvPr id="92" name="Rechteck 91"/>
          <p:cNvSpPr/>
          <p:nvPr/>
        </p:nvSpPr>
        <p:spPr>
          <a:xfrm>
            <a:off x="468018" y="3974660"/>
            <a:ext cx="4572000" cy="25391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050" b="1" dirty="0">
                <a:latin typeface="Arial" panose="020B0604020202020204" pitchFamily="34" charset="0"/>
                <a:ea typeface="Times New Roman" panose="02020603050405020304" pitchFamily="18" charset="0"/>
              </a:rPr>
              <a:t>Ergebnisverteilung bei der KG durchführen</a:t>
            </a:r>
            <a:endParaRPr lang="de-DE" sz="1050" dirty="0"/>
          </a:p>
        </p:txBody>
      </p:sp>
      <p:sp>
        <p:nvSpPr>
          <p:cNvPr id="93" name="Rechteck 92"/>
          <p:cNvSpPr/>
          <p:nvPr/>
        </p:nvSpPr>
        <p:spPr>
          <a:xfrm>
            <a:off x="1361182" y="5165588"/>
            <a:ext cx="1449123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900" i="1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Kommanditgesellschaft</a:t>
            </a:r>
            <a:endParaRPr lang="de-DE" sz="900" dirty="0"/>
          </a:p>
        </p:txBody>
      </p:sp>
      <p:sp>
        <p:nvSpPr>
          <p:cNvPr id="94" name="Rechteck 93"/>
          <p:cNvSpPr/>
          <p:nvPr/>
        </p:nvSpPr>
        <p:spPr>
          <a:xfrm>
            <a:off x="1114594" y="5485778"/>
            <a:ext cx="165554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900" i="1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branchenübliche </a:t>
            </a:r>
            <a:r>
              <a:rPr lang="de-DE" sz="900" i="1" dirty="0">
                <a:latin typeface="Arial" panose="020B0604020202020204" pitchFamily="34" charset="0"/>
                <a:ea typeface="Times New Roman" panose="02020603050405020304" pitchFamily="18" charset="0"/>
              </a:rPr>
              <a:t>Rechtsform</a:t>
            </a:r>
            <a:endParaRPr lang="de-DE" sz="900" dirty="0"/>
          </a:p>
        </p:txBody>
      </p:sp>
      <p:sp>
        <p:nvSpPr>
          <p:cNvPr id="95" name="Rechteck 94"/>
          <p:cNvSpPr/>
          <p:nvPr/>
        </p:nvSpPr>
        <p:spPr>
          <a:xfrm>
            <a:off x="28671" y="5323503"/>
            <a:ext cx="2275592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900" i="1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Gesellschaft </a:t>
            </a:r>
            <a:r>
              <a:rPr lang="de-DE" sz="900" i="1" dirty="0">
                <a:latin typeface="Arial" panose="020B0604020202020204" pitchFamily="34" charset="0"/>
                <a:ea typeface="Times New Roman" panose="02020603050405020304" pitchFamily="18" charset="0"/>
              </a:rPr>
              <a:t>mit beschränkter </a:t>
            </a:r>
            <a:r>
              <a:rPr lang="de-DE" sz="900" i="1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Haftung</a:t>
            </a:r>
            <a:endParaRPr lang="de-DE" sz="900" dirty="0"/>
          </a:p>
        </p:txBody>
      </p:sp>
      <p:sp>
        <p:nvSpPr>
          <p:cNvPr id="96" name="Rechteck 95"/>
          <p:cNvSpPr/>
          <p:nvPr/>
        </p:nvSpPr>
        <p:spPr>
          <a:xfrm>
            <a:off x="209368" y="3739842"/>
            <a:ext cx="4572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900" i="1" dirty="0">
                <a:latin typeface="Arial" panose="020B0604020202020204" pitchFamily="34" charset="0"/>
                <a:ea typeface="Times New Roman" panose="02020603050405020304" pitchFamily="18" charset="0"/>
              </a:rPr>
              <a:t>ganzjährige Verzinsung der voll geleisteten Kapitalanteile, Tätigkeitsvergütung</a:t>
            </a:r>
            <a:endParaRPr lang="de-DE" sz="900" dirty="0"/>
          </a:p>
        </p:txBody>
      </p:sp>
      <p:sp>
        <p:nvSpPr>
          <p:cNvPr id="97" name="Rechteck 96"/>
          <p:cNvSpPr/>
          <p:nvPr/>
        </p:nvSpPr>
        <p:spPr>
          <a:xfrm>
            <a:off x="70964" y="2322619"/>
            <a:ext cx="271277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Unternehmensziele herausarbeiten und Unternehmensleitbild erstellen</a:t>
            </a:r>
            <a:endParaRPr lang="de-DE" sz="1000" dirty="0"/>
          </a:p>
        </p:txBody>
      </p:sp>
      <p:sp>
        <p:nvSpPr>
          <p:cNvPr id="98" name="Textfeld 150"/>
          <p:cNvSpPr txBox="1"/>
          <p:nvPr/>
        </p:nvSpPr>
        <p:spPr>
          <a:xfrm>
            <a:off x="6208504" y="5003984"/>
            <a:ext cx="5297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400" dirty="0">
                <a:solidFill>
                  <a:schemeClr val="bg1">
                    <a:lumMod val="65000"/>
                  </a:schemeClr>
                </a:solidFill>
              </a:rPr>
              <a:t>§§</a:t>
            </a:r>
          </a:p>
        </p:txBody>
      </p:sp>
      <p:cxnSp>
        <p:nvCxnSpPr>
          <p:cNvPr id="99" name="Gerade Verbindung mit Pfeil 98"/>
          <p:cNvCxnSpPr>
            <a:cxnSpLocks/>
            <a:stCxn id="88" idx="1"/>
            <a:endCxn id="93" idx="3"/>
          </p:cNvCxnSpPr>
          <p:nvPr/>
        </p:nvCxnSpPr>
        <p:spPr>
          <a:xfrm flipH="1">
            <a:off x="2810305" y="4726965"/>
            <a:ext cx="2213867" cy="554039"/>
          </a:xfrm>
          <a:prstGeom prst="straightConnector1">
            <a:avLst/>
          </a:prstGeom>
          <a:ln cap="rnd">
            <a:solidFill>
              <a:schemeClr val="bg1">
                <a:lumMod val="50000"/>
              </a:schemeClr>
            </a:solidFill>
            <a:prstDash val="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feld 99"/>
          <p:cNvSpPr txBox="1"/>
          <p:nvPr/>
        </p:nvSpPr>
        <p:spPr>
          <a:xfrm>
            <a:off x="7736402" y="3518338"/>
            <a:ext cx="132326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Nutzwertanalyse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" name="Textfeld 100"/>
          <p:cNvSpPr txBox="1"/>
          <p:nvPr/>
        </p:nvSpPr>
        <p:spPr>
          <a:xfrm>
            <a:off x="7238608" y="4831243"/>
            <a:ext cx="132326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Kaufmannsarten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" name="Grafik 101"/>
          <p:cNvPicPr>
            <a:picLocks noChangeAspect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639"/>
              </a:ext>
            </a:extLst>
          </a:blip>
          <a:stretch>
            <a:fillRect/>
          </a:stretch>
        </p:blipFill>
        <p:spPr>
          <a:xfrm>
            <a:off x="3429628" y="1803593"/>
            <a:ext cx="464030" cy="464030"/>
          </a:xfrm>
          <a:prstGeom prst="rect">
            <a:avLst/>
          </a:prstGeom>
        </p:spPr>
      </p:pic>
      <p:pic>
        <p:nvPicPr>
          <p:cNvPr id="103" name="Grafik 102"/>
          <p:cNvPicPr>
            <a:picLocks noChangeAspect="1"/>
          </p:cNvPicPr>
          <p:nvPr/>
        </p:nvPicPr>
        <p:blipFill>
          <a:blip r:embed="rId640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297"/>
              </a:ext>
            </a:extLst>
          </a:blip>
          <a:stretch>
            <a:fillRect/>
          </a:stretch>
        </p:blipFill>
        <p:spPr>
          <a:xfrm>
            <a:off x="6822986" y="2105652"/>
            <a:ext cx="457200" cy="457200"/>
          </a:xfrm>
          <a:prstGeom prst="rect">
            <a:avLst/>
          </a:prstGeom>
        </p:spPr>
      </p:pic>
      <p:pic>
        <p:nvPicPr>
          <p:cNvPr id="104" name="Grafik 103"/>
          <p:cNvPicPr>
            <a:picLocks noChangeAspect="1"/>
          </p:cNvPicPr>
          <p:nvPr/>
        </p:nvPicPr>
        <p:blipFill>
          <a:blip r:embed="rId641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203"/>
              </a:ext>
            </a:extLst>
          </a:blip>
          <a:stretch>
            <a:fillRect/>
          </a:stretch>
        </p:blipFill>
        <p:spPr>
          <a:xfrm>
            <a:off x="6085704" y="3477895"/>
            <a:ext cx="430282" cy="430282"/>
          </a:xfrm>
          <a:prstGeom prst="rect">
            <a:avLst/>
          </a:prstGeom>
        </p:spPr>
      </p:pic>
      <p:pic>
        <p:nvPicPr>
          <p:cNvPr id="105" name="Grafik 104"/>
          <p:cNvPicPr>
            <a:picLocks noChangeAspect="1"/>
          </p:cNvPicPr>
          <p:nvPr/>
        </p:nvPicPr>
        <p:blipFill>
          <a:blip r:embed="rId64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407"/>
              </a:ext>
            </a:extLst>
          </a:blip>
          <a:stretch>
            <a:fillRect/>
          </a:stretch>
        </p:blipFill>
        <p:spPr>
          <a:xfrm>
            <a:off x="7091961" y="3506812"/>
            <a:ext cx="473292" cy="473292"/>
          </a:xfrm>
          <a:prstGeom prst="rect">
            <a:avLst/>
          </a:prstGeom>
        </p:spPr>
      </p:pic>
      <p:pic>
        <p:nvPicPr>
          <p:cNvPr id="106" name="Grafik 105"/>
          <p:cNvPicPr>
            <a:picLocks noChangeAspect="1"/>
          </p:cNvPicPr>
          <p:nvPr/>
        </p:nvPicPr>
        <p:blipFill>
          <a:blip r:embed="rId643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425"/>
              </a:ext>
            </a:extLst>
          </a:blip>
          <a:stretch>
            <a:fillRect/>
          </a:stretch>
        </p:blipFill>
        <p:spPr>
          <a:xfrm>
            <a:off x="6542825" y="3449130"/>
            <a:ext cx="443525" cy="443525"/>
          </a:xfrm>
          <a:prstGeom prst="rect">
            <a:avLst/>
          </a:prstGeom>
        </p:spPr>
      </p:pic>
      <p:pic>
        <p:nvPicPr>
          <p:cNvPr id="107" name="Grafik 106"/>
          <p:cNvPicPr>
            <a:picLocks noChangeAspect="1"/>
          </p:cNvPicPr>
          <p:nvPr/>
        </p:nvPicPr>
        <p:blipFill>
          <a:blip r:embed="rId644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1133"/>
              </a:ext>
            </a:extLst>
          </a:blip>
          <a:stretch>
            <a:fillRect/>
          </a:stretch>
        </p:blipFill>
        <p:spPr>
          <a:xfrm>
            <a:off x="826634" y="1644867"/>
            <a:ext cx="497587" cy="497587"/>
          </a:xfrm>
          <a:prstGeom prst="rect">
            <a:avLst/>
          </a:prstGeom>
        </p:spPr>
      </p:pic>
      <p:pic>
        <p:nvPicPr>
          <p:cNvPr id="108" name="Grafik 107"/>
          <p:cNvPicPr>
            <a:picLocks noChangeAspect="1"/>
          </p:cNvPicPr>
          <p:nvPr/>
        </p:nvPicPr>
        <p:blipFill>
          <a:blip r:embed="rId1134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575"/>
              </a:ext>
            </a:extLst>
          </a:blip>
          <a:stretch>
            <a:fillRect/>
          </a:stretch>
        </p:blipFill>
        <p:spPr>
          <a:xfrm>
            <a:off x="690480" y="5940293"/>
            <a:ext cx="538227" cy="538227"/>
          </a:xfrm>
          <a:prstGeom prst="rect">
            <a:avLst/>
          </a:prstGeom>
        </p:spPr>
      </p:pic>
      <p:pic>
        <p:nvPicPr>
          <p:cNvPr id="109" name="Grafik 108"/>
          <p:cNvPicPr>
            <a:picLocks noChangeAspect="1"/>
          </p:cNvPicPr>
          <p:nvPr/>
        </p:nvPicPr>
        <p:blipFill>
          <a:blip r:embed="rId1135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587"/>
              </a:ext>
            </a:extLst>
          </a:blip>
          <a:stretch>
            <a:fillRect/>
          </a:stretch>
        </p:blipFill>
        <p:spPr>
          <a:xfrm>
            <a:off x="1265135" y="6054941"/>
            <a:ext cx="384530" cy="384530"/>
          </a:xfrm>
          <a:prstGeom prst="rect">
            <a:avLst/>
          </a:prstGeom>
        </p:spPr>
      </p:pic>
      <p:pic>
        <p:nvPicPr>
          <p:cNvPr id="111" name="Grafik 110"/>
          <p:cNvPicPr>
            <a:picLocks noChangeAspect="1"/>
          </p:cNvPicPr>
          <p:nvPr/>
        </p:nvPicPr>
        <p:blipFill>
          <a:blip r:embed="rId1136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589"/>
              </a:ext>
            </a:extLst>
          </a:blip>
          <a:stretch>
            <a:fillRect/>
          </a:stretch>
        </p:blipFill>
        <p:spPr>
          <a:xfrm>
            <a:off x="1703728" y="5916725"/>
            <a:ext cx="573770" cy="573770"/>
          </a:xfrm>
          <a:prstGeom prst="rect">
            <a:avLst/>
          </a:prstGeom>
        </p:spPr>
      </p:pic>
      <p:pic>
        <p:nvPicPr>
          <p:cNvPr id="113" name="Grafik 112"/>
          <p:cNvPicPr>
            <a:picLocks noChangeAspect="1"/>
          </p:cNvPicPr>
          <p:nvPr/>
        </p:nvPicPr>
        <p:blipFill>
          <a:blip r:embed="rId1137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603"/>
              </a:ext>
            </a:extLst>
          </a:blip>
          <a:stretch>
            <a:fillRect/>
          </a:stretch>
        </p:blipFill>
        <p:spPr>
          <a:xfrm>
            <a:off x="874579" y="2708403"/>
            <a:ext cx="377485" cy="377485"/>
          </a:xfrm>
          <a:prstGeom prst="rect">
            <a:avLst/>
          </a:prstGeom>
        </p:spPr>
      </p:pic>
      <p:pic>
        <p:nvPicPr>
          <p:cNvPr id="114" name="Grafik 113"/>
          <p:cNvPicPr>
            <a:picLocks noChangeAspect="1"/>
          </p:cNvPicPr>
          <p:nvPr/>
        </p:nvPicPr>
        <p:blipFill>
          <a:blip r:embed="rId1138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45"/>
              </a:ext>
            </a:extLst>
          </a:blip>
          <a:stretch>
            <a:fillRect/>
          </a:stretch>
        </p:blipFill>
        <p:spPr>
          <a:xfrm>
            <a:off x="501996" y="2702083"/>
            <a:ext cx="401622" cy="401622"/>
          </a:xfrm>
          <a:prstGeom prst="rect">
            <a:avLst/>
          </a:prstGeom>
        </p:spPr>
      </p:pic>
      <p:pic>
        <p:nvPicPr>
          <p:cNvPr id="115" name="Grafik 114"/>
          <p:cNvPicPr>
            <a:picLocks noChangeAspect="1"/>
          </p:cNvPicPr>
          <p:nvPr/>
        </p:nvPicPr>
        <p:blipFill>
          <a:blip r:embed="rId1139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1321"/>
              </a:ext>
            </a:extLst>
          </a:blip>
          <a:stretch>
            <a:fillRect/>
          </a:stretch>
        </p:blipFill>
        <p:spPr>
          <a:xfrm>
            <a:off x="6778543" y="4933552"/>
            <a:ext cx="464072" cy="464072"/>
          </a:xfrm>
          <a:prstGeom prst="rect">
            <a:avLst/>
          </a:prstGeom>
        </p:spPr>
      </p:pic>
      <p:pic>
        <p:nvPicPr>
          <p:cNvPr id="116" name="Grafik 115"/>
          <p:cNvPicPr>
            <a:picLocks noChangeAspect="1"/>
          </p:cNvPicPr>
          <p:nvPr/>
        </p:nvPicPr>
        <p:blipFill>
          <a:blip r:embed="rId132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749"/>
              </a:ext>
            </a:extLst>
          </a:blip>
          <a:stretch>
            <a:fillRect/>
          </a:stretch>
        </p:blipFill>
        <p:spPr>
          <a:xfrm>
            <a:off x="1582232" y="4255240"/>
            <a:ext cx="402221" cy="402221"/>
          </a:xfrm>
          <a:prstGeom prst="rect">
            <a:avLst/>
          </a:prstGeom>
        </p:spPr>
      </p:pic>
      <p:pic>
        <p:nvPicPr>
          <p:cNvPr id="117" name="Grafik 116"/>
          <p:cNvPicPr>
            <a:picLocks noChangeAspect="1"/>
          </p:cNvPicPr>
          <p:nvPr/>
        </p:nvPicPr>
        <p:blipFill>
          <a:blip r:embed="rId1323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747"/>
              </a:ext>
            </a:extLst>
          </a:blip>
          <a:stretch>
            <a:fillRect/>
          </a:stretch>
        </p:blipFill>
        <p:spPr>
          <a:xfrm>
            <a:off x="1095967" y="4247366"/>
            <a:ext cx="387900" cy="387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9649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127</Words>
  <PresentationFormat>Bildschirmpräsentation (4:3)</PresentationFormat>
  <Paragraphs>23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Larissa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2021-05-28T07:05:24Z</cp:lastPrinted>
  <dcterms:created xsi:type="dcterms:W3CDTF">2017-10-01T16:54:20Z</dcterms:created>
  <dcterms:modified xsi:type="dcterms:W3CDTF">2021-05-28T07:05:27Z</dcterms:modified>
</cp:coreProperties>
</file>