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D3DE63-4FEF-4FA2-B4CC-5391DC7DDF00}" type="doc">
      <dgm:prSet loTypeId="urn:microsoft.com/office/officeart/2005/8/layout/arrow6" loCatId="relationship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de-DE"/>
        </a:p>
      </dgm:t>
    </dgm:pt>
    <dgm:pt modelId="{2D53DCB3-2CDD-4634-B333-B2936C2D4C2F}">
      <dgm:prSet phldrT="[Text]" custT="1"/>
      <dgm:spPr/>
      <dgm:t>
        <a:bodyPr/>
        <a:lstStyle/>
        <a:p>
          <a:r>
            <a:rPr lang="de-DE" sz="1500" dirty="0" smtClean="0"/>
            <a:t>privat</a:t>
          </a:r>
          <a:endParaRPr lang="de-DE" sz="1500" dirty="0"/>
        </a:p>
      </dgm:t>
    </dgm:pt>
    <dgm:pt modelId="{55A3C6B4-EAD0-4540-B7CD-D9CC8344C6AF}" type="parTrans" cxnId="{F1D57BE9-ED9C-43C8-8CE3-417DBFCEB7FE}">
      <dgm:prSet/>
      <dgm:spPr/>
      <dgm:t>
        <a:bodyPr/>
        <a:lstStyle/>
        <a:p>
          <a:endParaRPr lang="de-DE"/>
        </a:p>
      </dgm:t>
    </dgm:pt>
    <dgm:pt modelId="{E3201573-4FAE-4FF1-88B0-E1D0BE150CD5}" type="sibTrans" cxnId="{F1D57BE9-ED9C-43C8-8CE3-417DBFCEB7FE}">
      <dgm:prSet/>
      <dgm:spPr/>
      <dgm:t>
        <a:bodyPr/>
        <a:lstStyle/>
        <a:p>
          <a:endParaRPr lang="de-DE"/>
        </a:p>
      </dgm:t>
    </dgm:pt>
    <dgm:pt modelId="{CEF770A9-4508-4D33-B891-84657799DB4B}">
      <dgm:prSet phldrT="[Text]" custT="1"/>
      <dgm:spPr/>
      <dgm:t>
        <a:bodyPr/>
        <a:lstStyle/>
        <a:p>
          <a:r>
            <a:rPr lang="de-DE" sz="1500" dirty="0" smtClean="0"/>
            <a:t>gesetzlich</a:t>
          </a:r>
          <a:endParaRPr lang="de-DE" sz="1500" dirty="0"/>
        </a:p>
      </dgm:t>
    </dgm:pt>
    <dgm:pt modelId="{6B2B2259-D4E8-4A8F-83DC-14DED4BE7225}" type="parTrans" cxnId="{C8DFCD79-466A-4CCF-B029-7BA40478B2DD}">
      <dgm:prSet/>
      <dgm:spPr/>
      <dgm:t>
        <a:bodyPr/>
        <a:lstStyle/>
        <a:p>
          <a:endParaRPr lang="de-DE"/>
        </a:p>
      </dgm:t>
    </dgm:pt>
    <dgm:pt modelId="{7D885A17-D1F7-4FA4-807A-6C203B499C36}" type="sibTrans" cxnId="{C8DFCD79-466A-4CCF-B029-7BA40478B2DD}">
      <dgm:prSet/>
      <dgm:spPr/>
      <dgm:t>
        <a:bodyPr/>
        <a:lstStyle/>
        <a:p>
          <a:endParaRPr lang="de-DE"/>
        </a:p>
      </dgm:t>
    </dgm:pt>
    <dgm:pt modelId="{10D67CC6-9EC7-4F49-9346-27EBE7EB07F9}" type="pres">
      <dgm:prSet presAssocID="{FED3DE63-4FEF-4FA2-B4CC-5391DC7DDF0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85C4563-BC0F-43EB-9196-8BB0EC0BE54B}" type="pres">
      <dgm:prSet presAssocID="{FED3DE63-4FEF-4FA2-B4CC-5391DC7DDF00}" presName="ribbon" presStyleLbl="node1" presStyleIdx="0" presStyleCnt="1" custScaleX="45613" custScaleY="44564" custLinFactNeighborX="-17160" custLinFactNeighborY="24940"/>
      <dgm:spPr/>
    </dgm:pt>
    <dgm:pt modelId="{DFB8A5BB-0B6C-458E-B63D-09AF3E4671F9}" type="pres">
      <dgm:prSet presAssocID="{FED3DE63-4FEF-4FA2-B4CC-5391DC7DDF00}" presName="leftArrowText" presStyleLbl="node1" presStyleIdx="0" presStyleCnt="1" custScaleX="40451" custScaleY="28755" custLinFactNeighborX="34436" custLinFactNeighborY="66306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E7B5A74-C22E-4385-9AB6-FAA8AD03E252}" type="pres">
      <dgm:prSet presAssocID="{FED3DE63-4FEF-4FA2-B4CC-5391DC7DDF00}" presName="rightArrowText" presStyleLbl="node1" presStyleIdx="0" presStyleCnt="1" custScaleX="40165" custScaleY="41096" custLinFactX="-22149" custLinFactNeighborX="-100000" custLinFactNeighborY="20698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D80C07D-A906-4333-BF06-E1BE5DB65B78}" type="presOf" srcId="{2D53DCB3-2CDD-4634-B333-B2936C2D4C2F}" destId="{DFB8A5BB-0B6C-458E-B63D-09AF3E4671F9}" srcOrd="0" destOrd="0" presId="urn:microsoft.com/office/officeart/2005/8/layout/arrow6"/>
    <dgm:cxn modelId="{1D2308BB-2A35-480D-9886-7E52F86D9D88}" type="presOf" srcId="{CEF770A9-4508-4D33-B891-84657799DB4B}" destId="{1E7B5A74-C22E-4385-9AB6-FAA8AD03E252}" srcOrd="0" destOrd="0" presId="urn:microsoft.com/office/officeart/2005/8/layout/arrow6"/>
    <dgm:cxn modelId="{1B886000-7B05-46E2-BB36-6C540B5046DC}" type="presOf" srcId="{FED3DE63-4FEF-4FA2-B4CC-5391DC7DDF00}" destId="{10D67CC6-9EC7-4F49-9346-27EBE7EB07F9}" srcOrd="0" destOrd="0" presId="urn:microsoft.com/office/officeart/2005/8/layout/arrow6"/>
    <dgm:cxn modelId="{C8DFCD79-466A-4CCF-B029-7BA40478B2DD}" srcId="{FED3DE63-4FEF-4FA2-B4CC-5391DC7DDF00}" destId="{CEF770A9-4508-4D33-B891-84657799DB4B}" srcOrd="1" destOrd="0" parTransId="{6B2B2259-D4E8-4A8F-83DC-14DED4BE7225}" sibTransId="{7D885A17-D1F7-4FA4-807A-6C203B499C36}"/>
    <dgm:cxn modelId="{F1D57BE9-ED9C-43C8-8CE3-417DBFCEB7FE}" srcId="{FED3DE63-4FEF-4FA2-B4CC-5391DC7DDF00}" destId="{2D53DCB3-2CDD-4634-B333-B2936C2D4C2F}" srcOrd="0" destOrd="0" parTransId="{55A3C6B4-EAD0-4540-B7CD-D9CC8344C6AF}" sibTransId="{E3201573-4FAE-4FF1-88B0-E1D0BE150CD5}"/>
    <dgm:cxn modelId="{DB8EC9BC-C9DE-4BC6-94A7-562AD02C0E12}" type="presParOf" srcId="{10D67CC6-9EC7-4F49-9346-27EBE7EB07F9}" destId="{985C4563-BC0F-43EB-9196-8BB0EC0BE54B}" srcOrd="0" destOrd="0" presId="urn:microsoft.com/office/officeart/2005/8/layout/arrow6"/>
    <dgm:cxn modelId="{04406AEC-3E05-4018-9415-E0285E025212}" type="presParOf" srcId="{10D67CC6-9EC7-4F49-9346-27EBE7EB07F9}" destId="{DFB8A5BB-0B6C-458E-B63D-09AF3E4671F9}" srcOrd="1" destOrd="0" presId="urn:microsoft.com/office/officeart/2005/8/layout/arrow6"/>
    <dgm:cxn modelId="{77EBF94C-9B83-43E3-B887-AEBF92A7CCE1}" type="presParOf" srcId="{10D67CC6-9EC7-4F49-9346-27EBE7EB07F9}" destId="{1E7B5A74-C22E-4385-9AB6-FAA8AD03E252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C59BD2-AFBB-4655-AD23-6004CFE1E7EB}" type="doc">
      <dgm:prSet loTypeId="urn:microsoft.com/office/officeart/2005/8/layout/pyramid2" loCatId="pyramid" qsTypeId="urn:microsoft.com/office/officeart/2005/8/quickstyle/simple1" qsCatId="simple" csTypeId="urn:microsoft.com/office/officeart/2005/8/colors/colorful3" csCatId="colorful" phldr="1"/>
      <dgm:spPr/>
    </dgm:pt>
    <dgm:pt modelId="{26F44F29-A095-4854-A953-254E7F4F75D1}">
      <dgm:prSet phldrT="[Text]"/>
      <dgm:spPr/>
      <dgm:t>
        <a:bodyPr/>
        <a:lstStyle/>
        <a:p>
          <a:r>
            <a:rPr lang="de-DE" dirty="0" smtClean="0"/>
            <a:t>Private Versorgung</a:t>
          </a:r>
          <a:endParaRPr lang="de-DE" dirty="0"/>
        </a:p>
      </dgm:t>
    </dgm:pt>
    <dgm:pt modelId="{5FCFC5C8-939B-4763-9B9C-778DB6C58DF8}" type="parTrans" cxnId="{B414EE7C-5789-4DE4-A0A2-3C38DE3290C0}">
      <dgm:prSet/>
      <dgm:spPr/>
      <dgm:t>
        <a:bodyPr/>
        <a:lstStyle/>
        <a:p>
          <a:endParaRPr lang="de-DE"/>
        </a:p>
      </dgm:t>
    </dgm:pt>
    <dgm:pt modelId="{F984C4EE-65C0-4AD6-BEC8-868369DFCDFE}" type="sibTrans" cxnId="{B414EE7C-5789-4DE4-A0A2-3C38DE3290C0}">
      <dgm:prSet/>
      <dgm:spPr/>
      <dgm:t>
        <a:bodyPr/>
        <a:lstStyle/>
        <a:p>
          <a:endParaRPr lang="de-DE"/>
        </a:p>
      </dgm:t>
    </dgm:pt>
    <dgm:pt modelId="{948081F6-FD4D-45E6-8060-8410BE2FFC8D}">
      <dgm:prSet phldrT="[Text]"/>
      <dgm:spPr/>
      <dgm:t>
        <a:bodyPr/>
        <a:lstStyle/>
        <a:p>
          <a:r>
            <a:rPr lang="de-DE" dirty="0" smtClean="0"/>
            <a:t>Zusatzvorsorge</a:t>
          </a:r>
          <a:endParaRPr lang="de-DE" dirty="0"/>
        </a:p>
      </dgm:t>
    </dgm:pt>
    <dgm:pt modelId="{94446383-1DA1-460E-BB31-B0D9263D00F1}" type="parTrans" cxnId="{12EC92C9-10B7-485E-BD3E-C5846775F9B9}">
      <dgm:prSet/>
      <dgm:spPr/>
      <dgm:t>
        <a:bodyPr/>
        <a:lstStyle/>
        <a:p>
          <a:endParaRPr lang="de-DE"/>
        </a:p>
      </dgm:t>
    </dgm:pt>
    <dgm:pt modelId="{FEBBBBFC-61FD-4C6B-9B73-E331EBDAAA69}" type="sibTrans" cxnId="{12EC92C9-10B7-485E-BD3E-C5846775F9B9}">
      <dgm:prSet/>
      <dgm:spPr/>
      <dgm:t>
        <a:bodyPr/>
        <a:lstStyle/>
        <a:p>
          <a:endParaRPr lang="de-DE"/>
        </a:p>
      </dgm:t>
    </dgm:pt>
    <dgm:pt modelId="{269C9242-2D94-4A88-9204-393B0F9998D8}">
      <dgm:prSet phldrT="[Text]"/>
      <dgm:spPr/>
      <dgm:t>
        <a:bodyPr/>
        <a:lstStyle/>
        <a:p>
          <a:r>
            <a:rPr lang="de-DE" dirty="0" smtClean="0"/>
            <a:t>Basisvorsorge</a:t>
          </a:r>
          <a:endParaRPr lang="de-DE" dirty="0"/>
        </a:p>
      </dgm:t>
    </dgm:pt>
    <dgm:pt modelId="{67606466-442B-4BB8-B9B5-1E818F4427D9}" type="parTrans" cxnId="{FC658894-6C03-422A-959A-3C495AE6A0FD}">
      <dgm:prSet/>
      <dgm:spPr/>
      <dgm:t>
        <a:bodyPr/>
        <a:lstStyle/>
        <a:p>
          <a:endParaRPr lang="de-DE"/>
        </a:p>
      </dgm:t>
    </dgm:pt>
    <dgm:pt modelId="{71C60CE4-B400-4EC9-9142-4C5CECBB9060}" type="sibTrans" cxnId="{FC658894-6C03-422A-959A-3C495AE6A0FD}">
      <dgm:prSet/>
      <dgm:spPr/>
      <dgm:t>
        <a:bodyPr/>
        <a:lstStyle/>
        <a:p>
          <a:endParaRPr lang="de-DE"/>
        </a:p>
      </dgm:t>
    </dgm:pt>
    <dgm:pt modelId="{96159E02-97AC-4335-AB5E-A43210CEF1DB}" type="pres">
      <dgm:prSet presAssocID="{E8C59BD2-AFBB-4655-AD23-6004CFE1E7EB}" presName="compositeShape" presStyleCnt="0">
        <dgm:presLayoutVars>
          <dgm:dir/>
          <dgm:resizeHandles/>
        </dgm:presLayoutVars>
      </dgm:prSet>
      <dgm:spPr/>
    </dgm:pt>
    <dgm:pt modelId="{42B4E43C-0E21-47FC-BA1B-EF54816ED354}" type="pres">
      <dgm:prSet presAssocID="{E8C59BD2-AFBB-4655-AD23-6004CFE1E7EB}" presName="pyramid" presStyleLbl="node1" presStyleIdx="0" presStyleCnt="1" custLinFactNeighborX="25860" custLinFactNeighborY="50970"/>
      <dgm:spPr/>
    </dgm:pt>
    <dgm:pt modelId="{8A50D303-6658-48C8-AADD-79F35C09A482}" type="pres">
      <dgm:prSet presAssocID="{E8C59BD2-AFBB-4655-AD23-6004CFE1E7EB}" presName="theList" presStyleCnt="0"/>
      <dgm:spPr/>
    </dgm:pt>
    <dgm:pt modelId="{2829672A-50F0-49F2-BD9E-3B91499AA3EE}" type="pres">
      <dgm:prSet presAssocID="{26F44F29-A095-4854-A953-254E7F4F75D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7A02F9A-DF3A-453E-B6EF-F01DEA7CA5C0}" type="pres">
      <dgm:prSet presAssocID="{26F44F29-A095-4854-A953-254E7F4F75D1}" presName="aSpace" presStyleCnt="0"/>
      <dgm:spPr/>
    </dgm:pt>
    <dgm:pt modelId="{69868E65-9B76-4043-A73A-CAAFD78EA374}" type="pres">
      <dgm:prSet presAssocID="{948081F6-FD4D-45E6-8060-8410BE2FFC8D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7A5A427-DD54-43DD-A193-3CB67BD74AF6}" type="pres">
      <dgm:prSet presAssocID="{948081F6-FD4D-45E6-8060-8410BE2FFC8D}" presName="aSpace" presStyleCnt="0"/>
      <dgm:spPr/>
    </dgm:pt>
    <dgm:pt modelId="{20B76F24-3DFC-4969-8D71-A92D0ED30928}" type="pres">
      <dgm:prSet presAssocID="{269C9242-2D94-4A88-9204-393B0F9998D8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9499F4-5BFA-4EF4-B526-47FF6ACC75C9}" type="pres">
      <dgm:prSet presAssocID="{269C9242-2D94-4A88-9204-393B0F9998D8}" presName="aSpace" presStyleCnt="0"/>
      <dgm:spPr/>
    </dgm:pt>
  </dgm:ptLst>
  <dgm:cxnLst>
    <dgm:cxn modelId="{BF061589-3241-44E6-AD32-520B2782F4C2}" type="presOf" srcId="{948081F6-FD4D-45E6-8060-8410BE2FFC8D}" destId="{69868E65-9B76-4043-A73A-CAAFD78EA374}" srcOrd="0" destOrd="0" presId="urn:microsoft.com/office/officeart/2005/8/layout/pyramid2"/>
    <dgm:cxn modelId="{7778858D-9D1E-4396-A1EC-A400462447DF}" type="presOf" srcId="{E8C59BD2-AFBB-4655-AD23-6004CFE1E7EB}" destId="{96159E02-97AC-4335-AB5E-A43210CEF1DB}" srcOrd="0" destOrd="0" presId="urn:microsoft.com/office/officeart/2005/8/layout/pyramid2"/>
    <dgm:cxn modelId="{FC658894-6C03-422A-959A-3C495AE6A0FD}" srcId="{E8C59BD2-AFBB-4655-AD23-6004CFE1E7EB}" destId="{269C9242-2D94-4A88-9204-393B0F9998D8}" srcOrd="2" destOrd="0" parTransId="{67606466-442B-4BB8-B9B5-1E818F4427D9}" sibTransId="{71C60CE4-B400-4EC9-9142-4C5CECBB9060}"/>
    <dgm:cxn modelId="{84C55AEE-9447-42FE-A8D1-50CF352799F8}" type="presOf" srcId="{26F44F29-A095-4854-A953-254E7F4F75D1}" destId="{2829672A-50F0-49F2-BD9E-3B91499AA3EE}" srcOrd="0" destOrd="0" presId="urn:microsoft.com/office/officeart/2005/8/layout/pyramid2"/>
    <dgm:cxn modelId="{B414EE7C-5789-4DE4-A0A2-3C38DE3290C0}" srcId="{E8C59BD2-AFBB-4655-AD23-6004CFE1E7EB}" destId="{26F44F29-A095-4854-A953-254E7F4F75D1}" srcOrd="0" destOrd="0" parTransId="{5FCFC5C8-939B-4763-9B9C-778DB6C58DF8}" sibTransId="{F984C4EE-65C0-4AD6-BEC8-868369DFCDFE}"/>
    <dgm:cxn modelId="{12EC92C9-10B7-485E-BD3E-C5846775F9B9}" srcId="{E8C59BD2-AFBB-4655-AD23-6004CFE1E7EB}" destId="{948081F6-FD4D-45E6-8060-8410BE2FFC8D}" srcOrd="1" destOrd="0" parTransId="{94446383-1DA1-460E-BB31-B0D9263D00F1}" sibTransId="{FEBBBBFC-61FD-4C6B-9B73-E331EBDAAA69}"/>
    <dgm:cxn modelId="{9C549CC6-E9CF-4221-A69F-971B0FDFD198}" type="presOf" srcId="{269C9242-2D94-4A88-9204-393B0F9998D8}" destId="{20B76F24-3DFC-4969-8D71-A92D0ED30928}" srcOrd="0" destOrd="0" presId="urn:microsoft.com/office/officeart/2005/8/layout/pyramid2"/>
    <dgm:cxn modelId="{9F4B9532-2388-4189-B51E-80E3B968C90A}" type="presParOf" srcId="{96159E02-97AC-4335-AB5E-A43210CEF1DB}" destId="{42B4E43C-0E21-47FC-BA1B-EF54816ED354}" srcOrd="0" destOrd="0" presId="urn:microsoft.com/office/officeart/2005/8/layout/pyramid2"/>
    <dgm:cxn modelId="{0E104DE2-21AF-4748-A677-CB95D3D5AB56}" type="presParOf" srcId="{96159E02-97AC-4335-AB5E-A43210CEF1DB}" destId="{8A50D303-6658-48C8-AADD-79F35C09A482}" srcOrd="1" destOrd="0" presId="urn:microsoft.com/office/officeart/2005/8/layout/pyramid2"/>
    <dgm:cxn modelId="{D6B77CE5-0BBE-4F0F-8140-6EAE7615777A}" type="presParOf" srcId="{8A50D303-6658-48C8-AADD-79F35C09A482}" destId="{2829672A-50F0-49F2-BD9E-3B91499AA3EE}" srcOrd="0" destOrd="0" presId="urn:microsoft.com/office/officeart/2005/8/layout/pyramid2"/>
    <dgm:cxn modelId="{A0F97C5D-056B-42B6-897A-0233F98CBACC}" type="presParOf" srcId="{8A50D303-6658-48C8-AADD-79F35C09A482}" destId="{87A02F9A-DF3A-453E-B6EF-F01DEA7CA5C0}" srcOrd="1" destOrd="0" presId="urn:microsoft.com/office/officeart/2005/8/layout/pyramid2"/>
    <dgm:cxn modelId="{B6C9F57F-428D-44BB-9CFE-292897277210}" type="presParOf" srcId="{8A50D303-6658-48C8-AADD-79F35C09A482}" destId="{69868E65-9B76-4043-A73A-CAAFD78EA374}" srcOrd="2" destOrd="0" presId="urn:microsoft.com/office/officeart/2005/8/layout/pyramid2"/>
    <dgm:cxn modelId="{CDBC9BED-ABA8-4577-BFC1-7F8D0630FE6B}" type="presParOf" srcId="{8A50D303-6658-48C8-AADD-79F35C09A482}" destId="{A7A5A427-DD54-43DD-A193-3CB67BD74AF6}" srcOrd="3" destOrd="0" presId="urn:microsoft.com/office/officeart/2005/8/layout/pyramid2"/>
    <dgm:cxn modelId="{DED4694F-18EB-42AD-9EC2-7E836A2D8239}" type="presParOf" srcId="{8A50D303-6658-48C8-AADD-79F35C09A482}" destId="{20B76F24-3DFC-4969-8D71-A92D0ED30928}" srcOrd="4" destOrd="0" presId="urn:microsoft.com/office/officeart/2005/8/layout/pyramid2"/>
    <dgm:cxn modelId="{11AB05AA-EEAD-4563-848E-364573E11AC4}" type="presParOf" srcId="{8A50D303-6658-48C8-AADD-79F35C09A482}" destId="{E09499F4-5BFA-4EF4-B526-47FF6ACC75C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5C4563-BC0F-43EB-9196-8BB0EC0BE54B}">
      <dsp:nvSpPr>
        <dsp:cNvPr id="0" name=""/>
        <dsp:cNvSpPr/>
      </dsp:nvSpPr>
      <dsp:spPr>
        <a:xfrm>
          <a:off x="637313" y="2096812"/>
          <a:ext cx="2780568" cy="1086648"/>
        </a:xfrm>
        <a:prstGeom prst="leftRightRibbon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B8A5BB-0B6C-458E-B63D-09AF3E4671F9}">
      <dsp:nvSpPr>
        <dsp:cNvPr id="0" name=""/>
        <dsp:cNvSpPr/>
      </dsp:nvSpPr>
      <dsp:spPr>
        <a:xfrm>
          <a:off x="2048901" y="2457378"/>
          <a:ext cx="813744" cy="3435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3340" rIns="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privat</a:t>
          </a:r>
          <a:endParaRPr lang="de-DE" sz="1500" kern="1200" dirty="0"/>
        </a:p>
      </dsp:txBody>
      <dsp:txXfrm>
        <a:off x="2048901" y="2457378"/>
        <a:ext cx="813744" cy="343569"/>
      </dsp:txXfrm>
    </dsp:sp>
    <dsp:sp modelId="{1E7B5A74-C22E-4385-9AB6-FAA8AD03E252}">
      <dsp:nvSpPr>
        <dsp:cNvPr id="0" name=""/>
        <dsp:cNvSpPr/>
      </dsp:nvSpPr>
      <dsp:spPr>
        <a:xfrm>
          <a:off x="880922" y="2228864"/>
          <a:ext cx="954898" cy="49102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3340" rIns="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gesetzlich</a:t>
          </a:r>
          <a:endParaRPr lang="de-DE" sz="1500" kern="1200" dirty="0"/>
        </a:p>
      </dsp:txBody>
      <dsp:txXfrm>
        <a:off x="880922" y="2228864"/>
        <a:ext cx="954898" cy="4910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4E43C-0E21-47FC-BA1B-EF54816ED354}">
      <dsp:nvSpPr>
        <dsp:cNvPr id="0" name=""/>
        <dsp:cNvSpPr/>
      </dsp:nvSpPr>
      <dsp:spPr>
        <a:xfrm>
          <a:off x="764709" y="0"/>
          <a:ext cx="1189890" cy="1189890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29672A-50F0-49F2-BD9E-3B91499AA3EE}">
      <dsp:nvSpPr>
        <dsp:cNvPr id="0" name=""/>
        <dsp:cNvSpPr/>
      </dsp:nvSpPr>
      <dsp:spPr>
        <a:xfrm>
          <a:off x="1051949" y="119628"/>
          <a:ext cx="773428" cy="28166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700" kern="1200" dirty="0" smtClean="0"/>
            <a:t>Private Versorgung</a:t>
          </a:r>
          <a:endParaRPr lang="de-DE" sz="700" kern="1200" dirty="0"/>
        </a:p>
      </dsp:txBody>
      <dsp:txXfrm>
        <a:off x="1065699" y="133378"/>
        <a:ext cx="745928" cy="254169"/>
      </dsp:txXfrm>
    </dsp:sp>
    <dsp:sp modelId="{69868E65-9B76-4043-A73A-CAAFD78EA374}">
      <dsp:nvSpPr>
        <dsp:cNvPr id="0" name=""/>
        <dsp:cNvSpPr/>
      </dsp:nvSpPr>
      <dsp:spPr>
        <a:xfrm>
          <a:off x="1051949" y="436506"/>
          <a:ext cx="773428" cy="28166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700" kern="1200" dirty="0" smtClean="0"/>
            <a:t>Zusatzvorsorge</a:t>
          </a:r>
          <a:endParaRPr lang="de-DE" sz="700" kern="1200" dirty="0"/>
        </a:p>
      </dsp:txBody>
      <dsp:txXfrm>
        <a:off x="1065699" y="450256"/>
        <a:ext cx="745928" cy="254169"/>
      </dsp:txXfrm>
    </dsp:sp>
    <dsp:sp modelId="{20B76F24-3DFC-4969-8D71-A92D0ED30928}">
      <dsp:nvSpPr>
        <dsp:cNvPr id="0" name=""/>
        <dsp:cNvSpPr/>
      </dsp:nvSpPr>
      <dsp:spPr>
        <a:xfrm>
          <a:off x="1051949" y="753383"/>
          <a:ext cx="773428" cy="28166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700" kern="1200" dirty="0" smtClean="0"/>
            <a:t>Basisvorsorge</a:t>
          </a:r>
          <a:endParaRPr lang="de-DE" sz="700" kern="1200" dirty="0"/>
        </a:p>
      </dsp:txBody>
      <dsp:txXfrm>
        <a:off x="1065699" y="767133"/>
        <a:ext cx="745928" cy="2541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40E6-DD63-4232-8635-F44069FD40F9}" type="datetimeFigureOut">
              <a:rPr lang="de-DE" smtClean="0"/>
              <a:t>17.09.2017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6571-2469-4193-BCFD-68FA444F2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918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40E6-DD63-4232-8635-F44069FD40F9}" type="datetimeFigureOut">
              <a:rPr lang="de-DE" smtClean="0"/>
              <a:t>17.09.2017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6571-2469-4193-BCFD-68FA444F2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2920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40E6-DD63-4232-8635-F44069FD40F9}" type="datetimeFigureOut">
              <a:rPr lang="de-DE" smtClean="0"/>
              <a:t>17.09.2017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6571-2469-4193-BCFD-68FA444F2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860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40E6-DD63-4232-8635-F44069FD40F9}" type="datetimeFigureOut">
              <a:rPr lang="de-DE" smtClean="0"/>
              <a:t>17.09.2017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6571-2469-4193-BCFD-68FA444F2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1176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40E6-DD63-4232-8635-F44069FD40F9}" type="datetimeFigureOut">
              <a:rPr lang="de-DE" smtClean="0"/>
              <a:t>17.09.2017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6571-2469-4193-BCFD-68FA444F2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861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40E6-DD63-4232-8635-F44069FD40F9}" type="datetimeFigureOut">
              <a:rPr lang="de-DE" smtClean="0"/>
              <a:t>17.09.2017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6571-2469-4193-BCFD-68FA444F2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8225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40E6-DD63-4232-8635-F44069FD40F9}" type="datetimeFigureOut">
              <a:rPr lang="de-DE" smtClean="0"/>
              <a:t>17.09.2017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6571-2469-4193-BCFD-68FA444F2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24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40E6-DD63-4232-8635-F44069FD40F9}" type="datetimeFigureOut">
              <a:rPr lang="de-DE" smtClean="0"/>
              <a:t>17.09.2017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6571-2469-4193-BCFD-68FA444F2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137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40E6-DD63-4232-8635-F44069FD40F9}" type="datetimeFigureOut">
              <a:rPr lang="de-DE" smtClean="0"/>
              <a:t>17.09.2017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6571-2469-4193-BCFD-68FA444F2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8698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40E6-DD63-4232-8635-F44069FD40F9}" type="datetimeFigureOut">
              <a:rPr lang="de-DE" smtClean="0"/>
              <a:t>17.09.2017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6571-2469-4193-BCFD-68FA444F2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079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E40E6-DD63-4232-8635-F44069FD40F9}" type="datetimeFigureOut">
              <a:rPr lang="de-DE" smtClean="0"/>
              <a:t>17.09.2017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96571-2469-4193-BCFD-68FA444F2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448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E40E6-DD63-4232-8635-F44069FD40F9}" type="datetimeFigureOut">
              <a:rPr lang="de-DE" smtClean="0"/>
              <a:t>17.09.2017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96571-2469-4193-BCFD-68FA444F22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64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6" Type="http://schemas.openxmlformats.org/officeDocument/2006/relationships/diagramData" Target="../diagrams/data2.xml"/><Relationship Id="rId20" Type="http://schemas.microsoft.com/office/2007/relationships/diagramDrawing" Target="../diagrams/drawing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image" Target="../media/image5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19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gif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Diagramm 20"/>
          <p:cNvGraphicFramePr/>
          <p:nvPr>
            <p:extLst>
              <p:ext uri="{D42A27DB-BD31-4B8C-83A1-F6EECF244321}">
                <p14:modId xmlns:p14="http://schemas.microsoft.com/office/powerpoint/2010/main" val="2178904067"/>
              </p:ext>
            </p:extLst>
          </p:nvPr>
        </p:nvGraphicFramePr>
        <p:xfrm>
          <a:off x="1468154" y="146967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90"/>
          <a:stretch/>
        </p:blipFill>
        <p:spPr bwMode="auto">
          <a:xfrm>
            <a:off x="6133723" y="2828630"/>
            <a:ext cx="1224715" cy="124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526" y="2443708"/>
            <a:ext cx="615254" cy="70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579451" y="159022"/>
            <a:ext cx="4107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u="sng" dirty="0" smtClean="0"/>
              <a:t>Das Sozialversicherungssystem</a:t>
            </a:r>
            <a:endParaRPr lang="de-DE" sz="2400" b="1" u="sng" dirty="0"/>
          </a:p>
        </p:txBody>
      </p:sp>
      <p:sp>
        <p:nvSpPr>
          <p:cNvPr id="5" name="Textfeld 4"/>
          <p:cNvSpPr txBox="1"/>
          <p:nvPr/>
        </p:nvSpPr>
        <p:spPr>
          <a:xfrm>
            <a:off x="1966718" y="1466614"/>
            <a:ext cx="1167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SV-Zweige</a:t>
            </a:r>
            <a:endParaRPr lang="de-DE" b="1" u="sng" dirty="0"/>
          </a:p>
        </p:txBody>
      </p:sp>
      <p:sp>
        <p:nvSpPr>
          <p:cNvPr id="6" name="Textfeld 5"/>
          <p:cNvSpPr txBox="1"/>
          <p:nvPr/>
        </p:nvSpPr>
        <p:spPr>
          <a:xfrm>
            <a:off x="6804248" y="908720"/>
            <a:ext cx="1108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Probleme</a:t>
            </a:r>
            <a:endParaRPr lang="de-DE" b="1" u="sng" dirty="0"/>
          </a:p>
        </p:txBody>
      </p:sp>
      <p:sp>
        <p:nvSpPr>
          <p:cNvPr id="7" name="Textfeld 6"/>
          <p:cNvSpPr txBox="1"/>
          <p:nvPr/>
        </p:nvSpPr>
        <p:spPr>
          <a:xfrm>
            <a:off x="325841" y="2046720"/>
            <a:ext cx="439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AV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289563" y="2046720"/>
            <a:ext cx="438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</a:t>
            </a:r>
            <a:r>
              <a:rPr lang="de-DE" dirty="0" smtClean="0"/>
              <a:t>V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2146160" y="204672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</a:t>
            </a:r>
            <a:r>
              <a:rPr lang="de-DE" dirty="0" smtClean="0"/>
              <a:t>V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990137" y="2046720"/>
            <a:ext cx="433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dirty="0" smtClean="0"/>
              <a:t>V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4070257" y="2046720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UV</a:t>
            </a:r>
            <a:endParaRPr lang="de-DE" dirty="0"/>
          </a:p>
        </p:txBody>
      </p:sp>
      <p:sp>
        <p:nvSpPr>
          <p:cNvPr id="12" name="AutoShape 6" descr="Bildergebnis für rentenversicheru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" name="AutoShape 8" descr="Bildergebnis für rentenversicheru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cxnSp>
        <p:nvCxnSpPr>
          <p:cNvPr id="15" name="Gerade Verbindung 14"/>
          <p:cNvCxnSpPr/>
          <p:nvPr/>
        </p:nvCxnSpPr>
        <p:spPr>
          <a:xfrm>
            <a:off x="3638209" y="2118728"/>
            <a:ext cx="0" cy="10939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 flipV="1">
            <a:off x="545420" y="1826419"/>
            <a:ext cx="1607640" cy="2203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>
            <a:endCxn id="11" idx="0"/>
          </p:cNvCxnSpPr>
          <p:nvPr/>
        </p:nvCxnSpPr>
        <p:spPr>
          <a:xfrm>
            <a:off x="2656781" y="1826419"/>
            <a:ext cx="1645270" cy="2203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>
            <a:stCxn id="8" idx="0"/>
          </p:cNvCxnSpPr>
          <p:nvPr/>
        </p:nvCxnSpPr>
        <p:spPr>
          <a:xfrm flipV="1">
            <a:off x="1508566" y="1835946"/>
            <a:ext cx="761491" cy="2107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>
            <a:stCxn id="9" idx="0"/>
          </p:cNvCxnSpPr>
          <p:nvPr/>
        </p:nvCxnSpPr>
        <p:spPr>
          <a:xfrm flipV="1">
            <a:off x="2364329" y="1835946"/>
            <a:ext cx="1411" cy="2107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H="1" flipV="1">
            <a:off x="2506046" y="1835946"/>
            <a:ext cx="656491" cy="2107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273298" y="5219908"/>
            <a:ext cx="455775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? Träger, Anspruch, Leistungen, </a:t>
            </a:r>
            <a:r>
              <a:rPr lang="de-DE" dirty="0" smtClean="0"/>
              <a:t>Beitrag 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1" name="Textfeld 30"/>
          <p:cNvSpPr txBox="1"/>
          <p:nvPr/>
        </p:nvSpPr>
        <p:spPr>
          <a:xfrm>
            <a:off x="7564154" y="2908257"/>
            <a:ext cx="1390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Rentenlücke</a:t>
            </a:r>
            <a:endParaRPr lang="de-DE" sz="1400" dirty="0"/>
          </a:p>
        </p:txBody>
      </p:sp>
      <p:sp>
        <p:nvSpPr>
          <p:cNvPr id="40" name="Textfeld 39"/>
          <p:cNvSpPr txBox="1"/>
          <p:nvPr/>
        </p:nvSpPr>
        <p:spPr>
          <a:xfrm>
            <a:off x="1987381" y="3378563"/>
            <a:ext cx="162238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/>
              <a:t>Versicherungspflichtgrenze</a:t>
            </a:r>
            <a:endParaRPr lang="de-DE" sz="1000" dirty="0"/>
          </a:p>
        </p:txBody>
      </p:sp>
      <p:sp>
        <p:nvSpPr>
          <p:cNvPr id="33" name="Geschweifte Klammer rechts 32"/>
          <p:cNvSpPr/>
          <p:nvPr/>
        </p:nvSpPr>
        <p:spPr>
          <a:xfrm rot="5400000">
            <a:off x="2687052" y="2612168"/>
            <a:ext cx="225503" cy="1307287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Geschweifte Klammer rechts 41"/>
          <p:cNvSpPr/>
          <p:nvPr/>
        </p:nvSpPr>
        <p:spPr>
          <a:xfrm rot="5400000">
            <a:off x="1832036" y="2961385"/>
            <a:ext cx="204025" cy="3323492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/>
          <p:cNvSpPr txBox="1"/>
          <p:nvPr/>
        </p:nvSpPr>
        <p:spPr>
          <a:xfrm>
            <a:off x="1061464" y="4694947"/>
            <a:ext cx="162238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/>
              <a:t>Beitragsbemessungsgrenze</a:t>
            </a:r>
            <a:endParaRPr lang="de-DE" sz="1000" dirty="0"/>
          </a:p>
        </p:txBody>
      </p:sp>
      <p:sp>
        <p:nvSpPr>
          <p:cNvPr id="44" name="Geschweifte Klammer rechts 43"/>
          <p:cNvSpPr/>
          <p:nvPr/>
        </p:nvSpPr>
        <p:spPr>
          <a:xfrm rot="5400000">
            <a:off x="2425610" y="2841700"/>
            <a:ext cx="225502" cy="4532115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/>
          <p:cNvSpPr txBox="1"/>
          <p:nvPr/>
        </p:nvSpPr>
        <p:spPr>
          <a:xfrm>
            <a:off x="5508104" y="1223386"/>
            <a:ext cx="2605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Generationenvertrag</a:t>
            </a:r>
          </a:p>
          <a:p>
            <a:endParaRPr lang="de-DE" dirty="0"/>
          </a:p>
        </p:txBody>
      </p:sp>
      <p:sp>
        <p:nvSpPr>
          <p:cNvPr id="34" name="Rechteck 33"/>
          <p:cNvSpPr/>
          <p:nvPr/>
        </p:nvSpPr>
        <p:spPr>
          <a:xfrm>
            <a:off x="399064" y="777478"/>
            <a:ext cx="44319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de-DE" sz="5400" b="1" cap="none" spc="0" dirty="0" smtClean="0">
                <a:ln w="31550" cmpd="sng">
                  <a:gradFill>
                    <a:gsLst>
                      <a:gs pos="70000">
                        <a:srgbClr val="00B050"/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92D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Solidaritätsprinzip</a:t>
            </a:r>
            <a:endParaRPr lang="de-DE" sz="5400" b="1" cap="none" spc="0" dirty="0">
              <a:ln w="31550" cmpd="sng">
                <a:gradFill>
                  <a:gsLst>
                    <a:gs pos="70000">
                      <a:srgbClr val="00B050"/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92D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325841" y="5589240"/>
            <a:ext cx="4478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de-DE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Versicherungspflicht</a:t>
            </a:r>
            <a:endParaRPr lang="de-DE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7" name="Textfeld 56"/>
          <p:cNvSpPr txBox="1"/>
          <p:nvPr/>
        </p:nvSpPr>
        <p:spPr>
          <a:xfrm rot="3608304">
            <a:off x="5088725" y="3622172"/>
            <a:ext cx="227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Gesundheits- und Pflegekosten</a:t>
            </a:r>
            <a:endParaRPr lang="de-DE" sz="1600" dirty="0"/>
          </a:p>
        </p:txBody>
      </p:sp>
      <p:sp>
        <p:nvSpPr>
          <p:cNvPr id="59" name="Textfeld 58"/>
          <p:cNvSpPr txBox="1"/>
          <p:nvPr/>
        </p:nvSpPr>
        <p:spPr>
          <a:xfrm>
            <a:off x="5652120" y="4725144"/>
            <a:ext cx="2913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Lösungsmöglichkeiten, z. B. :</a:t>
            </a:r>
            <a:endParaRPr lang="de-DE" b="1" u="sng" dirty="0"/>
          </a:p>
        </p:txBody>
      </p:sp>
      <p:cxnSp>
        <p:nvCxnSpPr>
          <p:cNvPr id="38" name="Gerade Verbindung mit Pfeil 37"/>
          <p:cNvCxnSpPr/>
          <p:nvPr/>
        </p:nvCxnSpPr>
        <p:spPr>
          <a:xfrm flipH="1">
            <a:off x="8149350" y="2590032"/>
            <a:ext cx="103" cy="37266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/>
          <p:nvPr/>
        </p:nvCxnSpPr>
        <p:spPr>
          <a:xfrm flipH="1">
            <a:off x="6400525" y="4359449"/>
            <a:ext cx="103" cy="37266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/>
          <p:nvPr/>
        </p:nvCxnSpPr>
        <p:spPr>
          <a:xfrm flipH="1">
            <a:off x="7930506" y="4330454"/>
            <a:ext cx="103" cy="37266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/>
          <p:nvPr/>
        </p:nvCxnSpPr>
        <p:spPr>
          <a:xfrm flipH="1">
            <a:off x="3923928" y="3846087"/>
            <a:ext cx="1800201" cy="139938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mit Pfeil 66"/>
          <p:cNvCxnSpPr/>
          <p:nvPr/>
        </p:nvCxnSpPr>
        <p:spPr>
          <a:xfrm flipH="1">
            <a:off x="2799804" y="3624784"/>
            <a:ext cx="2852316" cy="163465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2" name="Picture 28" descr="http://www.abload.de/img/blitz2oxv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837" y="1683629"/>
            <a:ext cx="360040" cy="50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extfeld 70"/>
          <p:cNvSpPr txBox="1"/>
          <p:nvPr/>
        </p:nvSpPr>
        <p:spPr>
          <a:xfrm rot="3608304">
            <a:off x="8066106" y="5662837"/>
            <a:ext cx="106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</a:t>
            </a:r>
            <a:r>
              <a:rPr lang="de-DE" sz="1600" dirty="0" smtClean="0"/>
              <a:t>as &amp; wann?</a:t>
            </a:r>
            <a:endParaRPr lang="de-DE" sz="1600" dirty="0"/>
          </a:p>
        </p:txBody>
      </p:sp>
      <p:cxnSp>
        <p:nvCxnSpPr>
          <p:cNvPr id="72" name="Gerade Verbindung mit Pfeil 71"/>
          <p:cNvCxnSpPr/>
          <p:nvPr/>
        </p:nvCxnSpPr>
        <p:spPr>
          <a:xfrm>
            <a:off x="7737212" y="5834632"/>
            <a:ext cx="421855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ch links gekrümmter Pfeil 1"/>
          <p:cNvSpPr/>
          <p:nvPr/>
        </p:nvSpPr>
        <p:spPr>
          <a:xfrm>
            <a:off x="3609765" y="3494869"/>
            <a:ext cx="438005" cy="259827"/>
          </a:xfrm>
          <a:prstGeom prst="curvedLeftArrow">
            <a:avLst>
              <a:gd name="adj1" fmla="val 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49" name="Gerade Verbindung mit Pfeil 48"/>
          <p:cNvCxnSpPr/>
          <p:nvPr/>
        </p:nvCxnSpPr>
        <p:spPr>
          <a:xfrm flipH="1" flipV="1">
            <a:off x="2791578" y="2708920"/>
            <a:ext cx="2716526" cy="79275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5652120" y="565195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!!!!</a:t>
            </a:r>
            <a:endParaRPr lang="de-DE" dirty="0"/>
          </a:p>
        </p:txBody>
      </p:sp>
      <p:sp>
        <p:nvSpPr>
          <p:cNvPr id="53" name="Textfeld 52"/>
          <p:cNvSpPr txBox="1"/>
          <p:nvPr/>
        </p:nvSpPr>
        <p:spPr>
          <a:xfrm>
            <a:off x="7251182" y="5643492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!!!!</a:t>
            </a:r>
            <a:endParaRPr lang="de-DE" dirty="0"/>
          </a:p>
        </p:txBody>
      </p:sp>
      <p:sp>
        <p:nvSpPr>
          <p:cNvPr id="19" name="Freihandform 18"/>
          <p:cNvSpPr/>
          <p:nvPr/>
        </p:nvSpPr>
        <p:spPr>
          <a:xfrm>
            <a:off x="1677264" y="1835947"/>
            <a:ext cx="3830840" cy="395440"/>
          </a:xfrm>
          <a:custGeom>
            <a:avLst/>
            <a:gdLst>
              <a:gd name="connsiteX0" fmla="*/ 0 w 3808520"/>
              <a:gd name="connsiteY0" fmla="*/ 250102 h 250102"/>
              <a:gd name="connsiteX1" fmla="*/ 1615736 w 3808520"/>
              <a:gd name="connsiteY1" fmla="*/ 37038 h 250102"/>
              <a:gd name="connsiteX2" fmla="*/ 3808520 w 3808520"/>
              <a:gd name="connsiteY2" fmla="*/ 1527 h 25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08520" h="250102">
                <a:moveTo>
                  <a:pt x="0" y="250102"/>
                </a:moveTo>
                <a:cubicBezTo>
                  <a:pt x="490491" y="164284"/>
                  <a:pt x="980983" y="78467"/>
                  <a:pt x="1615736" y="37038"/>
                </a:cubicBezTo>
                <a:cubicBezTo>
                  <a:pt x="2250489" y="-4391"/>
                  <a:pt x="3460811" y="-1432"/>
                  <a:pt x="3808520" y="1527"/>
                </a:cubicBezTo>
              </a:path>
            </a:pathLst>
          </a:custGeom>
          <a:noFill/>
          <a:ln>
            <a:prstDash val="dash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563" y="2455964"/>
            <a:ext cx="470487" cy="681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354" y="2551965"/>
            <a:ext cx="831394" cy="553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033" y="2455964"/>
            <a:ext cx="641450" cy="681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03" y="2464448"/>
            <a:ext cx="712510" cy="67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778" y="1601742"/>
            <a:ext cx="1228791" cy="988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0" r="20932"/>
          <a:stretch/>
        </p:blipFill>
        <p:spPr bwMode="auto">
          <a:xfrm>
            <a:off x="7907352" y="1512531"/>
            <a:ext cx="956326" cy="96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7557507" y="3222061"/>
            <a:ext cx="13966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Diskussion um Altersarmut:</a:t>
            </a:r>
          </a:p>
          <a:p>
            <a:r>
              <a:rPr lang="de-DE" sz="1200" dirty="0" smtClean="0">
                <a:latin typeface="Arial Black" panose="020B0A04020102020204" pitchFamily="34" charset="0"/>
              </a:rPr>
              <a:t>„Reicht meine </a:t>
            </a:r>
            <a:r>
              <a:rPr lang="de-DE" sz="1200" b="1" dirty="0">
                <a:solidFill>
                  <a:srgbClr val="FF0000"/>
                </a:solidFill>
                <a:latin typeface="Arial Black" panose="020B0A04020102020204" pitchFamily="34" charset="0"/>
              </a:rPr>
              <a:t>R</a:t>
            </a:r>
            <a:r>
              <a:rPr lang="de-DE" sz="1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ente</a:t>
            </a:r>
            <a:r>
              <a:rPr lang="de-DE" sz="1200" dirty="0" smtClean="0">
                <a:latin typeface="Arial Black" panose="020B0A04020102020204" pitchFamily="34" charset="0"/>
              </a:rPr>
              <a:t> noch zum </a:t>
            </a:r>
            <a:r>
              <a:rPr lang="de-DE" sz="1200" b="1" dirty="0" smtClean="0">
                <a:latin typeface="Arial Black" panose="020B0A04020102020204" pitchFamily="34" charset="0"/>
              </a:rPr>
              <a:t>Leben</a:t>
            </a:r>
            <a:r>
              <a:rPr lang="de-DE" sz="1200" dirty="0" smtClean="0">
                <a:latin typeface="Arial Black" panose="020B0A04020102020204" pitchFamily="34" charset="0"/>
              </a:rPr>
              <a:t>?“</a:t>
            </a:r>
            <a:endParaRPr lang="de-DE" sz="1200" dirty="0">
              <a:latin typeface="Arial Black" panose="020B0A04020102020204" pitchFamily="34" charset="0"/>
            </a:endParaRPr>
          </a:p>
        </p:txBody>
      </p:sp>
      <p:graphicFrame>
        <p:nvGraphicFramePr>
          <p:cNvPr id="65" name="Diagramm 64"/>
          <p:cNvGraphicFramePr/>
          <p:nvPr>
            <p:extLst>
              <p:ext uri="{D42A27DB-BD31-4B8C-83A1-F6EECF244321}">
                <p14:modId xmlns:p14="http://schemas.microsoft.com/office/powerpoint/2010/main" val="2006974250"/>
              </p:ext>
            </p:extLst>
          </p:nvPr>
        </p:nvGraphicFramePr>
        <p:xfrm>
          <a:off x="5318982" y="5294896"/>
          <a:ext cx="2282382" cy="1189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</p:spTree>
    <p:extLst>
      <p:ext uri="{BB962C8B-B14F-4D97-AF65-F5344CB8AC3E}">
        <p14:creationId xmlns:p14="http://schemas.microsoft.com/office/powerpoint/2010/main" val="394544229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Bildschirmpräsentation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 Eichler-Seitz</dc:creator>
  <cp:lastModifiedBy>andrea </cp:lastModifiedBy>
  <cp:revision>26</cp:revision>
  <cp:lastPrinted>2015-06-29T11:34:09Z</cp:lastPrinted>
  <dcterms:created xsi:type="dcterms:W3CDTF">2015-06-29T06:49:52Z</dcterms:created>
  <dcterms:modified xsi:type="dcterms:W3CDTF">2017-09-17T18:14:10Z</dcterms:modified>
</cp:coreProperties>
</file>