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91" r:id="rId2"/>
    <p:sldId id="301" r:id="rId3"/>
    <p:sldId id="302" r:id="rId4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144">
          <p15:clr>
            <a:srgbClr val="A4A3A4"/>
          </p15:clr>
        </p15:guide>
        <p15:guide id="2" orient="horz" pos="3044">
          <p15:clr>
            <a:srgbClr val="A4A3A4"/>
          </p15:clr>
        </p15:guide>
        <p15:guide id="3" pos="8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0D69"/>
    <a:srgbClr val="009E8C"/>
    <a:srgbClr val="E78E23"/>
    <a:srgbClr val="1D2763"/>
    <a:srgbClr val="AAAAAA"/>
    <a:srgbClr val="4A4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8" autoAdjust="0"/>
    <p:restoredTop sz="94660"/>
  </p:normalViewPr>
  <p:slideViewPr>
    <p:cSldViewPr snapToGrid="0" snapToObjects="1">
      <p:cViewPr>
        <p:scale>
          <a:sx n="80" d="100"/>
          <a:sy n="80" d="100"/>
        </p:scale>
        <p:origin x="-379" y="-34"/>
      </p:cViewPr>
      <p:guideLst>
        <p:guide orient="horz" pos="4144"/>
        <p:guide orient="horz" pos="3044"/>
        <p:guide pos="8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80DFB-3D4C-4473-85C8-3D5EFBCD5212}" type="datetimeFigureOut">
              <a:rPr lang="de-DE" smtClean="0"/>
              <a:t>19.03.2018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EC7E7-239C-46ED-8D2B-DA316C2EF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592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C7E7-239C-46ED-8D2B-DA316C2EF041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167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C7E7-239C-46ED-8D2B-DA316C2EF041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076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0CFF9-FA71-4CB5-A511-F1F2457A4800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C1C1D-3A01-4B0D-AB4F-CC19C812063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93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453FC-10A4-422E-BC3C-06BC71702F4F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439D8-E89C-4166-A376-754257AA54C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973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F100D-9B22-4FE6-825E-FFFD9038BEE1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E4F6D-4BB8-413F-9EFD-4E2B8482F04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8803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C2A5B-D51B-4235-9848-B3A0CA145C6F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76B04-287D-4518-8C50-BD6DC3BAAF6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3287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97959-F287-4D39-970E-1D00526F2E11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747BF-4145-4381-AB67-0CEB913B574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81372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C9434-A902-4015-8F55-957DEEA7D455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805C0-C2AD-4BB9-90D1-9EF51F3EF1D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2844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2C5E2-FFA8-4E30-9B37-FB1096E52DAA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9B5BE-4506-4A27-8CA6-ACB00ECECAD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06901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7D1BD-2A6C-4917-A8E1-FF697EB8E6B1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7F5F8-7B88-4EF8-A926-7200FEEE244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53948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47AE3-6BF7-4FB6-AAE4-DFE4E3B47670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FF36F-171D-4615-B1B0-884EB7093F7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176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4F0F5-86E3-4CEE-A163-2286A2AAABAF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24904-CD49-465F-BE14-DBACF7A8868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6981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25515-DA7C-4456-BF6C-8F2B221E53AB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13FB3-C9B3-4E26-B653-96BEC19855B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22393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3F4CE99-ADC6-4D8C-A750-E9333C75A852}" type="datetimeFigureOut">
              <a:rPr lang="de-DE" altLang="de-DE"/>
              <a:pPr>
                <a:defRPr/>
              </a:pPr>
              <a:t>19.03.2018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39BCF12-CC9D-4621-B835-5594DF354CB2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 txBox="1">
            <a:spLocks/>
          </p:cNvSpPr>
          <p:nvPr/>
        </p:nvSpPr>
        <p:spPr>
          <a:xfrm>
            <a:off x="1323975" y="688975"/>
            <a:ext cx="3660893" cy="648997"/>
          </a:xfrm>
          <a:prstGeom prst="rect">
            <a:avLst/>
          </a:prstGeom>
          <a:pattFill prst="ltUpDiag">
            <a:fgClr>
              <a:schemeClr val="bg1">
                <a:lumMod val="85000"/>
              </a:schemeClr>
            </a:fgClr>
            <a:bgClr>
              <a:prstClr val="white"/>
            </a:bgClr>
          </a:pattFill>
        </p:spPr>
        <p:txBody>
          <a:bodyPr wrap="none" lIns="180000" tIns="108000" rIns="180000" bIns="10800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100" normalizeH="0" baseline="0" noProof="0" dirty="0" err="1" smtClean="0">
                <a:ln>
                  <a:noFill/>
                </a:ln>
                <a:solidFill>
                  <a:srgbClr val="1D2763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Advance</a:t>
            </a:r>
            <a:r>
              <a:rPr kumimoji="0" lang="de-DE" sz="2800" b="0" i="0" u="none" strike="noStrike" kern="0" cap="none" spc="100" normalizeH="0" baseline="0" noProof="0" dirty="0" smtClean="0">
                <a:ln>
                  <a:noFill/>
                </a:ln>
                <a:solidFill>
                  <a:srgbClr val="1D2763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Organizer</a:t>
            </a:r>
          </a:p>
        </p:txBody>
      </p:sp>
      <p:sp>
        <p:nvSpPr>
          <p:cNvPr id="9" name="Rechteck 8"/>
          <p:cNvSpPr/>
          <p:nvPr/>
        </p:nvSpPr>
        <p:spPr>
          <a:xfrm>
            <a:off x="190500" y="282575"/>
            <a:ext cx="45720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80" normalizeH="0" baseline="0" noProof="0" smtClean="0">
                <a:ln>
                  <a:noFill/>
                </a:ln>
                <a:solidFill>
                  <a:srgbClr val="1D2763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Rechtliche Grundlagen des Handelns privater Haushalte</a:t>
            </a:r>
            <a:endParaRPr kumimoji="0" lang="de-DE" sz="1200" b="0" i="0" u="none" strike="noStrike" kern="0" cap="none" spc="80" normalizeH="0" baseline="0" noProof="0" dirty="0">
              <a:ln>
                <a:solidFill>
                  <a:srgbClr val="1D2763"/>
                </a:solidFill>
              </a:ln>
              <a:solidFill>
                <a:srgbClr val="1D2763"/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Arial"/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0" y="688975"/>
            <a:ext cx="9144000" cy="0"/>
          </a:xfrm>
          <a:prstGeom prst="line">
            <a:avLst/>
          </a:prstGeom>
          <a:ln w="3175" cmpd="sng">
            <a:solidFill>
              <a:srgbClr val="1D276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uppieren 34"/>
          <p:cNvGrpSpPr/>
          <p:nvPr/>
        </p:nvGrpSpPr>
        <p:grpSpPr>
          <a:xfrm>
            <a:off x="3473980" y="3709482"/>
            <a:ext cx="1343025" cy="1009650"/>
            <a:chOff x="3434291" y="3657291"/>
            <a:chExt cx="1343025" cy="100965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grpSpPr>
        <p:sp>
          <p:nvSpPr>
            <p:cNvPr id="2" name="Horizontales Scrollen 1"/>
            <p:cNvSpPr/>
            <p:nvPr/>
          </p:nvSpPr>
          <p:spPr>
            <a:xfrm>
              <a:off x="3434291" y="3657291"/>
              <a:ext cx="1343025" cy="1009650"/>
            </a:xfrm>
            <a:prstGeom prst="horizontalScroll">
              <a:avLst/>
            </a:prstGeom>
            <a:grp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3600978" y="3831085"/>
              <a:ext cx="1114425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Kauf-vertrag</a:t>
              </a:r>
              <a:endParaRPr kumimoji="0" lang="de-D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3464454" y="2781712"/>
            <a:ext cx="1362076" cy="745595"/>
            <a:chOff x="3533775" y="2518365"/>
            <a:chExt cx="1114425" cy="677615"/>
          </a:xfrm>
        </p:grpSpPr>
        <p:sp>
          <p:nvSpPr>
            <p:cNvPr id="4" name="Abgerundetes Rechteck 3"/>
            <p:cNvSpPr/>
            <p:nvPr/>
          </p:nvSpPr>
          <p:spPr>
            <a:xfrm>
              <a:off x="3586162" y="2529230"/>
              <a:ext cx="1009650" cy="666750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3533775" y="2518365"/>
              <a:ext cx="1114425" cy="671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Entstehung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E78E23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(Verpflichtungs-geschäft)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E78E23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037403" y="3844116"/>
            <a:ext cx="1362076" cy="745595"/>
            <a:chOff x="3533775" y="2518365"/>
            <a:chExt cx="1114425" cy="677615"/>
          </a:xfrm>
        </p:grpSpPr>
        <p:sp>
          <p:nvSpPr>
            <p:cNvPr id="23" name="Abgerundetes Rechteck 22"/>
            <p:cNvSpPr/>
            <p:nvPr/>
          </p:nvSpPr>
          <p:spPr>
            <a:xfrm>
              <a:off x="3586162" y="2529230"/>
              <a:ext cx="1009650" cy="666750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3533775" y="2518365"/>
              <a:ext cx="1114425" cy="671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Ausführung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E78E23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(Erfüllungs-geschäft)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E78E23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3479269" y="4850249"/>
            <a:ext cx="1362076" cy="733640"/>
            <a:chOff x="3533775" y="2529230"/>
            <a:chExt cx="1114425" cy="666750"/>
          </a:xfrm>
        </p:grpSpPr>
        <p:sp>
          <p:nvSpPr>
            <p:cNvPr id="26" name="Abgerundetes Rechteck 25"/>
            <p:cNvSpPr/>
            <p:nvPr/>
          </p:nvSpPr>
          <p:spPr>
            <a:xfrm>
              <a:off x="3586162" y="2529230"/>
              <a:ext cx="1009650" cy="666750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3533775" y="2605547"/>
              <a:ext cx="1114425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Störungen bei der Ausführung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872323" y="3817131"/>
            <a:ext cx="1362076" cy="733640"/>
            <a:chOff x="3533775" y="2529230"/>
            <a:chExt cx="1114425" cy="666750"/>
          </a:xfrm>
        </p:grpSpPr>
        <p:sp>
          <p:nvSpPr>
            <p:cNvPr id="29" name="Abgerundetes Rechteck 28"/>
            <p:cNvSpPr/>
            <p:nvPr/>
          </p:nvSpPr>
          <p:spPr>
            <a:xfrm>
              <a:off x="3586162" y="2529230"/>
              <a:ext cx="1009650" cy="666750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3533775" y="2600278"/>
              <a:ext cx="1114425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Fernabsatz-vertrag</a:t>
              </a: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2119920" y="2252216"/>
            <a:ext cx="1344534" cy="833200"/>
            <a:chOff x="2228851" y="1929051"/>
            <a:chExt cx="1344534" cy="833200"/>
          </a:xfrm>
        </p:grpSpPr>
        <p:sp>
          <p:nvSpPr>
            <p:cNvPr id="8" name="Wolke 7"/>
            <p:cNvSpPr/>
            <p:nvPr/>
          </p:nvSpPr>
          <p:spPr>
            <a:xfrm>
              <a:off x="2228851" y="1929051"/>
              <a:ext cx="1344534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379134" y="2022485"/>
              <a:ext cx="1073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Wer darf einen Vertrag abschließen?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4889803" y="2246071"/>
            <a:ext cx="1321328" cy="833200"/>
            <a:chOff x="4841345" y="1972564"/>
            <a:chExt cx="1321328" cy="833200"/>
          </a:xfrm>
        </p:grpSpPr>
        <p:sp>
          <p:nvSpPr>
            <p:cNvPr id="33" name="Wolke 32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Wie kommt ein Vertrag zustande?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5776914" y="4709784"/>
            <a:ext cx="1321328" cy="833200"/>
            <a:chOff x="4841345" y="1972564"/>
            <a:chExt cx="1321328" cy="833200"/>
          </a:xfrm>
        </p:grpSpPr>
        <p:sp>
          <p:nvSpPr>
            <p:cNvPr id="38" name="Wolke 37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Wie wird Eigentum  übertragen?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648629" y="3172702"/>
            <a:ext cx="1321328" cy="833200"/>
            <a:chOff x="4841345" y="1972564"/>
            <a:chExt cx="1321328" cy="833200"/>
          </a:xfrm>
        </p:grpSpPr>
        <p:sp>
          <p:nvSpPr>
            <p:cNvPr id="42" name="Wolke 41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Was ist beim Internetkauf  anders?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sp>
        <p:nvSpPr>
          <p:cNvPr id="36" name="Pfeil nach oben 35"/>
          <p:cNvSpPr/>
          <p:nvPr/>
        </p:nvSpPr>
        <p:spPr>
          <a:xfrm>
            <a:off x="4057650" y="3546357"/>
            <a:ext cx="247650" cy="270774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Pfeil nach oben 44"/>
          <p:cNvSpPr/>
          <p:nvPr/>
        </p:nvSpPr>
        <p:spPr>
          <a:xfrm rot="5400000">
            <a:off x="4828567" y="4066105"/>
            <a:ext cx="247650" cy="270774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Pfeil nach oben 45"/>
          <p:cNvSpPr/>
          <p:nvPr/>
        </p:nvSpPr>
        <p:spPr>
          <a:xfrm rot="10647559">
            <a:off x="4051770" y="4588182"/>
            <a:ext cx="247650" cy="270774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Pfeil nach oben 46"/>
          <p:cNvSpPr/>
          <p:nvPr/>
        </p:nvSpPr>
        <p:spPr>
          <a:xfrm rot="16200000">
            <a:off x="3201115" y="4066105"/>
            <a:ext cx="247650" cy="270774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8" name="Gruppieren 47"/>
          <p:cNvGrpSpPr/>
          <p:nvPr/>
        </p:nvGrpSpPr>
        <p:grpSpPr>
          <a:xfrm>
            <a:off x="540754" y="1839591"/>
            <a:ext cx="1729449" cy="523220"/>
            <a:chOff x="1043646" y="1682279"/>
            <a:chExt cx="1729449" cy="523220"/>
          </a:xfrm>
        </p:grpSpPr>
        <p:sp>
          <p:nvSpPr>
            <p:cNvPr id="40" name="Rechteck 39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Rechts- / Geschäftsfähigkeit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5618586" y="1639244"/>
            <a:ext cx="1729449" cy="523220"/>
            <a:chOff x="1043646" y="1682279"/>
            <a:chExt cx="1729449" cy="523220"/>
          </a:xfrm>
        </p:grpSpPr>
        <p:sp>
          <p:nvSpPr>
            <p:cNvPr id="52" name="Rechteck 51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Ein- / Zweiseitiges Rechtsgeschäft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54" name="Gruppieren 53"/>
          <p:cNvGrpSpPr/>
          <p:nvPr/>
        </p:nvGrpSpPr>
        <p:grpSpPr>
          <a:xfrm>
            <a:off x="5912971" y="3134188"/>
            <a:ext cx="1729449" cy="523220"/>
            <a:chOff x="1043646" y="1682279"/>
            <a:chExt cx="1729449" cy="523220"/>
          </a:xfrm>
        </p:grpSpPr>
        <p:sp>
          <p:nvSpPr>
            <p:cNvPr id="55" name="Rechteck 54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Vertragsfreiheit /</a:t>
              </a:r>
              <a:b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</a:b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Formvorschriften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57" name="Gruppieren 56"/>
          <p:cNvGrpSpPr/>
          <p:nvPr/>
        </p:nvGrpSpPr>
        <p:grpSpPr>
          <a:xfrm>
            <a:off x="3199736" y="1516702"/>
            <a:ext cx="1729449" cy="523220"/>
            <a:chOff x="1043646" y="1682279"/>
            <a:chExt cx="1729449" cy="523220"/>
          </a:xfrm>
        </p:grpSpPr>
        <p:sp>
          <p:nvSpPr>
            <p:cNvPr id="58" name="Rechteck 57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Nichtigkeit / Anfechtbarkeit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0" name="Gruppieren 59"/>
          <p:cNvGrpSpPr/>
          <p:nvPr/>
        </p:nvGrpSpPr>
        <p:grpSpPr>
          <a:xfrm>
            <a:off x="6777696" y="4200649"/>
            <a:ext cx="1729449" cy="457200"/>
            <a:chOff x="1043646" y="1705264"/>
            <a:chExt cx="1729449" cy="457200"/>
          </a:xfrm>
        </p:grpSpPr>
        <p:sp>
          <p:nvSpPr>
            <p:cNvPr id="61" name="Rechteck 60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1075660" y="1786549"/>
              <a:ext cx="166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Besitz / Eigentum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3295582" y="5843129"/>
            <a:ext cx="1729449" cy="457200"/>
            <a:chOff x="1043646" y="1705264"/>
            <a:chExt cx="1729449" cy="457200"/>
          </a:xfrm>
        </p:grpSpPr>
        <p:sp>
          <p:nvSpPr>
            <p:cNvPr id="64" name="Rechteck 63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1075660" y="1771174"/>
              <a:ext cx="166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Schlechtleistung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93858" y="4156917"/>
            <a:ext cx="1729449" cy="523220"/>
            <a:chOff x="1043646" y="1682279"/>
            <a:chExt cx="1729449" cy="523220"/>
          </a:xfrm>
        </p:grpSpPr>
        <p:sp>
          <p:nvSpPr>
            <p:cNvPr id="67" name="Rechteck 66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Internetkauf / Internetauktion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6884653" y="2369375"/>
            <a:ext cx="1729449" cy="457200"/>
            <a:chOff x="1043646" y="1705264"/>
            <a:chExt cx="1729449" cy="457200"/>
          </a:xfrm>
        </p:grpSpPr>
        <p:sp>
          <p:nvSpPr>
            <p:cNvPr id="70" name="Rechteck 69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1103642" y="1772522"/>
              <a:ext cx="166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AGB‘s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73" name="Gruppieren 72"/>
          <p:cNvGrpSpPr/>
          <p:nvPr/>
        </p:nvGrpSpPr>
        <p:grpSpPr>
          <a:xfrm>
            <a:off x="2060046" y="5171891"/>
            <a:ext cx="1321328" cy="833200"/>
            <a:chOff x="4841345" y="1972564"/>
            <a:chExt cx="1321328" cy="833200"/>
          </a:xfrm>
        </p:grpSpPr>
        <p:sp>
          <p:nvSpPr>
            <p:cNvPr id="74" name="Wolke 73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Was kann bei der Erfüllung schief gehen?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76" name="Gruppieren 75"/>
          <p:cNvGrpSpPr/>
          <p:nvPr/>
        </p:nvGrpSpPr>
        <p:grpSpPr>
          <a:xfrm>
            <a:off x="3579514" y="6299677"/>
            <a:ext cx="2351155" cy="457200"/>
            <a:chOff x="952431" y="1705264"/>
            <a:chExt cx="2351155" cy="457200"/>
          </a:xfrm>
        </p:grpSpPr>
        <p:sp>
          <p:nvSpPr>
            <p:cNvPr id="77" name="Rechteck 76"/>
            <p:cNvSpPr/>
            <p:nvPr/>
          </p:nvSpPr>
          <p:spPr>
            <a:xfrm>
              <a:off x="1043646" y="1705264"/>
              <a:ext cx="2098742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952431" y="1771174"/>
              <a:ext cx="23511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n</a:t>
              </a: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icht rechtzeitige Zahlung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sp>
        <p:nvSpPr>
          <p:cNvPr id="72" name="Rechteck 71"/>
          <p:cNvSpPr/>
          <p:nvPr/>
        </p:nvSpPr>
        <p:spPr>
          <a:xfrm>
            <a:off x="8435975" y="6142038"/>
            <a:ext cx="407988" cy="48895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85316D1-51BC-4936-8FEE-E57A6D7FC600}" type="slidenum">
              <a:rPr lang="de-DE" sz="1400" b="1" kern="0" spc="8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rPr>
              <a:t>1</a:t>
            </a:fld>
            <a:endParaRPr lang="de-DE" sz="1400" b="1" kern="0" spc="8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926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5" grpId="0" animBg="1"/>
      <p:bldP spid="46" grpId="0" animBg="1"/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 txBox="1">
            <a:spLocks/>
          </p:cNvSpPr>
          <p:nvPr/>
        </p:nvSpPr>
        <p:spPr>
          <a:xfrm>
            <a:off x="1323975" y="688975"/>
            <a:ext cx="3675320" cy="648997"/>
          </a:xfrm>
          <a:prstGeom prst="rect">
            <a:avLst/>
          </a:prstGeom>
          <a:pattFill prst="ltUpDiag">
            <a:fgClr>
              <a:schemeClr val="bg1">
                <a:lumMod val="85000"/>
              </a:schemeClr>
            </a:fgClr>
            <a:bgClr>
              <a:prstClr val="white"/>
            </a:bgClr>
          </a:pattFill>
        </p:spPr>
        <p:txBody>
          <a:bodyPr wrap="none" lIns="180000" tIns="108000" rIns="180000" bIns="10800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100" normalizeH="0" baseline="0" noProof="0" smtClean="0">
                <a:ln>
                  <a:noFill/>
                </a:ln>
                <a:solidFill>
                  <a:srgbClr val="1D2763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Problemsituationen</a:t>
            </a:r>
            <a:endParaRPr kumimoji="0" lang="de-DE" sz="2800" b="0" i="0" u="none" strike="noStrike" kern="0" cap="none" spc="100" normalizeH="0" baseline="0" noProof="0" dirty="0" smtClean="0">
              <a:ln>
                <a:noFill/>
              </a:ln>
              <a:solidFill>
                <a:srgbClr val="1D276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90500" y="282575"/>
            <a:ext cx="45720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80" normalizeH="0" baseline="0" noProof="0" smtClean="0">
                <a:ln>
                  <a:noFill/>
                </a:ln>
                <a:solidFill>
                  <a:srgbClr val="1D2763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Rechtliche Grundlagen des Handelns privater Haushalte</a:t>
            </a:r>
            <a:endParaRPr kumimoji="0" lang="de-DE" sz="1200" b="0" i="0" u="none" strike="noStrike" kern="0" cap="none" spc="80" normalizeH="0" baseline="0" noProof="0" dirty="0">
              <a:ln>
                <a:solidFill>
                  <a:srgbClr val="1D2763"/>
                </a:solidFill>
              </a:ln>
              <a:solidFill>
                <a:srgbClr val="1D2763"/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Arial"/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0" y="688975"/>
            <a:ext cx="9144000" cy="0"/>
          </a:xfrm>
          <a:prstGeom prst="line">
            <a:avLst/>
          </a:prstGeom>
          <a:ln w="3175" cmpd="sng">
            <a:solidFill>
              <a:srgbClr val="1D276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uppieren 34"/>
          <p:cNvGrpSpPr/>
          <p:nvPr/>
        </p:nvGrpSpPr>
        <p:grpSpPr>
          <a:xfrm>
            <a:off x="3473980" y="3709482"/>
            <a:ext cx="1343025" cy="1009650"/>
            <a:chOff x="3434291" y="3657291"/>
            <a:chExt cx="1343025" cy="100965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grpSpPr>
        <p:sp>
          <p:nvSpPr>
            <p:cNvPr id="2" name="Horizontales Scrollen 1"/>
            <p:cNvSpPr/>
            <p:nvPr/>
          </p:nvSpPr>
          <p:spPr>
            <a:xfrm>
              <a:off x="3434291" y="3657291"/>
              <a:ext cx="1343025" cy="1009650"/>
            </a:xfrm>
            <a:prstGeom prst="horizontalScroll">
              <a:avLst/>
            </a:prstGeom>
            <a:grp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3600978" y="3831085"/>
              <a:ext cx="1114425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Kauf-vertrag</a:t>
              </a:r>
              <a:endParaRPr kumimoji="0" lang="de-D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2119920" y="2252216"/>
            <a:ext cx="1344534" cy="833200"/>
            <a:chOff x="2228851" y="1929051"/>
            <a:chExt cx="1344534" cy="833200"/>
          </a:xfrm>
        </p:grpSpPr>
        <p:sp>
          <p:nvSpPr>
            <p:cNvPr id="8" name="Wolke 7"/>
            <p:cNvSpPr/>
            <p:nvPr/>
          </p:nvSpPr>
          <p:spPr>
            <a:xfrm>
              <a:off x="2228851" y="1929051"/>
              <a:ext cx="1344534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379134" y="2022485"/>
              <a:ext cx="1073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Wer darf einen Vertrag abschließen?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4912807" y="2095374"/>
            <a:ext cx="1321328" cy="833200"/>
            <a:chOff x="4841345" y="1972564"/>
            <a:chExt cx="1321328" cy="833200"/>
          </a:xfrm>
        </p:grpSpPr>
        <p:sp>
          <p:nvSpPr>
            <p:cNvPr id="33" name="Wolke 32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Wie kommt ein Vertrag zustande?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5365881" y="4338691"/>
            <a:ext cx="1321328" cy="833200"/>
            <a:chOff x="4841345" y="1972564"/>
            <a:chExt cx="1321328" cy="833200"/>
          </a:xfrm>
        </p:grpSpPr>
        <p:sp>
          <p:nvSpPr>
            <p:cNvPr id="38" name="Wolke 37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Wie wird Eigentum  übertragen?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499734" y="3352494"/>
            <a:ext cx="1321328" cy="833200"/>
            <a:chOff x="4841345" y="1972564"/>
            <a:chExt cx="1321328" cy="833200"/>
          </a:xfrm>
        </p:grpSpPr>
        <p:sp>
          <p:nvSpPr>
            <p:cNvPr id="42" name="Wolke 41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Was ist beim Internetkauf  anders?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540754" y="1839591"/>
            <a:ext cx="1729449" cy="523220"/>
            <a:chOff x="1043646" y="1682279"/>
            <a:chExt cx="1729449" cy="523220"/>
          </a:xfrm>
        </p:grpSpPr>
        <p:sp>
          <p:nvSpPr>
            <p:cNvPr id="40" name="Rechteck 39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Rechts- / Geschäftsfähigkeit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6156098" y="1619777"/>
            <a:ext cx="1729449" cy="523220"/>
            <a:chOff x="1043646" y="1682279"/>
            <a:chExt cx="1729449" cy="523220"/>
          </a:xfrm>
        </p:grpSpPr>
        <p:sp>
          <p:nvSpPr>
            <p:cNvPr id="52" name="Rechteck 51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Ein- / Zweiseitiges Rechtsgeschäft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54" name="Gruppieren 53"/>
          <p:cNvGrpSpPr/>
          <p:nvPr/>
        </p:nvGrpSpPr>
        <p:grpSpPr>
          <a:xfrm>
            <a:off x="6771755" y="2760608"/>
            <a:ext cx="1729449" cy="523220"/>
            <a:chOff x="1043646" y="1682279"/>
            <a:chExt cx="1729449" cy="523220"/>
          </a:xfrm>
        </p:grpSpPr>
        <p:sp>
          <p:nvSpPr>
            <p:cNvPr id="55" name="Rechteck 54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Vertragsfreiheit /</a:t>
              </a:r>
              <a:b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</a:b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Formvorschriften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57" name="Gruppieren 56"/>
          <p:cNvGrpSpPr/>
          <p:nvPr/>
        </p:nvGrpSpPr>
        <p:grpSpPr>
          <a:xfrm>
            <a:off x="3350442" y="1427582"/>
            <a:ext cx="1729449" cy="523220"/>
            <a:chOff x="1043646" y="1682279"/>
            <a:chExt cx="1729449" cy="523220"/>
          </a:xfrm>
        </p:grpSpPr>
        <p:sp>
          <p:nvSpPr>
            <p:cNvPr id="58" name="Rechteck 57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Nichtigkeit / Anfechtbarkeit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0" name="Gruppieren 59"/>
          <p:cNvGrpSpPr/>
          <p:nvPr/>
        </p:nvGrpSpPr>
        <p:grpSpPr>
          <a:xfrm>
            <a:off x="6777696" y="4200649"/>
            <a:ext cx="1729449" cy="457200"/>
            <a:chOff x="1043646" y="1705264"/>
            <a:chExt cx="1729449" cy="457200"/>
          </a:xfrm>
        </p:grpSpPr>
        <p:sp>
          <p:nvSpPr>
            <p:cNvPr id="61" name="Rechteck 60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1075660" y="1786549"/>
              <a:ext cx="166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Besitz / Eigentum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3295582" y="5843129"/>
            <a:ext cx="1729449" cy="457200"/>
            <a:chOff x="1043646" y="1705264"/>
            <a:chExt cx="1729449" cy="457200"/>
          </a:xfrm>
        </p:grpSpPr>
        <p:sp>
          <p:nvSpPr>
            <p:cNvPr id="64" name="Rechteck 63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1075660" y="1771174"/>
              <a:ext cx="166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Schlechtleistung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75669" y="4555236"/>
            <a:ext cx="1754365" cy="523220"/>
            <a:chOff x="1018730" y="1672254"/>
            <a:chExt cx="1754365" cy="523220"/>
          </a:xfrm>
        </p:grpSpPr>
        <p:sp>
          <p:nvSpPr>
            <p:cNvPr id="67" name="Rechteck 66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1018730" y="1672254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Internetkauf / Internetauktion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5608222" y="5684838"/>
            <a:ext cx="1729449" cy="457200"/>
            <a:chOff x="1043646" y="1705264"/>
            <a:chExt cx="1729449" cy="457200"/>
          </a:xfrm>
        </p:grpSpPr>
        <p:sp>
          <p:nvSpPr>
            <p:cNvPr id="70" name="Rechteck 69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1103642" y="1772522"/>
              <a:ext cx="166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AGB‘s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73" name="Gruppieren 72"/>
          <p:cNvGrpSpPr/>
          <p:nvPr/>
        </p:nvGrpSpPr>
        <p:grpSpPr>
          <a:xfrm>
            <a:off x="2060046" y="5171891"/>
            <a:ext cx="1321328" cy="833200"/>
            <a:chOff x="4841345" y="1972564"/>
            <a:chExt cx="1321328" cy="833200"/>
          </a:xfrm>
        </p:grpSpPr>
        <p:sp>
          <p:nvSpPr>
            <p:cNvPr id="74" name="Wolke 73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Was kann bei der Erfüllung schief gehen?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76" name="Gruppieren 75"/>
          <p:cNvGrpSpPr/>
          <p:nvPr/>
        </p:nvGrpSpPr>
        <p:grpSpPr>
          <a:xfrm>
            <a:off x="3579514" y="6299677"/>
            <a:ext cx="2351155" cy="457200"/>
            <a:chOff x="952431" y="1705264"/>
            <a:chExt cx="2351155" cy="457200"/>
          </a:xfrm>
        </p:grpSpPr>
        <p:sp>
          <p:nvSpPr>
            <p:cNvPr id="77" name="Rechteck 76"/>
            <p:cNvSpPr/>
            <p:nvPr/>
          </p:nvSpPr>
          <p:spPr>
            <a:xfrm>
              <a:off x="1043646" y="1705264"/>
              <a:ext cx="2098742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952431" y="1771174"/>
              <a:ext cx="23511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n</a:t>
              </a: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icht rechtzeitige Zahlung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sp>
        <p:nvSpPr>
          <p:cNvPr id="72" name="Rechteck 71"/>
          <p:cNvSpPr/>
          <p:nvPr/>
        </p:nvSpPr>
        <p:spPr>
          <a:xfrm>
            <a:off x="8435975" y="6142038"/>
            <a:ext cx="407988" cy="48895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85316D1-51BC-4936-8FEE-E57A6D7FC600}" type="slidenum">
              <a:rPr lang="de-DE" sz="1400" b="1" kern="0" spc="8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rPr>
              <a:t>2</a:t>
            </a:fld>
            <a:endParaRPr lang="de-DE" sz="1400" b="1" kern="0" spc="8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+mn-ea"/>
              <a:cs typeface="Arial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2227777" y="3249053"/>
            <a:ext cx="1925224" cy="338985"/>
            <a:chOff x="2227777" y="3189513"/>
            <a:chExt cx="1925224" cy="338985"/>
          </a:xfrm>
        </p:grpSpPr>
        <p:sp>
          <p:nvSpPr>
            <p:cNvPr id="7" name="Abgerundetes Rechteck 6"/>
            <p:cNvSpPr/>
            <p:nvPr/>
          </p:nvSpPr>
          <p:spPr>
            <a:xfrm>
              <a:off x="2227777" y="3189513"/>
              <a:ext cx="1913322" cy="323165"/>
            </a:xfrm>
            <a:prstGeom prst="roundRect">
              <a:avLst/>
            </a:prstGeom>
            <a:noFill/>
            <a:ln>
              <a:solidFill>
                <a:srgbClr val="009E8C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300727" y="3220721"/>
              <a:ext cx="18522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smtClean="0">
                  <a:solidFill>
                    <a:srgbClr val="009E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Problemstellung I</a:t>
              </a:r>
              <a:endParaRPr lang="de-DE" sz="1400" b="1">
                <a:solidFill>
                  <a:srgbClr val="009E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9" name="Gruppieren 78"/>
          <p:cNvGrpSpPr/>
          <p:nvPr/>
        </p:nvGrpSpPr>
        <p:grpSpPr>
          <a:xfrm>
            <a:off x="4900927" y="3792977"/>
            <a:ext cx="1925224" cy="330644"/>
            <a:chOff x="2227777" y="3182034"/>
            <a:chExt cx="1925224" cy="330644"/>
          </a:xfrm>
        </p:grpSpPr>
        <p:sp>
          <p:nvSpPr>
            <p:cNvPr id="80" name="Abgerundetes Rechteck 79"/>
            <p:cNvSpPr/>
            <p:nvPr/>
          </p:nvSpPr>
          <p:spPr>
            <a:xfrm>
              <a:off x="2227777" y="3189513"/>
              <a:ext cx="1913322" cy="323165"/>
            </a:xfrm>
            <a:prstGeom prst="roundRect">
              <a:avLst/>
            </a:prstGeom>
            <a:noFill/>
            <a:ln>
              <a:solidFill>
                <a:srgbClr val="009E8C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Textfeld 80"/>
            <p:cNvSpPr txBox="1"/>
            <p:nvPr/>
          </p:nvSpPr>
          <p:spPr>
            <a:xfrm>
              <a:off x="2300727" y="3182034"/>
              <a:ext cx="18522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smtClean="0">
                  <a:solidFill>
                    <a:srgbClr val="009E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Problemstellung II</a:t>
              </a:r>
              <a:endParaRPr lang="de-DE" sz="1400" b="1">
                <a:solidFill>
                  <a:srgbClr val="009E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uppieren 81"/>
          <p:cNvGrpSpPr/>
          <p:nvPr/>
        </p:nvGrpSpPr>
        <p:grpSpPr>
          <a:xfrm>
            <a:off x="4547723" y="3002698"/>
            <a:ext cx="1925224" cy="330644"/>
            <a:chOff x="2227777" y="3182034"/>
            <a:chExt cx="1925224" cy="330644"/>
          </a:xfrm>
        </p:grpSpPr>
        <p:sp>
          <p:nvSpPr>
            <p:cNvPr id="83" name="Abgerundetes Rechteck 82"/>
            <p:cNvSpPr/>
            <p:nvPr/>
          </p:nvSpPr>
          <p:spPr>
            <a:xfrm>
              <a:off x="2227777" y="3189513"/>
              <a:ext cx="1913322" cy="323165"/>
            </a:xfrm>
            <a:prstGeom prst="roundRect">
              <a:avLst/>
            </a:prstGeom>
            <a:noFill/>
            <a:ln>
              <a:solidFill>
                <a:srgbClr val="009E8C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2300727" y="3182034"/>
              <a:ext cx="18522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smtClean="0">
                  <a:solidFill>
                    <a:srgbClr val="009E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Problemstellung III</a:t>
              </a:r>
              <a:endParaRPr lang="de-DE" sz="1400" b="1">
                <a:solidFill>
                  <a:srgbClr val="009E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5" name="Gruppieren 84"/>
          <p:cNvGrpSpPr/>
          <p:nvPr/>
        </p:nvGrpSpPr>
        <p:grpSpPr>
          <a:xfrm>
            <a:off x="3481978" y="5152655"/>
            <a:ext cx="1925224" cy="330644"/>
            <a:chOff x="2227777" y="3182034"/>
            <a:chExt cx="1925224" cy="330644"/>
          </a:xfrm>
        </p:grpSpPr>
        <p:sp>
          <p:nvSpPr>
            <p:cNvPr id="86" name="Abgerundetes Rechteck 85"/>
            <p:cNvSpPr/>
            <p:nvPr/>
          </p:nvSpPr>
          <p:spPr>
            <a:xfrm>
              <a:off x="2227777" y="3189513"/>
              <a:ext cx="1913322" cy="323165"/>
            </a:xfrm>
            <a:prstGeom prst="roundRect">
              <a:avLst/>
            </a:prstGeom>
            <a:noFill/>
            <a:ln>
              <a:solidFill>
                <a:srgbClr val="009E8C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2300727" y="3182034"/>
              <a:ext cx="18522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smtClean="0">
                  <a:solidFill>
                    <a:srgbClr val="009E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Problemstellung IV</a:t>
              </a:r>
              <a:endParaRPr lang="de-DE" sz="1400" b="1">
                <a:solidFill>
                  <a:srgbClr val="009E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1366919" y="4189433"/>
            <a:ext cx="1925224" cy="330644"/>
            <a:chOff x="2227777" y="3182034"/>
            <a:chExt cx="1925224" cy="330644"/>
          </a:xfrm>
        </p:grpSpPr>
        <p:sp>
          <p:nvSpPr>
            <p:cNvPr id="89" name="Abgerundetes Rechteck 88"/>
            <p:cNvSpPr/>
            <p:nvPr/>
          </p:nvSpPr>
          <p:spPr>
            <a:xfrm>
              <a:off x="2227777" y="3189513"/>
              <a:ext cx="1913322" cy="323165"/>
            </a:xfrm>
            <a:prstGeom prst="roundRect">
              <a:avLst/>
            </a:prstGeom>
            <a:noFill/>
            <a:ln>
              <a:solidFill>
                <a:srgbClr val="009E8C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2300727" y="3182034"/>
              <a:ext cx="18522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smtClean="0">
                  <a:solidFill>
                    <a:srgbClr val="009E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Problemstellung V</a:t>
              </a:r>
              <a:endParaRPr lang="de-DE" sz="1400" b="1">
                <a:solidFill>
                  <a:srgbClr val="009E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908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 txBox="1">
            <a:spLocks/>
          </p:cNvSpPr>
          <p:nvPr/>
        </p:nvSpPr>
        <p:spPr>
          <a:xfrm>
            <a:off x="1323975" y="688975"/>
            <a:ext cx="3660893" cy="648997"/>
          </a:xfrm>
          <a:prstGeom prst="rect">
            <a:avLst/>
          </a:prstGeom>
          <a:pattFill prst="ltUpDiag">
            <a:fgClr>
              <a:schemeClr val="bg1">
                <a:lumMod val="85000"/>
              </a:schemeClr>
            </a:fgClr>
            <a:bgClr>
              <a:prstClr val="white"/>
            </a:bgClr>
          </a:pattFill>
        </p:spPr>
        <p:txBody>
          <a:bodyPr wrap="none" lIns="180000" tIns="108000" rIns="180000" bIns="10800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100" normalizeH="0" baseline="0" noProof="0" smtClean="0">
                <a:ln>
                  <a:noFill/>
                </a:ln>
                <a:solidFill>
                  <a:srgbClr val="1D2763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Advance Organizer</a:t>
            </a:r>
            <a:endParaRPr kumimoji="0" lang="de-DE" sz="2800" b="0" i="0" u="none" strike="noStrike" kern="0" cap="none" spc="100" normalizeH="0" baseline="0" noProof="0" dirty="0" smtClean="0">
              <a:ln>
                <a:noFill/>
              </a:ln>
              <a:solidFill>
                <a:srgbClr val="1D276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90500" y="282575"/>
            <a:ext cx="45720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80" normalizeH="0" baseline="0" noProof="0" smtClean="0">
                <a:ln>
                  <a:noFill/>
                </a:ln>
                <a:solidFill>
                  <a:srgbClr val="1D2763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Rechtliche Grundlagen des Handelns privater Haushalte</a:t>
            </a:r>
            <a:endParaRPr kumimoji="0" lang="de-DE" sz="1200" b="0" i="0" u="none" strike="noStrike" kern="0" cap="none" spc="80" normalizeH="0" baseline="0" noProof="0" dirty="0">
              <a:ln>
                <a:solidFill>
                  <a:srgbClr val="1D2763"/>
                </a:solidFill>
              </a:ln>
              <a:solidFill>
                <a:srgbClr val="1D2763"/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Arial"/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0" y="688975"/>
            <a:ext cx="9144000" cy="0"/>
          </a:xfrm>
          <a:prstGeom prst="line">
            <a:avLst/>
          </a:prstGeom>
          <a:ln w="3175" cmpd="sng">
            <a:solidFill>
              <a:srgbClr val="1D276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uppieren 34"/>
          <p:cNvGrpSpPr/>
          <p:nvPr/>
        </p:nvGrpSpPr>
        <p:grpSpPr>
          <a:xfrm>
            <a:off x="3473980" y="3709482"/>
            <a:ext cx="1343025" cy="1009650"/>
            <a:chOff x="3434291" y="3657291"/>
            <a:chExt cx="1343025" cy="100965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grpSpPr>
        <p:sp>
          <p:nvSpPr>
            <p:cNvPr id="2" name="Horizontales Scrollen 1"/>
            <p:cNvSpPr/>
            <p:nvPr/>
          </p:nvSpPr>
          <p:spPr>
            <a:xfrm>
              <a:off x="3434291" y="3657291"/>
              <a:ext cx="1343025" cy="1009650"/>
            </a:xfrm>
            <a:prstGeom prst="horizontalScroll">
              <a:avLst/>
            </a:prstGeom>
            <a:grp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3600978" y="3831085"/>
              <a:ext cx="1114425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Kauf-vertrag</a:t>
              </a:r>
              <a:endParaRPr kumimoji="0" lang="de-DE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3464454" y="2781712"/>
            <a:ext cx="1362076" cy="745595"/>
            <a:chOff x="3533775" y="2518365"/>
            <a:chExt cx="1114425" cy="677615"/>
          </a:xfrm>
        </p:grpSpPr>
        <p:sp>
          <p:nvSpPr>
            <p:cNvPr id="4" name="Abgerundetes Rechteck 3"/>
            <p:cNvSpPr/>
            <p:nvPr/>
          </p:nvSpPr>
          <p:spPr>
            <a:xfrm>
              <a:off x="3586162" y="2529230"/>
              <a:ext cx="1009650" cy="666750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3533775" y="2518365"/>
              <a:ext cx="1114425" cy="671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Entstehung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E78E23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(Verpflichtungs-geschäft)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E78E23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037403" y="3844116"/>
            <a:ext cx="1362076" cy="745595"/>
            <a:chOff x="3533775" y="2518365"/>
            <a:chExt cx="1114425" cy="677615"/>
          </a:xfrm>
        </p:grpSpPr>
        <p:sp>
          <p:nvSpPr>
            <p:cNvPr id="23" name="Abgerundetes Rechteck 22"/>
            <p:cNvSpPr/>
            <p:nvPr/>
          </p:nvSpPr>
          <p:spPr>
            <a:xfrm>
              <a:off x="3586162" y="2529230"/>
              <a:ext cx="1009650" cy="666750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3533775" y="2518365"/>
              <a:ext cx="1114425" cy="671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Ausführung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E78E23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(Erfüllungs-geschäft)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E78E23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3479269" y="4850249"/>
            <a:ext cx="1362076" cy="733640"/>
            <a:chOff x="3533775" y="2529230"/>
            <a:chExt cx="1114425" cy="666750"/>
          </a:xfrm>
        </p:grpSpPr>
        <p:sp>
          <p:nvSpPr>
            <p:cNvPr id="26" name="Abgerundetes Rechteck 25"/>
            <p:cNvSpPr/>
            <p:nvPr/>
          </p:nvSpPr>
          <p:spPr>
            <a:xfrm>
              <a:off x="3586162" y="2529230"/>
              <a:ext cx="1009650" cy="666750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3533775" y="2605547"/>
              <a:ext cx="1114425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Störungen bei der Ausführung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872323" y="3817131"/>
            <a:ext cx="1362076" cy="733640"/>
            <a:chOff x="3533775" y="2529230"/>
            <a:chExt cx="1114425" cy="666750"/>
          </a:xfrm>
        </p:grpSpPr>
        <p:sp>
          <p:nvSpPr>
            <p:cNvPr id="29" name="Abgerundetes Rechteck 28"/>
            <p:cNvSpPr/>
            <p:nvPr/>
          </p:nvSpPr>
          <p:spPr>
            <a:xfrm>
              <a:off x="3586162" y="2529230"/>
              <a:ext cx="1009650" cy="666750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3533775" y="2600278"/>
              <a:ext cx="1114425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Fernabsatz-vertrag</a:t>
              </a: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2119920" y="2252216"/>
            <a:ext cx="1344534" cy="833200"/>
            <a:chOff x="2228851" y="1929051"/>
            <a:chExt cx="1344534" cy="833200"/>
          </a:xfrm>
        </p:grpSpPr>
        <p:sp>
          <p:nvSpPr>
            <p:cNvPr id="8" name="Wolke 7"/>
            <p:cNvSpPr/>
            <p:nvPr/>
          </p:nvSpPr>
          <p:spPr>
            <a:xfrm>
              <a:off x="2228851" y="1929051"/>
              <a:ext cx="1344534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379134" y="2022485"/>
              <a:ext cx="1073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Wer darf einen Vertrag abschließen?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4889803" y="2246071"/>
            <a:ext cx="1321328" cy="833200"/>
            <a:chOff x="4841345" y="1972564"/>
            <a:chExt cx="1321328" cy="833200"/>
          </a:xfrm>
        </p:grpSpPr>
        <p:sp>
          <p:nvSpPr>
            <p:cNvPr id="33" name="Wolke 32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Wie kommt ein Vertrag zustande?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5776914" y="4709784"/>
            <a:ext cx="1321328" cy="833200"/>
            <a:chOff x="4841345" y="1972564"/>
            <a:chExt cx="1321328" cy="833200"/>
          </a:xfrm>
        </p:grpSpPr>
        <p:sp>
          <p:nvSpPr>
            <p:cNvPr id="38" name="Wolke 37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Wie wird Eigentum  übertragen?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648629" y="3172702"/>
            <a:ext cx="1321328" cy="833200"/>
            <a:chOff x="4841345" y="1972564"/>
            <a:chExt cx="1321328" cy="833200"/>
          </a:xfrm>
        </p:grpSpPr>
        <p:sp>
          <p:nvSpPr>
            <p:cNvPr id="42" name="Wolke 41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Was ist beim Internetkauf  anders?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sp>
        <p:nvSpPr>
          <p:cNvPr id="36" name="Pfeil nach oben 35"/>
          <p:cNvSpPr/>
          <p:nvPr/>
        </p:nvSpPr>
        <p:spPr>
          <a:xfrm>
            <a:off x="4057650" y="3546357"/>
            <a:ext cx="247650" cy="270774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Pfeil nach oben 44"/>
          <p:cNvSpPr/>
          <p:nvPr/>
        </p:nvSpPr>
        <p:spPr>
          <a:xfrm rot="5400000">
            <a:off x="4828567" y="4066105"/>
            <a:ext cx="247650" cy="270774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Pfeil nach oben 45"/>
          <p:cNvSpPr/>
          <p:nvPr/>
        </p:nvSpPr>
        <p:spPr>
          <a:xfrm rot="10647559">
            <a:off x="4051770" y="4588182"/>
            <a:ext cx="247650" cy="270774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Pfeil nach oben 46"/>
          <p:cNvSpPr/>
          <p:nvPr/>
        </p:nvSpPr>
        <p:spPr>
          <a:xfrm rot="16200000">
            <a:off x="3201115" y="4066105"/>
            <a:ext cx="247650" cy="270774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8" name="Gruppieren 47"/>
          <p:cNvGrpSpPr/>
          <p:nvPr/>
        </p:nvGrpSpPr>
        <p:grpSpPr>
          <a:xfrm>
            <a:off x="540754" y="1839591"/>
            <a:ext cx="1729449" cy="523220"/>
            <a:chOff x="1043646" y="1682279"/>
            <a:chExt cx="1729449" cy="523220"/>
          </a:xfrm>
        </p:grpSpPr>
        <p:sp>
          <p:nvSpPr>
            <p:cNvPr id="40" name="Rechteck 39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Rechts- / Geschäftsfähigkeit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5618586" y="1639244"/>
            <a:ext cx="1729449" cy="523220"/>
            <a:chOff x="1043646" y="1682279"/>
            <a:chExt cx="1729449" cy="523220"/>
          </a:xfrm>
        </p:grpSpPr>
        <p:sp>
          <p:nvSpPr>
            <p:cNvPr id="52" name="Rechteck 51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Ein- / Zweiseitiges Rechtsgeschäft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54" name="Gruppieren 53"/>
          <p:cNvGrpSpPr/>
          <p:nvPr/>
        </p:nvGrpSpPr>
        <p:grpSpPr>
          <a:xfrm>
            <a:off x="5912971" y="3134188"/>
            <a:ext cx="1729449" cy="523220"/>
            <a:chOff x="1043646" y="1682279"/>
            <a:chExt cx="1729449" cy="523220"/>
          </a:xfrm>
        </p:grpSpPr>
        <p:sp>
          <p:nvSpPr>
            <p:cNvPr id="55" name="Rechteck 54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Vertragsfreiheit /</a:t>
              </a:r>
              <a:b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</a:b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Formvorschriften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57" name="Gruppieren 56"/>
          <p:cNvGrpSpPr/>
          <p:nvPr/>
        </p:nvGrpSpPr>
        <p:grpSpPr>
          <a:xfrm>
            <a:off x="3199736" y="1516702"/>
            <a:ext cx="1729449" cy="523220"/>
            <a:chOff x="1043646" y="1682279"/>
            <a:chExt cx="1729449" cy="523220"/>
          </a:xfrm>
        </p:grpSpPr>
        <p:sp>
          <p:nvSpPr>
            <p:cNvPr id="58" name="Rechteck 57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Nichtigkeit / Anfechtbarkeit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0" name="Gruppieren 59"/>
          <p:cNvGrpSpPr/>
          <p:nvPr/>
        </p:nvGrpSpPr>
        <p:grpSpPr>
          <a:xfrm>
            <a:off x="6777696" y="4200649"/>
            <a:ext cx="1729449" cy="457200"/>
            <a:chOff x="1043646" y="1705264"/>
            <a:chExt cx="1729449" cy="457200"/>
          </a:xfrm>
        </p:grpSpPr>
        <p:sp>
          <p:nvSpPr>
            <p:cNvPr id="61" name="Rechteck 60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1075660" y="1786549"/>
              <a:ext cx="166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Besitz / Eigentum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3295582" y="5843129"/>
            <a:ext cx="1729449" cy="457200"/>
            <a:chOff x="1043646" y="1705264"/>
            <a:chExt cx="1729449" cy="457200"/>
          </a:xfrm>
        </p:grpSpPr>
        <p:sp>
          <p:nvSpPr>
            <p:cNvPr id="64" name="Rechteck 63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1075660" y="1771174"/>
              <a:ext cx="166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Schlechtleistung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93858" y="4156917"/>
            <a:ext cx="1729449" cy="523220"/>
            <a:chOff x="1043646" y="1682279"/>
            <a:chExt cx="1729449" cy="523220"/>
          </a:xfrm>
        </p:grpSpPr>
        <p:sp>
          <p:nvSpPr>
            <p:cNvPr id="67" name="Rechteck 66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1103642" y="1682279"/>
              <a:ext cx="1665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Internetkauf / Internetauktion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6884653" y="2369375"/>
            <a:ext cx="1729449" cy="457200"/>
            <a:chOff x="1043646" y="1705264"/>
            <a:chExt cx="1729449" cy="457200"/>
          </a:xfrm>
        </p:grpSpPr>
        <p:sp>
          <p:nvSpPr>
            <p:cNvPr id="70" name="Rechteck 69"/>
            <p:cNvSpPr/>
            <p:nvPr/>
          </p:nvSpPr>
          <p:spPr>
            <a:xfrm>
              <a:off x="1043646" y="1705264"/>
              <a:ext cx="1729449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1103642" y="1772522"/>
              <a:ext cx="166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AGB‘s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73" name="Gruppieren 72"/>
          <p:cNvGrpSpPr/>
          <p:nvPr/>
        </p:nvGrpSpPr>
        <p:grpSpPr>
          <a:xfrm>
            <a:off x="2060046" y="5171891"/>
            <a:ext cx="1321328" cy="833200"/>
            <a:chOff x="4841345" y="1972564"/>
            <a:chExt cx="1321328" cy="833200"/>
          </a:xfrm>
        </p:grpSpPr>
        <p:sp>
          <p:nvSpPr>
            <p:cNvPr id="74" name="Wolke 73"/>
            <p:cNvSpPr/>
            <p:nvPr/>
          </p:nvSpPr>
          <p:spPr>
            <a:xfrm>
              <a:off x="4841345" y="1972564"/>
              <a:ext cx="1321328" cy="833200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4946121" y="2065998"/>
              <a:ext cx="1054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Was kann bei der Erfüllung schief gehen?</a:t>
              </a:r>
              <a:endParaRPr kumimoji="0" lang="de-DE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grpSp>
        <p:nvGrpSpPr>
          <p:cNvPr id="76" name="Gruppieren 75"/>
          <p:cNvGrpSpPr/>
          <p:nvPr/>
        </p:nvGrpSpPr>
        <p:grpSpPr>
          <a:xfrm>
            <a:off x="3579514" y="6299677"/>
            <a:ext cx="2351155" cy="457200"/>
            <a:chOff x="952431" y="1705264"/>
            <a:chExt cx="2351155" cy="457200"/>
          </a:xfrm>
        </p:grpSpPr>
        <p:sp>
          <p:nvSpPr>
            <p:cNvPr id="77" name="Rechteck 76"/>
            <p:cNvSpPr/>
            <p:nvPr/>
          </p:nvSpPr>
          <p:spPr>
            <a:xfrm>
              <a:off x="1043646" y="1705264"/>
              <a:ext cx="2098742" cy="457200"/>
            </a:xfrm>
            <a:prstGeom prst="rect">
              <a:avLst/>
            </a:prstGeom>
            <a:noFill/>
            <a:ln w="19050">
              <a:solidFill>
                <a:srgbClr val="8F0D6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952431" y="1771174"/>
              <a:ext cx="23511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n</a:t>
              </a:r>
              <a:r>
                <a:rPr kumimoji="0" lang="de-DE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8F0D69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icht rechtzeitige Zahlung</a:t>
              </a: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8F0D69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</p:grpSp>
      <p:sp>
        <p:nvSpPr>
          <p:cNvPr id="72" name="Rechteck 71"/>
          <p:cNvSpPr/>
          <p:nvPr/>
        </p:nvSpPr>
        <p:spPr>
          <a:xfrm>
            <a:off x="8435975" y="6142038"/>
            <a:ext cx="407988" cy="48895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85316D1-51BC-4936-8FEE-E57A6D7FC600}" type="slidenum">
              <a:rPr lang="de-DE" sz="1400" b="1" kern="0" spc="8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rPr>
              <a:t>3</a:t>
            </a:fld>
            <a:endParaRPr lang="de-DE" sz="1400" b="1" kern="0" spc="8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54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Microsoft Office PowerPoint</Application>
  <PresentationFormat>Bildschirmpräsentation (4:3)</PresentationFormat>
  <Paragraphs>73</Paragraphs>
  <Slides>3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Office-Design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 BERUFLICHE SCHULEN  KARLSRUHE</dc:title>
  <dc:creator>Ahlgrimm, Eichler-Seitz, Schaumann, Scheffold</dc:creator>
  <cp:lastModifiedBy>Barbian, Markus (LS)</cp:lastModifiedBy>
  <cp:revision>176</cp:revision>
  <dcterms:created xsi:type="dcterms:W3CDTF">2013-11-08T13:08:33Z</dcterms:created>
  <dcterms:modified xsi:type="dcterms:W3CDTF">2018-03-19T15:38:16Z</dcterms:modified>
</cp:coreProperties>
</file>