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handoutMasterIdLst>
    <p:handoutMasterId r:id="rId81"/>
  </p:handoutMasterIdLst>
  <p:sldIdLst>
    <p:sldId id="317" r:id="rId2"/>
    <p:sldId id="349" r:id="rId3"/>
    <p:sldId id="329" r:id="rId4"/>
    <p:sldId id="263" r:id="rId5"/>
    <p:sldId id="330" r:id="rId6"/>
    <p:sldId id="267" r:id="rId7"/>
    <p:sldId id="260" r:id="rId8"/>
    <p:sldId id="331" r:id="rId9"/>
    <p:sldId id="256" r:id="rId10"/>
    <p:sldId id="351" r:id="rId11"/>
    <p:sldId id="354" r:id="rId12"/>
    <p:sldId id="356" r:id="rId13"/>
    <p:sldId id="357" r:id="rId14"/>
    <p:sldId id="350" r:id="rId15"/>
    <p:sldId id="259" r:id="rId16"/>
    <p:sldId id="262" r:id="rId17"/>
    <p:sldId id="264" r:id="rId18"/>
    <p:sldId id="353" r:id="rId19"/>
    <p:sldId id="265" r:id="rId20"/>
    <p:sldId id="332" r:id="rId21"/>
    <p:sldId id="333" r:id="rId22"/>
    <p:sldId id="268" r:id="rId23"/>
    <p:sldId id="266" r:id="rId24"/>
    <p:sldId id="270" r:id="rId25"/>
    <p:sldId id="334" r:id="rId26"/>
    <p:sldId id="272" r:id="rId27"/>
    <p:sldId id="273" r:id="rId28"/>
    <p:sldId id="276" r:id="rId29"/>
    <p:sldId id="277" r:id="rId30"/>
    <p:sldId id="278" r:id="rId31"/>
    <p:sldId id="348" r:id="rId32"/>
    <p:sldId id="358" r:id="rId33"/>
    <p:sldId id="335" r:id="rId34"/>
    <p:sldId id="280" r:id="rId35"/>
    <p:sldId id="281" r:id="rId36"/>
    <p:sldId id="337" r:id="rId37"/>
    <p:sldId id="338" r:id="rId38"/>
    <p:sldId id="282" r:id="rId39"/>
    <p:sldId id="283" r:id="rId40"/>
    <p:sldId id="284" r:id="rId41"/>
    <p:sldId id="285" r:id="rId42"/>
    <p:sldId id="339" r:id="rId43"/>
    <p:sldId id="286" r:id="rId44"/>
    <p:sldId id="340" r:id="rId45"/>
    <p:sldId id="341" r:id="rId46"/>
    <p:sldId id="287" r:id="rId47"/>
    <p:sldId id="343" r:id="rId48"/>
    <p:sldId id="288" r:id="rId49"/>
    <p:sldId id="290" r:id="rId50"/>
    <p:sldId id="291" r:id="rId51"/>
    <p:sldId id="292" r:id="rId52"/>
    <p:sldId id="293" r:id="rId53"/>
    <p:sldId id="294" r:id="rId54"/>
    <p:sldId id="344" r:id="rId55"/>
    <p:sldId id="295" r:id="rId56"/>
    <p:sldId id="296" r:id="rId57"/>
    <p:sldId id="297" r:id="rId58"/>
    <p:sldId id="345" r:id="rId59"/>
    <p:sldId id="299" r:id="rId60"/>
    <p:sldId id="300" r:id="rId61"/>
    <p:sldId id="298" r:id="rId62"/>
    <p:sldId id="301" r:id="rId63"/>
    <p:sldId id="346" r:id="rId64"/>
    <p:sldId id="303" r:id="rId65"/>
    <p:sldId id="302" r:id="rId66"/>
    <p:sldId id="305" r:id="rId67"/>
    <p:sldId id="306" r:id="rId68"/>
    <p:sldId id="307" r:id="rId69"/>
    <p:sldId id="308" r:id="rId70"/>
    <p:sldId id="309" r:id="rId71"/>
    <p:sldId id="310" r:id="rId72"/>
    <p:sldId id="311" r:id="rId73"/>
    <p:sldId id="312" r:id="rId74"/>
    <p:sldId id="313" r:id="rId75"/>
    <p:sldId id="314" r:id="rId76"/>
    <p:sldId id="315" r:id="rId77"/>
    <p:sldId id="316" r:id="rId78"/>
    <p:sldId id="347" r:id="rId79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C013F-825D-4E4B-8007-13A21A2E23B2}" type="datetimeFigureOut">
              <a:rPr lang="de-DE" smtClean="0"/>
              <a:t>09.05.2019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9FE1F-8254-4BD0-A053-B8677C5A3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58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B09B3B7-0E7A-44B3-B8DC-CA611CB8D0A9}" type="datetimeFigureOut">
              <a:rPr lang="de-DE" smtClean="0"/>
              <a:t>09.05.2019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A7BA734-67A1-4B76-B800-B5E7669275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98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79755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30428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8242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5552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45313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44135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53262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41658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4153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testnotiz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67605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7823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58496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20924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1696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24413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8180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1618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8265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66262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67994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402199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962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69234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10600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369832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52831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1818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864986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708560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26733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056738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08411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470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35800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367944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489366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00682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881995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37052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365862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15510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66295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95828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5510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519148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23433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425482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958645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697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527543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6059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553364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492732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04370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4450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165012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751900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38890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72502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63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874334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64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2872572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914057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66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1924143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67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932293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68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6408202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69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91585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9598704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70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95508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71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4246478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72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510954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73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4566922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7053983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75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9776885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76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5165686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77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1103856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78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66814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40258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BA734-67A1-4B76-B800-B5E76692757E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323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381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493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77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Insert page 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24000" y="1690687"/>
            <a:ext cx="8494713" cy="4391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57933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880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917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532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323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183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385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1559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2735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60106-6737-4429-A966-3F67971098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48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4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App-Projekte für den Unterricht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523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1.2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95536" y="1484784"/>
            <a:ext cx="7859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Wir wählen eine </a:t>
            </a:r>
            <a:r>
              <a:rPr lang="de-DE" sz="3200" dirty="0" err="1"/>
              <a:t>Activity</a:t>
            </a:r>
            <a:r>
              <a:rPr lang="de-DE" sz="3200" dirty="0"/>
              <a:t> (hier: Empty </a:t>
            </a:r>
            <a:r>
              <a:rPr lang="de-DE" sz="3200" dirty="0" err="1"/>
              <a:t>Activity</a:t>
            </a:r>
            <a:r>
              <a:rPr lang="de-DE" sz="3200" dirty="0"/>
              <a:t>)</a:t>
            </a:r>
            <a:endParaRPr lang="de-DE" sz="3200" i="1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276872"/>
            <a:ext cx="3819593" cy="288798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9781" y="2835660"/>
            <a:ext cx="4341855" cy="328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047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1.3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95536" y="1484784"/>
            <a:ext cx="68543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Wir wählen ein </a:t>
            </a:r>
            <a:r>
              <a:rPr lang="de-DE" sz="3200" dirty="0" err="1"/>
              <a:t>Theme</a:t>
            </a:r>
            <a:r>
              <a:rPr lang="de-DE" sz="3200" dirty="0"/>
              <a:t> (hier: </a:t>
            </a:r>
            <a:r>
              <a:rPr lang="de-DE" sz="3200" dirty="0" err="1"/>
              <a:t>Holo.Light</a:t>
            </a:r>
            <a:r>
              <a:rPr lang="de-DE" sz="3200" dirty="0"/>
              <a:t>)</a:t>
            </a:r>
            <a:endParaRPr lang="de-DE" sz="3200" i="1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307383"/>
            <a:ext cx="6762750" cy="11049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r="21628" b="47393"/>
          <a:stretch/>
        </p:blipFill>
        <p:spPr>
          <a:xfrm>
            <a:off x="2915816" y="3540056"/>
            <a:ext cx="5445993" cy="2566869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4860032" y="2492896"/>
            <a:ext cx="936104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8704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1.4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95536" y="1484784"/>
            <a:ext cx="41364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Wir erstellen ein Layout</a:t>
            </a:r>
            <a:endParaRPr lang="de-DE" sz="3200" i="1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/>
          <a:srcRect l="58919" t="47350" r="32881" b="22611"/>
          <a:stretch/>
        </p:blipFill>
        <p:spPr>
          <a:xfrm>
            <a:off x="469057" y="2204864"/>
            <a:ext cx="2376264" cy="244827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l="70475" t="40201" r="20862" b="40200"/>
          <a:stretch/>
        </p:blipFill>
        <p:spPr>
          <a:xfrm>
            <a:off x="2883999" y="2136705"/>
            <a:ext cx="3168352" cy="201622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5"/>
          <a:srcRect l="18506" t="36400" r="65745" b="56925"/>
          <a:stretch/>
        </p:blipFill>
        <p:spPr>
          <a:xfrm>
            <a:off x="5508104" y="4581128"/>
            <a:ext cx="2880320" cy="68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88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1.4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95536" y="1484784"/>
            <a:ext cx="5995167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Layout-Pflege: Komponentengröße</a:t>
            </a:r>
          </a:p>
          <a:p>
            <a:r>
              <a:rPr lang="de-DE" sz="3200" b="1" dirty="0"/>
              <a:t>(</a:t>
            </a:r>
            <a:r>
              <a:rPr lang="de-DE" sz="3200" b="1" dirty="0" err="1"/>
              <a:t>layout_width</a:t>
            </a:r>
            <a:r>
              <a:rPr lang="de-DE" sz="3200" b="1" dirty="0"/>
              <a:t>, </a:t>
            </a:r>
            <a:r>
              <a:rPr lang="de-DE" sz="3200" b="1" dirty="0" err="1"/>
              <a:t>layout_height</a:t>
            </a:r>
            <a:r>
              <a:rPr lang="de-DE" sz="3200" b="1" dirty="0"/>
              <a:t>)</a:t>
            </a:r>
          </a:p>
          <a:p>
            <a:endParaRPr lang="de-DE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 err="1"/>
              <a:t>wrap_content</a:t>
            </a:r>
            <a:r>
              <a:rPr lang="de-DE" sz="3200" dirty="0"/>
              <a:t> (minimal)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 err="1"/>
              <a:t>match_parent</a:t>
            </a:r>
            <a:r>
              <a:rPr lang="de-DE" sz="3200" dirty="0"/>
              <a:t> (maximal)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3200" dirty="0"/>
          </a:p>
          <a:p>
            <a:endParaRPr lang="de-DE" sz="3200" i="1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E9619BF6-79EC-4523-BE69-1543C5F45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403" y="4510799"/>
            <a:ext cx="2857500" cy="155257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5CD60EBC-CD56-4DDD-A384-F8050E00B8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4540902"/>
            <a:ext cx="2886075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87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1.5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95536" y="1484784"/>
            <a:ext cx="61224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Wir untersuchen das „</a:t>
            </a:r>
            <a:r>
              <a:rPr lang="de-DE" sz="3200" dirty="0" err="1"/>
              <a:t>Hello</a:t>
            </a:r>
            <a:r>
              <a:rPr lang="de-DE" sz="3200" dirty="0"/>
              <a:t> </a:t>
            </a:r>
            <a:r>
              <a:rPr lang="de-DE" sz="3200" dirty="0" err="1"/>
              <a:t>world</a:t>
            </a:r>
            <a:r>
              <a:rPr lang="de-DE" sz="3200" dirty="0"/>
              <a:t>!“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329680"/>
            <a:ext cx="3584902" cy="1899998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4565762"/>
            <a:ext cx="3699683" cy="114218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3664" y="2373318"/>
            <a:ext cx="4053136" cy="1486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892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1.6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683568" y="1471514"/>
            <a:ext cx="54290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Anlegen einer neuen Ressource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0680" y="2203124"/>
            <a:ext cx="3171825" cy="5334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l="63781" t="12900" r="13579" b="78700"/>
          <a:stretch/>
        </p:blipFill>
        <p:spPr>
          <a:xfrm>
            <a:off x="291890" y="2677005"/>
            <a:ext cx="8280920" cy="86409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568" y="3645024"/>
            <a:ext cx="1996262" cy="282923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6016" y="4324218"/>
            <a:ext cx="374332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732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b="1" dirty="0"/>
              <a:t>Identifier</a:t>
            </a:r>
            <a:r>
              <a:rPr lang="de-DE" dirty="0"/>
              <a:t>: Identifikations-Kennzeichen. Ermöglicht Zugriff auf Komponente. Brauchen wir später.</a:t>
            </a:r>
          </a:p>
          <a:p>
            <a:r>
              <a:rPr lang="de-DE" b="1" dirty="0"/>
              <a:t>Referenz-Operator @: </a:t>
            </a:r>
            <a:r>
              <a:rPr lang="de-DE" dirty="0"/>
              <a:t>Weist darauf hin, dass es sich bei dem Nachfolgenden um eine Ressource handelt.</a:t>
            </a:r>
          </a:p>
          <a:p>
            <a:r>
              <a:rPr lang="de-DE" dirty="0"/>
              <a:t>Ressourcen sind in einem eigenen Ordner zusammengefasst</a:t>
            </a:r>
          </a:p>
          <a:p>
            <a:pPr marL="0" indent="0">
              <a:buNone/>
            </a:pPr>
            <a:r>
              <a:rPr lang="de-DE" b="1" dirty="0"/>
              <a:t>Beispiel:</a:t>
            </a:r>
          </a:p>
          <a:p>
            <a:pPr marL="0" indent="0">
              <a:buNone/>
            </a:pPr>
            <a:r>
              <a:rPr lang="de-DE" dirty="0"/>
              <a:t>String-Ressource </a:t>
            </a:r>
            <a:r>
              <a:rPr lang="de-DE" dirty="0" err="1"/>
              <a:t>Hallo_Frage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Inhalt: „Hallo, wie geht es?“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3836119"/>
            <a:ext cx="1657350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6968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1.7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Anlage neuer Ressourcen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567836"/>
              </p:ext>
            </p:extLst>
          </p:nvPr>
        </p:nvGraphicFramePr>
        <p:xfrm>
          <a:off x="1331640" y="2564904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Hallo_Frage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Hallo, wie geht es?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Antwort_Gut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Antwort_Schlecht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Schlecht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String_Plus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Das freut mich!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String_Minus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Das tut mir leid!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20277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1.8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Anlage neuer Komponenten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807215"/>
              </p:ext>
            </p:extLst>
          </p:nvPr>
        </p:nvGraphicFramePr>
        <p:xfrm>
          <a:off x="863588" y="2379821"/>
          <a:ext cx="741682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Textfeld mit Ressource</a:t>
                      </a:r>
                      <a:r>
                        <a:rPr lang="de-DE" baseline="0" dirty="0"/>
                        <a:t> </a:t>
                      </a:r>
                      <a:r>
                        <a:rPr lang="de-DE" i="1" baseline="0" dirty="0" err="1"/>
                        <a:t>Hallo_Frage</a:t>
                      </a:r>
                      <a:endParaRPr lang="de-DE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button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 mit Ressource </a:t>
                      </a:r>
                      <a:r>
                        <a:rPr lang="de-DE" i="1" dirty="0" err="1"/>
                        <a:t>Antwort_Gut</a:t>
                      </a:r>
                      <a:endParaRPr lang="de-DE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 mit Ressource </a:t>
                      </a:r>
                      <a:r>
                        <a:rPr lang="de-DE" i="1" dirty="0" err="1"/>
                        <a:t>Antwort_Schlecht</a:t>
                      </a:r>
                      <a:endParaRPr lang="de-DE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/>
          <a:srcRect l="18506" t="36400" r="65745" b="50300"/>
          <a:stretch/>
        </p:blipFill>
        <p:spPr>
          <a:xfrm>
            <a:off x="5400092" y="4326526"/>
            <a:ext cx="2880320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2591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b="1" dirty="0"/>
              <a:t>Projekt</a:t>
            </a:r>
            <a:r>
              <a:rPr lang="de-DE" sz="2400" dirty="0"/>
              <a:t>: Übergeordnete Struktur</a:t>
            </a:r>
          </a:p>
          <a:p>
            <a:pPr marL="0" indent="0">
              <a:buNone/>
            </a:pPr>
            <a:r>
              <a:rPr lang="de-DE" sz="2400" b="1" dirty="0"/>
              <a:t>Paket</a:t>
            </a:r>
            <a:r>
              <a:rPr lang="de-DE" sz="2400" dirty="0"/>
              <a:t>: Ein Projekt besteht aus mehreren Paketen (z.B. </a:t>
            </a:r>
            <a:r>
              <a:rPr lang="de-DE" sz="2400" dirty="0" err="1"/>
              <a:t>java</a:t>
            </a:r>
            <a:r>
              <a:rPr lang="de-DE" sz="2400" dirty="0"/>
              <a:t>)</a:t>
            </a:r>
          </a:p>
          <a:p>
            <a:pPr marL="0" indent="0">
              <a:buNone/>
            </a:pPr>
            <a:r>
              <a:rPr lang="de-DE" sz="2400" b="1" dirty="0"/>
              <a:t>Klasse</a:t>
            </a:r>
            <a:r>
              <a:rPr lang="de-DE" sz="2400" dirty="0"/>
              <a:t>: Das Paket </a:t>
            </a:r>
            <a:r>
              <a:rPr lang="de-DE" sz="2400" dirty="0" err="1"/>
              <a:t>java</a:t>
            </a:r>
            <a:r>
              <a:rPr lang="de-DE" sz="2400" dirty="0"/>
              <a:t> enthält Klassen</a:t>
            </a:r>
          </a:p>
          <a:p>
            <a:pPr marL="0" indent="0">
              <a:buNone/>
            </a:pPr>
            <a:r>
              <a:rPr lang="de-DE" sz="2400" b="1" dirty="0"/>
              <a:t>Klasse</a:t>
            </a:r>
            <a:r>
              <a:rPr lang="de-DE" sz="2400" dirty="0"/>
              <a:t> </a:t>
            </a:r>
            <a:r>
              <a:rPr lang="de-DE" sz="2400" i="1" dirty="0" err="1"/>
              <a:t>MainActivity</a:t>
            </a:r>
            <a:r>
              <a:rPr lang="de-DE" sz="2400" dirty="0"/>
              <a:t>: Steuert den Standardfall</a:t>
            </a:r>
          </a:p>
          <a:p>
            <a:pPr marL="0" indent="0">
              <a:buNone/>
            </a:pPr>
            <a:r>
              <a:rPr lang="de-DE" sz="2400" b="1" dirty="0"/>
              <a:t>Methoden</a:t>
            </a:r>
            <a:r>
              <a:rPr lang="de-DE" sz="2400" dirty="0"/>
              <a:t>: Hier passiert etwas.</a:t>
            </a:r>
          </a:p>
          <a:p>
            <a:pPr marL="0" indent="0">
              <a:buNone/>
            </a:pPr>
            <a:r>
              <a:rPr lang="de-DE" sz="2400" b="1" dirty="0"/>
              <a:t>Methode</a:t>
            </a:r>
            <a:r>
              <a:rPr lang="de-DE" sz="2400" dirty="0"/>
              <a:t>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onCreate</a:t>
            </a:r>
            <a:r>
              <a:rPr lang="de-DE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de-DE" sz="2400" dirty="0"/>
              <a:t>: Erstellt die App</a:t>
            </a:r>
          </a:p>
        </p:txBody>
      </p:sp>
    </p:spTree>
    <p:extLst>
      <p:ext uri="{BB962C8B-B14F-4D97-AF65-F5344CB8AC3E}">
        <p14:creationId xmlns:p14="http://schemas.microsoft.com/office/powerpoint/2010/main" val="1321822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Aufbau eines Projektes</a:t>
            </a:r>
          </a:p>
          <a:p>
            <a:r>
              <a:rPr lang="de-DE" dirty="0"/>
              <a:t>Verschiedene Komponenten und Methoden</a:t>
            </a:r>
          </a:p>
          <a:p>
            <a:r>
              <a:rPr lang="de-DE" dirty="0"/>
              <a:t>App wird mit Java „lebendig“</a:t>
            </a:r>
          </a:p>
          <a:p>
            <a:r>
              <a:rPr lang="de-DE" dirty="0"/>
              <a:t>Verzweigungen, Schleifen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u="sng" dirty="0"/>
              <a:t>Einführung</a:t>
            </a:r>
          </a:p>
          <a:p>
            <a:pPr marL="0" indent="0">
              <a:buNone/>
            </a:pPr>
            <a:r>
              <a:rPr lang="de-DE" u="sng" dirty="0"/>
              <a:t>Taschenrechner</a:t>
            </a:r>
          </a:p>
          <a:p>
            <a:pPr marL="0" indent="0">
              <a:buNone/>
            </a:pPr>
            <a:r>
              <a:rPr lang="de-DE" u="sng" dirty="0"/>
              <a:t>Geldanlage</a:t>
            </a:r>
          </a:p>
          <a:p>
            <a:pPr marL="0" indent="0">
              <a:buNone/>
            </a:pPr>
            <a:r>
              <a:rPr lang="de-DE" u="sng" dirty="0"/>
              <a:t>Spiel</a:t>
            </a:r>
          </a:p>
        </p:txBody>
      </p:sp>
    </p:spTree>
    <p:extLst>
      <p:ext uri="{BB962C8B-B14F-4D97-AF65-F5344CB8AC3E}">
        <p14:creationId xmlns:p14="http://schemas.microsoft.com/office/powerpoint/2010/main" val="3431308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Aussehen der Klasse MainActivity.java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6D3CEF3-AE53-4246-8F51-769CE6117D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951" y="2847975"/>
            <a:ext cx="4429125" cy="24098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98C9B19-5AAF-4510-B061-BABD23F9EC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492896"/>
            <a:ext cx="31146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2176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Bonusaufgabe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Erweitern Sie das aktuelle Projekt um einige zusätzliche Buttons mit Antworten, die Ihrer Ansicht nach noch in Frage kommen.</a:t>
            </a:r>
          </a:p>
        </p:txBody>
      </p:sp>
    </p:spTree>
    <p:extLst>
      <p:ext uri="{BB962C8B-B14F-4D97-AF65-F5344CB8AC3E}">
        <p14:creationId xmlns:p14="http://schemas.microsoft.com/office/powerpoint/2010/main" val="6594397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 – Reaktion auf Ereignisse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Variablen und IDs</a:t>
            </a:r>
          </a:p>
          <a:p>
            <a:r>
              <a:rPr lang="de-DE" dirty="0"/>
              <a:t>Methoden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onCreate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de-DE" dirty="0"/>
              <a:t>,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onClick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de-DE" dirty="0"/>
              <a:t>Wie man mit Buttons eine Aktion auslöst (</a:t>
            </a:r>
            <a:r>
              <a:rPr lang="de-DE" dirty="0" err="1"/>
              <a:t>OnClickListener</a:t>
            </a:r>
            <a:r>
              <a:rPr lang="de-DE" dirty="0"/>
              <a:t>)</a:t>
            </a:r>
          </a:p>
          <a:p>
            <a:r>
              <a:rPr lang="de-DE" dirty="0"/>
              <a:t>Layout einer App</a:t>
            </a:r>
          </a:p>
        </p:txBody>
      </p:sp>
    </p:spTree>
    <p:extLst>
      <p:ext uri="{BB962C8B-B14F-4D97-AF65-F5344CB8AC3E}">
        <p14:creationId xmlns:p14="http://schemas.microsoft.com/office/powerpoint/2010/main" val="18290775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2.1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Wir untersuchen die Komponenten unseres Projektes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995936" y="5169097"/>
            <a:ext cx="4752528" cy="120032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    </a:t>
            </a:r>
            <a:r>
              <a:rPr kumimoji="0" lang="de-DE" altLang="de-DE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cs typeface="Courier New" pitchFamily="49" charset="0"/>
              </a:rPr>
              <a:t>android:id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cs typeface="Courier New" pitchFamily="49" charset="0"/>
              </a:rPr>
              <a:t>=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"@+</a:t>
            </a:r>
            <a:r>
              <a:rPr kumimoji="0" lang="de-DE" altLang="de-DE" b="1" i="0" u="none" strike="noStrike" cap="none" normalizeH="0" baseline="0" dirty="0" err="1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id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/</a:t>
            </a:r>
            <a:r>
              <a:rPr kumimoji="0" lang="de-DE" altLang="de-DE" b="1" i="0" u="none" strike="noStrike" cap="none" normalizeH="0" baseline="0" dirty="0" err="1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textView</a:t>
            </a:r>
            <a:r>
              <a:rPr lang="de-DE" altLang="de-DE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/>
            </a:r>
            <a:b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    </a:t>
            </a:r>
            <a:r>
              <a:rPr kumimoji="0" lang="de-DE" altLang="de-DE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cs typeface="Courier New" pitchFamily="49" charset="0"/>
              </a:rPr>
              <a:t>android:id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cs typeface="Courier New" pitchFamily="49" charset="0"/>
              </a:rPr>
              <a:t>=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"@+</a:t>
            </a:r>
            <a:r>
              <a:rPr kumimoji="0" lang="de-DE" altLang="de-DE" b="1" i="0" u="none" strike="noStrike" cap="none" normalizeH="0" baseline="0" dirty="0" err="1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id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/</a:t>
            </a:r>
            <a:r>
              <a:rPr kumimoji="0" lang="de-DE" altLang="de-DE" b="1" i="0" u="none" strike="noStrike" cap="none" normalizeH="0" baseline="0" dirty="0" err="1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button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"</a:t>
            </a:r>
            <a:b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    </a:t>
            </a:r>
            <a:r>
              <a:rPr kumimoji="0" lang="de-DE" altLang="de-DE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cs typeface="Courier New" pitchFamily="49" charset="0"/>
              </a:rPr>
              <a:t>android:id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cs typeface="Courier New" pitchFamily="49" charset="0"/>
              </a:rPr>
              <a:t>=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"@+</a:t>
            </a:r>
            <a:r>
              <a:rPr kumimoji="0" lang="de-DE" altLang="de-DE" b="1" i="0" u="none" strike="noStrike" cap="none" normalizeH="0" baseline="0" dirty="0" err="1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id</a:t>
            </a: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/button2"</a:t>
            </a:r>
            <a:b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</a:br>
            <a:r>
              <a:rPr kumimoji="0" lang="de-DE" altLang="de-DE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    </a:t>
            </a:r>
            <a:endParaRPr kumimoji="0" lang="de-DE" altLang="de-D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638950"/>
              </p:ext>
            </p:extLst>
          </p:nvPr>
        </p:nvGraphicFramePr>
        <p:xfrm>
          <a:off x="1331640" y="3140968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Textfeld „Hallo, wie geht es?“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button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 „Gut“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 „Schlecht“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68732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dirty="0">
                <a:latin typeface="+mj-lt"/>
                <a:cs typeface="Courier New" panose="02070309020205020404" pitchFamily="49" charset="0"/>
              </a:rPr>
              <a:t>Wir untersuchen die Klasse </a:t>
            </a:r>
            <a:r>
              <a:rPr lang="de-DE" i="1" dirty="0" err="1">
                <a:latin typeface="+mj-lt"/>
                <a:cs typeface="Courier New" panose="02070309020205020404" pitchFamily="49" charset="0"/>
              </a:rPr>
              <a:t>MainActivity</a:t>
            </a:r>
            <a:r>
              <a:rPr lang="de-DE" dirty="0">
                <a:latin typeface="+mj-lt"/>
                <a:cs typeface="Courier New" panose="02070309020205020404" pitchFamily="49" charset="0"/>
              </a:rPr>
              <a:t> und die Methode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onCreate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endParaRPr lang="de-DE" dirty="0">
              <a:latin typeface="+mj-lt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de-DE" dirty="0">
              <a:latin typeface="+mj-lt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de-DE" dirty="0">
              <a:latin typeface="+mj-lt"/>
              <a:cs typeface="Courier New" panose="02070309020205020404" pitchFamily="49" charset="0"/>
            </a:endParaRPr>
          </a:p>
          <a:p>
            <a:r>
              <a:rPr lang="de-DE" dirty="0" err="1">
                <a:latin typeface="+mj-lt"/>
                <a:cs typeface="Courier New" panose="02070309020205020404" pitchFamily="49" charset="0"/>
              </a:rPr>
              <a:t>Activity</a:t>
            </a:r>
            <a:r>
              <a:rPr lang="de-DE" dirty="0">
                <a:latin typeface="+mj-lt"/>
                <a:cs typeface="Courier New" panose="02070309020205020404" pitchFamily="49" charset="0"/>
              </a:rPr>
              <a:t> wird erzeugt</a:t>
            </a:r>
          </a:p>
          <a:p>
            <a:r>
              <a:rPr lang="de-DE" dirty="0">
                <a:latin typeface="+mj-lt"/>
                <a:cs typeface="Courier New" panose="02070309020205020404" pitchFamily="49" charset="0"/>
              </a:rPr>
              <a:t>Als Layout wird das in activity_main.xml definierte festgelegt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EE79721-B0DD-4E37-8DF9-54E428EE97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2006" y="2708920"/>
            <a:ext cx="4779987" cy="158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7022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2.2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In Methode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onCreate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de-DE" dirty="0"/>
              <a:t>: Variablen erzeugen</a:t>
            </a:r>
          </a:p>
          <a:p>
            <a:r>
              <a:rPr lang="de-DE" dirty="0"/>
              <a:t>Methode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findViewById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de-DE" dirty="0"/>
              <a:t>: Erhält eine ID und liefert eine Komponente zurück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1B251AA-59BC-4C85-B6F3-944CDFF4D3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863180"/>
            <a:ext cx="7851876" cy="172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438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2.3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b="1" dirty="0" err="1">
                <a:latin typeface="+mj-lt"/>
                <a:cs typeface="Courier New" panose="02070309020205020404" pitchFamily="49" charset="0"/>
              </a:rPr>
              <a:t>OnClickListener</a:t>
            </a:r>
            <a:r>
              <a:rPr lang="de-DE" sz="2400" dirty="0">
                <a:latin typeface="+mj-lt"/>
                <a:cs typeface="Courier New" panose="02070309020205020404" pitchFamily="49" charset="0"/>
              </a:rPr>
              <a:t>: </a:t>
            </a:r>
            <a:r>
              <a:rPr lang="de-DE" altLang="de-DE" sz="2400" dirty="0">
                <a:solidFill>
                  <a:srgbClr val="000000"/>
                </a:solidFill>
                <a:latin typeface="+mj-lt"/>
                <a:cs typeface="Courier New" pitchFamily="49" charset="0"/>
              </a:rPr>
              <a:t>Interface zum Antippen einer Komponente. </a:t>
            </a:r>
            <a:r>
              <a:rPr lang="de-DE" sz="2400" dirty="0">
                <a:latin typeface="+mj-lt"/>
                <a:cs typeface="Courier New" panose="02070309020205020404" pitchFamily="49" charset="0"/>
              </a:rPr>
              <a:t>Wartet, bis ein Mausklick stattfindet. Komponente wird bei Antippen lebendig.</a:t>
            </a:r>
          </a:p>
          <a:p>
            <a:pPr marL="0" indent="0">
              <a:buNone/>
            </a:pPr>
            <a:r>
              <a:rPr lang="de-DE" sz="2400" dirty="0">
                <a:latin typeface="+mj-lt"/>
                <a:cs typeface="Courier New" panose="02070309020205020404" pitchFamily="49" charset="0"/>
              </a:rPr>
              <a:t>Methode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onClick</a:t>
            </a:r>
            <a:r>
              <a:rPr lang="de-DE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de-DE" sz="2400" dirty="0">
                <a:latin typeface="+mj-lt"/>
                <a:cs typeface="Courier New" panose="02070309020205020404" pitchFamily="49" charset="0"/>
              </a:rPr>
              <a:t>: Reaktion, wenn Ereignis eintritt</a:t>
            </a:r>
          </a:p>
          <a:p>
            <a:pPr marL="0" indent="0">
              <a:buNone/>
            </a:pPr>
            <a:r>
              <a:rPr lang="de-DE" sz="2400" b="1" dirty="0">
                <a:latin typeface="+mj-lt"/>
                <a:cs typeface="Courier New" panose="02070309020205020404" pitchFamily="49" charset="0"/>
              </a:rPr>
              <a:t>View</a:t>
            </a:r>
            <a:r>
              <a:rPr lang="de-DE" sz="2400" dirty="0">
                <a:latin typeface="+mj-lt"/>
                <a:cs typeface="Courier New" panose="02070309020205020404" pitchFamily="49" charset="0"/>
              </a:rPr>
              <a:t>: Mutter aller Komponenten aus dem </a:t>
            </a:r>
            <a:r>
              <a:rPr lang="de-DE" sz="2400" dirty="0" err="1">
                <a:latin typeface="+mj-lt"/>
                <a:cs typeface="Courier New" panose="02070309020205020404" pitchFamily="49" charset="0"/>
              </a:rPr>
              <a:t>Widget</a:t>
            </a:r>
            <a:r>
              <a:rPr lang="de-DE" sz="2400" dirty="0">
                <a:latin typeface="+mj-lt"/>
                <a:cs typeface="Courier New" panose="02070309020205020404" pitchFamily="49" charset="0"/>
              </a:rPr>
              <a:t>-Bereich</a:t>
            </a:r>
          </a:p>
        </p:txBody>
      </p:sp>
      <p:pic>
        <p:nvPicPr>
          <p:cNvPr id="6147" name="Grafik 26" descr="Beschreibung: http://4.bp.blogspot.com/_3W8kDSbFJp4/TIXtxkOGsDI/AAAAAAAACjY/8GGfJ9AMAGs/s1600/list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381" y="3933056"/>
            <a:ext cx="1710290" cy="204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B219729-7AE8-4BB7-8B30-E9A3A5B1F1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060" y="4077072"/>
            <a:ext cx="5135371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0501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2.4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>
                <a:latin typeface="+mj-lt"/>
                <a:cs typeface="Courier New" panose="02070309020205020404" pitchFamily="49" charset="0"/>
              </a:rPr>
              <a:t>Reaktion für zweite Komponente einrichten</a:t>
            </a:r>
          </a:p>
          <a:p>
            <a:pPr marL="0" indent="0">
              <a:buNone/>
            </a:pPr>
            <a:r>
              <a:rPr lang="de-DE" dirty="0">
                <a:latin typeface="+mj-lt"/>
                <a:cs typeface="Courier New" panose="02070309020205020404" pitchFamily="49" charset="0"/>
              </a:rPr>
              <a:t>(Ressourcen verwenden)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923C5DF-E40F-45AA-BE4C-8CC549C30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3068960"/>
            <a:ext cx="7344816" cy="199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7954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Grundwissen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b="1" dirty="0"/>
              <a:t>AndroidManifest.xml</a:t>
            </a:r>
            <a:r>
              <a:rPr lang="de-DE" dirty="0"/>
              <a:t> liegt im Root-Verzeichnis der App und dient zur Konfiguration des Android Projekts.</a:t>
            </a:r>
          </a:p>
          <a:p>
            <a:r>
              <a:rPr lang="de-DE" dirty="0"/>
              <a:t>Stellt dem Betriebssystem Informationen über die App bereit:</a:t>
            </a:r>
          </a:p>
          <a:p>
            <a:pPr lvl="1"/>
            <a:r>
              <a:rPr lang="de-DE" dirty="0"/>
              <a:t>Package, Name und Version der App.</a:t>
            </a:r>
            <a:br>
              <a:rPr lang="de-DE" dirty="0"/>
            </a:br>
            <a:r>
              <a:rPr lang="de-DE" dirty="0"/>
              <a:t>Das Package identifiziert die App und muss eindeutig sein. </a:t>
            </a:r>
            <a:br>
              <a:rPr lang="de-DE" dirty="0"/>
            </a:br>
            <a:r>
              <a:rPr lang="de-DE" dirty="0"/>
              <a:t>Der Name dient lediglich zur Anzeige im Launcher.</a:t>
            </a:r>
          </a:p>
          <a:p>
            <a:pPr lvl="1"/>
            <a:r>
              <a:rPr lang="de-DE" dirty="0"/>
              <a:t>Aus welchen Komponenten (</a:t>
            </a:r>
            <a:r>
              <a:rPr lang="de-DE" dirty="0" err="1"/>
              <a:t>Activities</a:t>
            </a:r>
            <a:r>
              <a:rPr lang="de-DE" dirty="0"/>
              <a:t>, Services, Content Provider) die App besteht.</a:t>
            </a:r>
          </a:p>
          <a:p>
            <a:pPr lvl="1"/>
            <a:r>
              <a:rPr lang="de-DE" dirty="0"/>
              <a:t>Die benötigten Berechtigungen.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28112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Grundwissen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AndroidManifest.xml - </a:t>
            </a:r>
            <a:r>
              <a:rPr lang="de-DE" dirty="0"/>
              <a:t>Quellcode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3C3FAAD-A4CD-4603-8074-60974A1C6C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6932" y="2304454"/>
            <a:ext cx="5143500" cy="341947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AE2FFEF-4DDB-4408-B87E-1DC6395CE7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2701130"/>
            <a:ext cx="2289476" cy="137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288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Projektaufbau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Layout von </a:t>
            </a:r>
            <a:r>
              <a:rPr lang="de-DE" b="0" dirty="0"/>
              <a:t>Android Apps wird in XML definiert, Interaktionen werden in Java</a:t>
            </a:r>
            <a:r>
              <a:rPr lang="de-DE" b="0" dirty="0">
                <a:solidFill>
                  <a:schemeClr val="accent1"/>
                </a:solidFill>
              </a:rPr>
              <a:t> </a:t>
            </a:r>
            <a:r>
              <a:rPr lang="de-DE" b="0" dirty="0"/>
              <a:t>programmiert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0" dirty="0"/>
              <a:t>Fast alle Java-Klassen stehen zur Verfügung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0" dirty="0"/>
              <a:t>Keine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main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de-DE" b="0" dirty="0"/>
              <a:t>-Methode, sondern lose gekoppelte Komponenten (</a:t>
            </a:r>
            <a:r>
              <a:rPr lang="de-DE" b="0" dirty="0" err="1"/>
              <a:t>Activities</a:t>
            </a:r>
            <a:r>
              <a:rPr lang="de-DE" b="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 err="1"/>
              <a:t>Activity</a:t>
            </a:r>
            <a:r>
              <a:rPr lang="de-DE" dirty="0"/>
              <a:t>:</a:t>
            </a:r>
            <a:r>
              <a:rPr lang="de-DE" b="0" dirty="0"/>
              <a:t> (entspricht einem sichtbaren Fenster auf dem Screen)</a:t>
            </a:r>
          </a:p>
        </p:txBody>
      </p:sp>
    </p:spTree>
    <p:extLst>
      <p:ext uri="{BB962C8B-B14F-4D97-AF65-F5344CB8AC3E}">
        <p14:creationId xmlns:p14="http://schemas.microsoft.com/office/powerpoint/2010/main" val="174641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2.5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Strings.xml</a:t>
            </a:r>
            <a:r>
              <a:rPr lang="de-DE" dirty="0"/>
              <a:t>: Hier sind alle String-Ressourcen gespeichert. Wir ändern den Projektnamen.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64" t="17647" r="38402" b="67469"/>
          <a:stretch/>
        </p:blipFill>
        <p:spPr bwMode="auto">
          <a:xfrm>
            <a:off x="4499992" y="2996952"/>
            <a:ext cx="4100661" cy="1451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843808" y="5059923"/>
            <a:ext cx="6109365" cy="3385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&lt;</a:t>
            </a:r>
            <a:r>
              <a:rPr kumimoji="0" lang="de-DE" altLang="de-DE" sz="1600" b="1" i="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Courier New" pitchFamily="49" charset="0"/>
                <a:cs typeface="Courier New" pitchFamily="49" charset="0"/>
              </a:rPr>
              <a:t>string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de-DE" altLang="de-DE" sz="16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cs typeface="Courier New" pitchFamily="49" charset="0"/>
              </a:rPr>
              <a:t>name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cs typeface="Courier New" pitchFamily="49" charset="0"/>
              </a:rPr>
              <a:t>=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"</a:t>
            </a:r>
            <a:r>
              <a:rPr kumimoji="0" lang="de-DE" altLang="de-DE" sz="1600" b="1" i="0" u="none" strike="noStrike" cap="none" normalizeH="0" baseline="0" dirty="0" err="1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app_name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Courier New" pitchFamily="49" charset="0"/>
                <a:cs typeface="Courier New" pitchFamily="49" charset="0"/>
              </a:rPr>
              <a:t>"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&gt;Meine erste App&lt;/</a:t>
            </a:r>
            <a:r>
              <a:rPr kumimoji="0" lang="de-DE" altLang="de-DE" sz="1600" b="1" i="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Courier New" pitchFamily="49" charset="0"/>
                <a:cs typeface="Courier New" pitchFamily="49" charset="0"/>
              </a:rPr>
              <a:t>string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&gt;</a:t>
            </a: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D88086E-F91F-458A-B635-60A006B5DD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460" y="3045802"/>
            <a:ext cx="1704975" cy="23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9098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2.6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Layout-Pflege: Textausrichtung, Schriftgröße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8B13501-1127-4A47-9B31-F834156370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2564904"/>
            <a:ext cx="2867025" cy="302895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2BDB68F-C302-49B8-A586-0674BA9D00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4231" y="2984649"/>
            <a:ext cx="3600744" cy="175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051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2.7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Layout-Pflege: Gewicht von Komponenten</a:t>
            </a:r>
          </a:p>
          <a:p>
            <a:pPr marL="0" indent="0">
              <a:buNone/>
            </a:pPr>
            <a:r>
              <a:rPr lang="de-DE" sz="2400" dirty="0"/>
              <a:t>Attribut bei </a:t>
            </a:r>
            <a:r>
              <a:rPr lang="de-DE" sz="2400" b="1" dirty="0" err="1"/>
              <a:t>layout_weight</a:t>
            </a:r>
            <a:endParaRPr lang="de-DE" sz="2400" b="1" dirty="0"/>
          </a:p>
          <a:p>
            <a:pPr marL="0" indent="0">
              <a:buNone/>
            </a:pPr>
            <a:r>
              <a:rPr lang="de-DE" sz="2400" dirty="0" err="1"/>
              <a:t>layout_weight</a:t>
            </a:r>
            <a:r>
              <a:rPr lang="de-DE" sz="2400" dirty="0"/>
              <a:t> = 1: Die Komponente erhält ein Gewicht. Sind mehrere Komponenten vorhanden, teilen sie sich den entsprechenden Bereich gemäß der Gewichte.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/>
              <a:t>1:1</a:t>
            </a:r>
          </a:p>
          <a:p>
            <a:pPr marL="0" indent="0">
              <a:buNone/>
            </a:pPr>
            <a:r>
              <a:rPr lang="de-DE" sz="2400" dirty="0"/>
              <a:t> 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C786E54-307D-452A-92F7-58B18FD2A0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925" t="71010" r="3739" b="17785"/>
          <a:stretch/>
        </p:blipFill>
        <p:spPr>
          <a:xfrm>
            <a:off x="5004048" y="3913438"/>
            <a:ext cx="3485942" cy="134436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50158AF-4AB5-412A-8E5A-4CCF57EBB1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226" t="26189" r="58802" b="69642"/>
          <a:stretch/>
        </p:blipFill>
        <p:spPr>
          <a:xfrm>
            <a:off x="1403647" y="4149081"/>
            <a:ext cx="3312369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4801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Bonusaufgabe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Erweitern Sie das aktuelle Projekt auf vier Schaltflächen. Programmieren Sie die passenden Antworten dazu.</a:t>
            </a:r>
          </a:p>
        </p:txBody>
      </p:sp>
    </p:spTree>
    <p:extLst>
      <p:ext uri="{BB962C8B-B14F-4D97-AF65-F5344CB8AC3E}">
        <p14:creationId xmlns:p14="http://schemas.microsoft.com/office/powerpoint/2010/main" val="17049119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 – Etwas Rechenarbeit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Zufallszahlen</a:t>
            </a:r>
          </a:p>
          <a:p>
            <a:r>
              <a:rPr lang="de-DE" dirty="0"/>
              <a:t>Operatoren</a:t>
            </a:r>
          </a:p>
          <a:p>
            <a:r>
              <a:rPr lang="de-DE" dirty="0"/>
              <a:t>Zahlen in Zeichenketten umwandeln</a:t>
            </a:r>
          </a:p>
          <a:p>
            <a:r>
              <a:rPr lang="de-DE" dirty="0"/>
              <a:t>Lokale und globale Variablen</a:t>
            </a:r>
          </a:p>
          <a:p>
            <a:r>
              <a:rPr lang="de-DE" dirty="0"/>
              <a:t>Public, private, </a:t>
            </a:r>
            <a:r>
              <a:rPr lang="de-DE" dirty="0" err="1"/>
              <a:t>protected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54165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3.1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Wir erstellen ein Projekt </a:t>
            </a:r>
            <a:r>
              <a:rPr lang="de-DE" i="1" dirty="0"/>
              <a:t>Mathe </a:t>
            </a:r>
            <a:r>
              <a:rPr lang="de-DE" dirty="0"/>
              <a:t>mit dem folgenden Aussehen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876147"/>
            <a:ext cx="1656184" cy="2976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823966"/>
            <a:ext cx="1598042" cy="302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927267"/>
            <a:ext cx="1516571" cy="2874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2322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3.1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Anlage neuer Ressourcen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397283"/>
              </p:ext>
            </p:extLst>
          </p:nvPr>
        </p:nvGraphicFramePr>
        <p:xfrm>
          <a:off x="1331640" y="2564904"/>
          <a:ext cx="6096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NeueAufgabe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Kli</a:t>
                      </a:r>
                      <a:r>
                        <a:rPr lang="de-DE" baseline="0" dirty="0"/>
                        <a:t>cke auf NEU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Plus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Minus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Durch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Neu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NEU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Zahl1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Zahl2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822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3.2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Anlage neuer Komponenten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B6E7DF8-EF08-43D9-8013-0B3D4B0C8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591" y="553335"/>
            <a:ext cx="2701194" cy="2162373"/>
          </a:xfrm>
          <a:prstGeom prst="rect">
            <a:avLst/>
          </a:prstGeom>
        </p:spPr>
      </p:pic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34DE2492-7675-4204-9E45-B822862D59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664976"/>
              </p:ext>
            </p:extLst>
          </p:nvPr>
        </p:nvGraphicFramePr>
        <p:xfrm>
          <a:off x="265923" y="2420888"/>
          <a:ext cx="6096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7228740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Typ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Klicke auf NEU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727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button5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NEU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2574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textView2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997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textView3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88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68047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3.3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Variablen erstellen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C8617F6-37F7-4AAC-BDA1-BCC0F93E4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3140968"/>
            <a:ext cx="6164993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2420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3.4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Zufallszahlen erzeugen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1AECF1F-077B-485C-B93C-5301D1CEC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2443162"/>
            <a:ext cx="6408712" cy="324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154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Dass eine Android App aus mehreren </a:t>
            </a:r>
            <a:r>
              <a:rPr lang="de-DE" dirty="0" err="1"/>
              <a:t>Activities</a:t>
            </a:r>
            <a:r>
              <a:rPr lang="de-DE" dirty="0"/>
              <a:t> besteht, hat einen großen Vorteil. Denn jede </a:t>
            </a:r>
            <a:r>
              <a:rPr lang="de-DE" dirty="0" err="1"/>
              <a:t>Activity</a:t>
            </a:r>
            <a:r>
              <a:rPr lang="de-DE" dirty="0"/>
              <a:t> ist ein in sich geschlossenes Element und nur lose in die gesamte App eingebunden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b="1" dirty="0"/>
              <a:t>activity_main.xml</a:t>
            </a:r>
          </a:p>
          <a:p>
            <a:pPr marL="0" indent="0">
              <a:buNone/>
            </a:pPr>
            <a:r>
              <a:rPr lang="de-DE" dirty="0"/>
              <a:t>Layout für den Standardfall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77072"/>
            <a:ext cx="1782763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3513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3.5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Rechenart auswählen und anschließend Programm ausführen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156176" y="3501008"/>
            <a:ext cx="2016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Beachte die Typumwandlung!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5B6EC6B-AB20-4A00-AE74-7482EE563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2780928"/>
            <a:ext cx="2895600" cy="368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2659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3.5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/>
              <a:t>Problem:</a:t>
            </a:r>
          </a:p>
          <a:p>
            <a:pPr marL="0" indent="0">
              <a:buNone/>
            </a:pPr>
            <a:r>
              <a:rPr lang="de-DE" sz="2400" dirty="0"/>
              <a:t>Variablen wert1 und wert2 sind nur lokal deklariert</a:t>
            </a:r>
          </a:p>
          <a:p>
            <a:pPr marL="0" indent="0" algn="ctr">
              <a:buNone/>
            </a:pPr>
            <a:r>
              <a:rPr lang="de-DE" sz="1600" dirty="0">
                <a:solidFill>
                  <a:srgbClr val="FF0000"/>
                </a:solidFill>
              </a:rPr>
              <a:t>Error: </a:t>
            </a:r>
            <a:r>
              <a:rPr lang="de-DE" sz="1600" dirty="0" err="1">
                <a:solidFill>
                  <a:srgbClr val="FF0000"/>
                </a:solidFill>
              </a:rPr>
              <a:t>Cannot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resolve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value</a:t>
            </a:r>
            <a:r>
              <a:rPr lang="de-DE" sz="1600" dirty="0">
                <a:solidFill>
                  <a:srgbClr val="FF0000"/>
                </a:solidFill>
              </a:rPr>
              <a:t> wert1</a:t>
            </a:r>
          </a:p>
          <a:p>
            <a:pPr marL="0" indent="0" algn="ctr">
              <a:buNone/>
            </a:pPr>
            <a:r>
              <a:rPr lang="de-DE" sz="1600" dirty="0">
                <a:solidFill>
                  <a:srgbClr val="FF0000"/>
                </a:solidFill>
              </a:rPr>
              <a:t>Error: </a:t>
            </a:r>
            <a:r>
              <a:rPr lang="de-DE" sz="1600" dirty="0" err="1">
                <a:solidFill>
                  <a:srgbClr val="FF0000"/>
                </a:solidFill>
              </a:rPr>
              <a:t>Cannot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resolve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value</a:t>
            </a:r>
            <a:r>
              <a:rPr lang="de-DE" sz="1600" dirty="0">
                <a:solidFill>
                  <a:srgbClr val="FF0000"/>
                </a:solidFill>
              </a:rPr>
              <a:t> wert2</a:t>
            </a:r>
          </a:p>
          <a:p>
            <a:pPr marL="0" indent="0" algn="ctr">
              <a:buNone/>
            </a:pPr>
            <a:endParaRPr lang="de-DE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2400" dirty="0"/>
              <a:t>Lösung: Variablen oberhalb dieser Methoden deklarieren (vgl. Sichtbarkeit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de-DE" sz="2400" dirty="0"/>
              <a:t>, </a:t>
            </a:r>
            <a:r>
              <a:rPr lang="de-DE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private</a:t>
            </a:r>
            <a:r>
              <a:rPr lang="de-DE" sz="2400" dirty="0"/>
              <a:t>,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protected</a:t>
            </a:r>
            <a:r>
              <a:rPr lang="de-DE" sz="2400" dirty="0"/>
              <a:t>)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6E4FFCB-C4C7-44FF-8434-2FF2577B3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4537621"/>
            <a:ext cx="4900345" cy="113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68415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Bonusaufgabe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Erweitern Sie das aktuelle Projekt um eine vierte Anzeigefläche, in der dann jeweils der Operator erscheinen soll.</a:t>
            </a:r>
          </a:p>
        </p:txBody>
      </p:sp>
    </p:spTree>
    <p:extLst>
      <p:ext uri="{BB962C8B-B14F-4D97-AF65-F5344CB8AC3E}">
        <p14:creationId xmlns:p14="http://schemas.microsoft.com/office/powerpoint/2010/main" val="4100734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 – Bedingungen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Komponente </a:t>
            </a:r>
            <a:r>
              <a:rPr lang="de-DE" i="1" dirty="0" err="1"/>
              <a:t>EditText</a:t>
            </a:r>
            <a:endParaRPr lang="de-DE" i="1" dirty="0"/>
          </a:p>
          <a:p>
            <a:r>
              <a:rPr lang="de-DE" dirty="0" err="1"/>
              <a:t>Kontrollstukturen</a:t>
            </a:r>
            <a:endParaRPr lang="de-DE" dirty="0"/>
          </a:p>
          <a:p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de-DE" dirty="0"/>
              <a:t>,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de-DE" dirty="0"/>
              <a:t>,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switch</a:t>
            </a:r>
            <a:r>
              <a:rPr lang="de-DE" dirty="0"/>
              <a:t>,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case</a:t>
            </a:r>
            <a:r>
              <a:rPr lang="de-DE" dirty="0"/>
              <a:t>, </a:t>
            </a:r>
            <a:r>
              <a:rPr lang="de-DE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</p:txBody>
      </p:sp>
    </p:spTree>
    <p:extLst>
      <p:ext uri="{BB962C8B-B14F-4D97-AF65-F5344CB8AC3E}">
        <p14:creationId xmlns:p14="http://schemas.microsoft.com/office/powerpoint/2010/main" val="423686425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Erstellen Sie ein neues Projekt </a:t>
            </a:r>
            <a:r>
              <a:rPr lang="de-DE" i="1" dirty="0"/>
              <a:t>Noten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B4BC1A0-20EB-4E4A-9270-D975B7EE23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2708920"/>
            <a:ext cx="417195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85678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4.2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Anlage neuer Ressourcen-Strings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120710"/>
              </p:ext>
            </p:extLst>
          </p:nvPr>
        </p:nvGraphicFramePr>
        <p:xfrm>
          <a:off x="1331640" y="2564904"/>
          <a:ext cx="6096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Auftrag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Gib deine Note ein: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241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Sehr_gut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Sehr gut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Gut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Befriedigend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Befriedigend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Ausreichend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Ausreichend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Mangelhaft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Mangelhaft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Ungenuegend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Ungenügend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Ungültig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Ungültig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750269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4.3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Anlage neuer Komponenten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ACB538E-180F-48FF-BC46-06E93A3F1C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4729157"/>
            <a:ext cx="2208118" cy="84628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BF13510-735D-4E87-9EE8-24692CDEC6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7865" y="4123599"/>
            <a:ext cx="3619500" cy="2057400"/>
          </a:xfrm>
          <a:prstGeom prst="rect">
            <a:avLst/>
          </a:prstGeom>
        </p:spPr>
      </p:pic>
      <p:graphicFrame>
        <p:nvGraphicFramePr>
          <p:cNvPr id="13" name="Tabelle 12">
            <a:extLst>
              <a:ext uri="{FF2B5EF4-FFF2-40B4-BE49-F238E27FC236}">
                <a16:creationId xmlns:a16="http://schemas.microsoft.com/office/drawing/2014/main" id="{A5519A99-BACE-416A-8EB1-7C889BB63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654746"/>
              </p:ext>
            </p:extLst>
          </p:nvPr>
        </p:nvGraphicFramePr>
        <p:xfrm>
          <a:off x="457200" y="2461355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7228740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Typ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Gib deine Note ein: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EditText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editText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button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5"/>
          <a:srcRect l="18838" t="50547" r="66200" b="39040"/>
          <a:stretch/>
        </p:blipFill>
        <p:spPr>
          <a:xfrm>
            <a:off x="2626603" y="4631957"/>
            <a:ext cx="2736304" cy="1071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59572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4.3</a:t>
            </a:r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2257" t="8587" r="39261" b="27773"/>
          <a:stretch/>
        </p:blipFill>
        <p:spPr>
          <a:xfrm>
            <a:off x="1979712" y="1268760"/>
            <a:ext cx="5184576" cy="482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68246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4.4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Variablen erstellen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B078200-7F65-4B8F-9EDA-C6BE9C189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3933056"/>
            <a:ext cx="7017507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609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4.5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</a:t>
            </a:r>
          </a:p>
          <a:p>
            <a:r>
              <a:rPr lang="de-DE" dirty="0"/>
              <a:t>Kontrollstruktur einbauen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0B7D7AD-C81A-4A95-9FC2-41E0C5DE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3140968"/>
            <a:ext cx="428625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941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 über </a:t>
            </a:r>
            <a:r>
              <a:rPr lang="de-DE" dirty="0" err="1"/>
              <a:t>Activities</a:t>
            </a:r>
            <a:endParaRPr lang="de-DE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716" y="1600200"/>
            <a:ext cx="649256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411143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4.6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</a:t>
            </a:r>
          </a:p>
          <a:p>
            <a:r>
              <a:rPr lang="de-DE" dirty="0"/>
              <a:t>Alternative einbauen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7D6588C-276A-4D5C-9B1D-A5E99A86A3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2996952"/>
            <a:ext cx="4638675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7270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4.7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</a:t>
            </a:r>
          </a:p>
          <a:p>
            <a:r>
              <a:rPr lang="de-DE" dirty="0"/>
              <a:t>Oder: Kontrollstruktur mit </a:t>
            </a:r>
            <a:r>
              <a:rPr lang="de-DE" dirty="0" err="1"/>
              <a:t>switch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8C653BF-F0CC-4C6E-A6B9-C05EC142FB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0801" y="2910535"/>
            <a:ext cx="3582397" cy="321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1252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4.8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Note in Abhängigkeit von der Punktzahl</a:t>
            </a: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92842"/>
              </p:ext>
            </p:extLst>
          </p:nvPr>
        </p:nvGraphicFramePr>
        <p:xfrm>
          <a:off x="1331640" y="2564904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Punktzahl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Note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85 - 100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70 - 84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55 - 69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40 - 54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20 - 39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0 - 19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172377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4.9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Punkteverteilung einbauen: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0797861-6409-45FD-A6A2-E5A349943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2492896"/>
            <a:ext cx="6554831" cy="3160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18707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Bonusaufgabe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Ersetze in dem Mathe-Projekt die unteren Textfelder durch Eingabefelder (</a:t>
            </a:r>
            <a:r>
              <a:rPr lang="de-DE" i="1" dirty="0" err="1"/>
              <a:t>EditText</a:t>
            </a:r>
            <a:r>
              <a:rPr lang="de-DE" dirty="0"/>
              <a:t>). Beim Programmlauf sollen zwei Zahlen eingetippt werden. Klickt man dann auf einen der Buttons für die Rechenarten, wird die Aufgabe berechnet.</a:t>
            </a:r>
          </a:p>
        </p:txBody>
      </p:sp>
    </p:spTree>
    <p:extLst>
      <p:ext uri="{BB962C8B-B14F-4D97-AF65-F5344CB8AC3E}">
        <p14:creationId xmlns:p14="http://schemas.microsoft.com/office/powerpoint/2010/main" val="97737795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 – Auf dem Weg zum Millionär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Schleifen mit </a:t>
            </a:r>
            <a:r>
              <a:rPr lang="de-DE" b="1" dirty="0"/>
              <a:t>do</a:t>
            </a:r>
            <a:r>
              <a:rPr lang="de-DE" dirty="0"/>
              <a:t> … </a:t>
            </a:r>
            <a:r>
              <a:rPr lang="de-DE" b="1" dirty="0" err="1"/>
              <a:t>while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70728412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5.1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Neues Projekt </a:t>
            </a:r>
            <a:r>
              <a:rPr lang="de-DE" i="1" dirty="0" err="1"/>
              <a:t>Millionaer</a:t>
            </a:r>
            <a:endParaRPr lang="de-DE" i="1" dirty="0"/>
          </a:p>
          <a:p>
            <a:pPr marL="0" indent="0">
              <a:buNone/>
            </a:pPr>
            <a:endParaRPr lang="de-DE" i="1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564904"/>
            <a:ext cx="1696523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550939"/>
            <a:ext cx="1696523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548682"/>
            <a:ext cx="1696523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839865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5.2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Ressourcen-Strings erzeugen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105741"/>
              </p:ext>
            </p:extLst>
          </p:nvPr>
        </p:nvGraphicFramePr>
        <p:xfrm>
          <a:off x="1331640" y="2564904"/>
          <a:ext cx="60960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Text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app_name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Millionärsgenerator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Geldanlage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Wie viel Geld willst du anlegen?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Laufzeit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So viele Jahre</a:t>
                      </a:r>
                      <a:r>
                        <a:rPr lang="de-DE" baseline="0" dirty="0"/>
                        <a:t> muss dein Geld auf der Bank liegen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102135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5.3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Anlage neuer Komponenten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24C6435-1C41-4714-8651-F2777FD9E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1625" y="4326731"/>
            <a:ext cx="3305175" cy="1914525"/>
          </a:xfrm>
          <a:prstGeom prst="rect">
            <a:avLst/>
          </a:prstGeom>
        </p:spPr>
      </p:pic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E7681966-ADA7-4A1D-8D6D-A662D184A8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542637"/>
              </p:ext>
            </p:extLst>
          </p:nvPr>
        </p:nvGraphicFramePr>
        <p:xfrm>
          <a:off x="1937147" y="2419415"/>
          <a:ext cx="6096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7228740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Typ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Wie viel Geld wollen Sie anlegen?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EditText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editText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button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/>
          <a:srcRect l="25594" t="50399" r="61413" b="39101"/>
          <a:stretch/>
        </p:blipFill>
        <p:spPr>
          <a:xfrm>
            <a:off x="827584" y="4451170"/>
            <a:ext cx="3454260" cy="157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7854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5.4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Variablen erzeugen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3438EA4-146A-4376-8EC1-5CC065EA9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4241996"/>
            <a:ext cx="4724400" cy="15144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AFFB993-C43D-4C59-A991-C7F878384C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819" y="2986315"/>
            <a:ext cx="3686175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607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 – Erstes Projekt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Anlage eines ersten Projektes</a:t>
            </a:r>
          </a:p>
          <a:p>
            <a:r>
              <a:rPr lang="de-DE" dirty="0"/>
              <a:t>Komponente </a:t>
            </a:r>
            <a:r>
              <a:rPr lang="de-DE" i="1" dirty="0"/>
              <a:t>Button</a:t>
            </a:r>
          </a:p>
          <a:p>
            <a:r>
              <a:rPr lang="de-DE" dirty="0"/>
              <a:t>Strings als Ressourcen</a:t>
            </a:r>
          </a:p>
          <a:p>
            <a:r>
              <a:rPr lang="de-DE" dirty="0"/>
              <a:t>Pakete und Klassen</a:t>
            </a:r>
          </a:p>
        </p:txBody>
      </p:sp>
    </p:spTree>
    <p:extLst>
      <p:ext uri="{BB962C8B-B14F-4D97-AF65-F5344CB8AC3E}">
        <p14:creationId xmlns:p14="http://schemas.microsoft.com/office/powerpoint/2010/main" val="148012177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5.5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 err="1"/>
              <a:t>Listener</a:t>
            </a:r>
            <a:r>
              <a:rPr lang="de-DE" dirty="0"/>
              <a:t> einfügen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CB50281-F01A-4F79-8741-8CDAC508E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3212976"/>
            <a:ext cx="4608512" cy="2009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88827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5.6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Zinsformel:</a:t>
            </a:r>
          </a:p>
          <a:p>
            <a:pPr marL="0" indent="0">
              <a:buNone/>
            </a:pPr>
            <a:r>
              <a:rPr lang="de-DE" dirty="0"/>
              <a:t>Kapital in Euro, Zinsen in Euro, Prozent (%)</a:t>
            </a:r>
          </a:p>
          <a:p>
            <a:pPr marL="0" indent="0">
              <a:buNone/>
            </a:pPr>
            <a:r>
              <a:rPr lang="de-DE" dirty="0"/>
              <a:t>In jedem Jahr: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Zinsen = Kapital * Prozent / 100;</a:t>
            </a:r>
          </a:p>
          <a:p>
            <a:pPr marL="0" indent="0">
              <a:buNone/>
            </a:pPr>
            <a:r>
              <a:rPr lang="de-D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Kapital = Kapital + Zinsen;</a:t>
            </a:r>
          </a:p>
          <a:p>
            <a:pPr marL="0" indent="0">
              <a:buNone/>
            </a:pPr>
            <a:r>
              <a:rPr lang="de-D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Laufzeit++;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41713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5.7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Zinsen berechnen und Laufzeit ausgeben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40366F7-1A23-4021-A677-75A8B3B29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2711800"/>
            <a:ext cx="5229589" cy="256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53570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Bonusaufgabe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Erweitere das Million-Projekt um ein zweites Eingabefeld für den Zinssatz. Sinnvoll wäre auch eine zusätzliche Anzeige, die nach dem Zinssatz fragt.</a:t>
            </a:r>
          </a:p>
        </p:txBody>
      </p:sp>
    </p:spTree>
    <p:extLst>
      <p:ext uri="{BB962C8B-B14F-4D97-AF65-F5344CB8AC3E}">
        <p14:creationId xmlns:p14="http://schemas.microsoft.com/office/powerpoint/2010/main" val="107624273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6 – ein Spiel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Komponente </a:t>
            </a:r>
            <a:r>
              <a:rPr lang="de-DE" i="1" dirty="0" err="1"/>
              <a:t>SeekBar</a:t>
            </a:r>
            <a:endParaRPr lang="de-DE" i="1" dirty="0"/>
          </a:p>
          <a:p>
            <a:r>
              <a:rPr lang="de-DE" dirty="0" err="1"/>
              <a:t>OnSeekBarChangeListener</a:t>
            </a:r>
            <a:endParaRPr lang="de-DE" dirty="0"/>
          </a:p>
          <a:p>
            <a:r>
              <a:rPr lang="de-DE" dirty="0"/>
              <a:t>Methode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onProgressChanged</a:t>
            </a:r>
            <a:r>
              <a:rPr lang="de-DE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de-DE" dirty="0"/>
              <a:t>Methoden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setProgress</a:t>
            </a:r>
            <a:r>
              <a:rPr lang="de-DE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de-DE" dirty="0"/>
              <a:t>, </a:t>
            </a:r>
            <a:r>
              <a:rPr lang="de-DE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getProgress</a:t>
            </a:r>
            <a:r>
              <a:rPr lang="de-DE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80525257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Neues Projekt </a:t>
            </a:r>
            <a:r>
              <a:rPr lang="de-DE" i="1" dirty="0"/>
              <a:t>Zahlenraten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EBB3C6F-1AFE-4DC8-B9BC-F1F46E189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2996952"/>
            <a:ext cx="2847975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3156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6.2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Ressourcen-Strings erstellen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629226"/>
              </p:ext>
            </p:extLst>
          </p:nvPr>
        </p:nvGraphicFramePr>
        <p:xfrm>
          <a:off x="1331640" y="2564904"/>
          <a:ext cx="662473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App_name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Zahlenraten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Spielstart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Ich denke mir eine Zahl zwischen 1 und 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Rate_Mal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Rate mal!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Zu_gross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Zu groß!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Zu_klein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Zu klein!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Richtig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Richtig!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819841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6.3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Komponenten erstellen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619150"/>
              </p:ext>
            </p:extLst>
          </p:nvPr>
        </p:nvGraphicFramePr>
        <p:xfrm>
          <a:off x="611560" y="2344585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7228740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Typ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String Spielstart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textView2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String</a:t>
                      </a:r>
                      <a:r>
                        <a:rPr lang="de-DE" baseline="0" dirty="0"/>
                        <a:t> </a:t>
                      </a:r>
                      <a:r>
                        <a:rPr lang="de-DE" dirty="0" err="1"/>
                        <a:t>Rate_mal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SeekBar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seekBar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button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String 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9A1FB8BB-FACC-4726-A239-B8F7AFC4B2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4681766"/>
            <a:ext cx="1872107" cy="158160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0A635C1-E1EB-48E5-92FB-9899551581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8865" y="322263"/>
            <a:ext cx="2847975" cy="20955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80569CD-BD55-468F-9FB2-82E0751000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0875" y="5053470"/>
            <a:ext cx="2828925" cy="8382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6"/>
          <a:srcRect l="25588" t="50000" r="61419" b="36700"/>
          <a:stretch/>
        </p:blipFill>
        <p:spPr>
          <a:xfrm>
            <a:off x="6324720" y="4552789"/>
            <a:ext cx="2376264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45942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6.4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Variablen erzeugen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5ADE70E-20DE-439C-BAE7-854DB82375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4221088"/>
            <a:ext cx="4486275" cy="85725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BA3127BF-3F11-4519-B432-30F88531C7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2914650"/>
            <a:ext cx="36576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07380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6.5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Zufallszahl erzeugen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823695D-7FF9-47CC-8274-4340389E9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260" y="3429000"/>
            <a:ext cx="4571479" cy="113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765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Objekt</a:t>
            </a:r>
            <a:r>
              <a:rPr lang="de-DE" dirty="0"/>
              <a:t>: (vgl. Java)</a:t>
            </a:r>
          </a:p>
          <a:p>
            <a:pPr marL="0" indent="0">
              <a:buNone/>
            </a:pPr>
            <a:r>
              <a:rPr lang="de-DE" b="1" dirty="0"/>
              <a:t>Komponente</a:t>
            </a:r>
            <a:r>
              <a:rPr lang="de-DE" dirty="0"/>
              <a:t>: Objekt, das in der Regel zur Bedienung von Programmen verwendet wird (vgl. GUI in Java). Wird in XML beschrieben.</a:t>
            </a:r>
          </a:p>
          <a:p>
            <a:pPr marL="0" indent="0">
              <a:buNone/>
            </a:pPr>
            <a:r>
              <a:rPr lang="de-DE" dirty="0"/>
              <a:t>In Android Studio: Basis-Komponenten sind als </a:t>
            </a:r>
            <a:r>
              <a:rPr lang="de-DE" b="1" dirty="0" err="1"/>
              <a:t>Widgets</a:t>
            </a:r>
            <a:r>
              <a:rPr lang="de-DE" dirty="0"/>
              <a:t> zusammengefasst.</a:t>
            </a:r>
          </a:p>
          <a:p>
            <a:pPr marL="0" indent="0">
              <a:buNone/>
            </a:pPr>
            <a:r>
              <a:rPr lang="de-DE" dirty="0"/>
              <a:t>Unsere Komponenten: </a:t>
            </a:r>
            <a:r>
              <a:rPr lang="de-DE" i="1" dirty="0" err="1"/>
              <a:t>TextView</a:t>
            </a:r>
            <a:r>
              <a:rPr lang="de-DE" dirty="0"/>
              <a:t> und </a:t>
            </a:r>
            <a:r>
              <a:rPr lang="de-DE" i="1" dirty="0"/>
              <a:t>Button</a:t>
            </a:r>
          </a:p>
        </p:txBody>
      </p:sp>
    </p:spTree>
    <p:extLst>
      <p:ext uri="{BB962C8B-B14F-4D97-AF65-F5344CB8AC3E}">
        <p14:creationId xmlns:p14="http://schemas.microsoft.com/office/powerpoint/2010/main" val="209995192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6.6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Reaktion einbauen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F407615-D252-4166-B052-45E15D8049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3284984"/>
            <a:ext cx="41910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09185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6.7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Neue Komponenten einbauen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293679"/>
              </p:ext>
            </p:extLst>
          </p:nvPr>
        </p:nvGraphicFramePr>
        <p:xfrm>
          <a:off x="1259632" y="2636912"/>
          <a:ext cx="352839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Ressourcen-Strings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Plus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Minus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052210"/>
              </p:ext>
            </p:extLst>
          </p:nvPr>
        </p:nvGraphicFramePr>
        <p:xfrm>
          <a:off x="1115616" y="4293096"/>
          <a:ext cx="352839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Komponenten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TextView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Plus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Minus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" name="Grafik 6">
            <a:extLst>
              <a:ext uri="{FF2B5EF4-FFF2-40B4-BE49-F238E27FC236}">
                <a16:creationId xmlns:a16="http://schemas.microsoft.com/office/drawing/2014/main" id="{D9F4BBAE-CAE9-4C6C-BC9F-1D8F3737F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0" y="2492896"/>
            <a:ext cx="287655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24277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6.8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Variablen erzeugen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1EC898B-A44F-46FE-82BC-18377CD0B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3406560"/>
            <a:ext cx="5780318" cy="54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16615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6.9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Reaktion auf neue Buttons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DACFF25-4503-4C4D-83E9-D19735767E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63" t="31791" r="33463" b="28990"/>
          <a:stretch/>
        </p:blipFill>
        <p:spPr>
          <a:xfrm>
            <a:off x="2416289" y="2924944"/>
            <a:ext cx="4311421" cy="28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00628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6.10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Auch Schieberegler hat </a:t>
            </a:r>
            <a:r>
              <a:rPr lang="de-DE" dirty="0" err="1"/>
              <a:t>Listener</a:t>
            </a:r>
            <a:r>
              <a:rPr lang="de-DE" dirty="0"/>
              <a:t>-Interface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F540F4E-750C-45BC-BCC1-F5438365B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2996952"/>
            <a:ext cx="5076825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4190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6.11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Diese zwei Zeilen sind dann überflüssig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FB35BD8-685E-4D18-98B0-B2097FDD4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3418397"/>
            <a:ext cx="5834762" cy="74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30193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6.12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Der Wert wird an anderer Stelle zugewiesen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r>
              <a:rPr lang="de-DE" sz="1600" dirty="0" smtClean="0"/>
              <a:t>Zuvor muss natürlich auch weiterhin die Variable </a:t>
            </a:r>
            <a:r>
              <a:rPr lang="de-DE" sz="1600" i="1" dirty="0" smtClean="0"/>
              <a:t>wert</a:t>
            </a:r>
            <a:r>
              <a:rPr lang="de-DE" sz="1600" dirty="0" smtClean="0"/>
              <a:t> deklariert werden.</a:t>
            </a:r>
            <a:endParaRPr lang="de-DE" sz="1600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/>
          <a:srcRect l="33468" t="43352" r="22039" b="42648"/>
          <a:stretch/>
        </p:blipFill>
        <p:spPr>
          <a:xfrm>
            <a:off x="683568" y="3573016"/>
            <a:ext cx="8136904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45842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6.13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dirty="0"/>
              <a:t>In MainActivity.java:</a:t>
            </a:r>
          </a:p>
          <a:p>
            <a:r>
              <a:rPr lang="de-DE" dirty="0"/>
              <a:t>Der Wert kann nun direkt vom Schieberegler übernommen werden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Bibliothek einbinden!</a:t>
            </a:r>
          </a:p>
          <a:p>
            <a:r>
              <a:rPr lang="de-DE" dirty="0"/>
              <a:t>Jedes </a:t>
            </a:r>
            <a:r>
              <a:rPr lang="de-DE" dirty="0" err="1"/>
              <a:t>Listener</a:t>
            </a:r>
            <a:r>
              <a:rPr lang="de-DE" dirty="0"/>
              <a:t>-Interface muss mit allen Methoden implementiert werden (macht Android Studio im Normalfall automatisch).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l="33468" t="43352" r="22039" b="42648"/>
          <a:stretch/>
        </p:blipFill>
        <p:spPr>
          <a:xfrm>
            <a:off x="1096588" y="2852936"/>
            <a:ext cx="6950823" cy="123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29624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Bonusaufgabe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Programmiere das Raten-Projekt so um, dass man auf den OK-Button verzichten kann</a:t>
            </a:r>
          </a:p>
        </p:txBody>
      </p:sp>
    </p:spTree>
    <p:extLst>
      <p:ext uri="{BB962C8B-B14F-4D97-AF65-F5344CB8AC3E}">
        <p14:creationId xmlns:p14="http://schemas.microsoft.com/office/powerpoint/2010/main" val="1029558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Grundbegriffe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Ressource</a:t>
            </a:r>
          </a:p>
          <a:p>
            <a:r>
              <a:rPr lang="de-DE" dirty="0"/>
              <a:t>Daten und Archive zur Unterstützung bei der App-Entwicklung (mehrere Entwickler, Sprachen etc.)</a:t>
            </a:r>
          </a:p>
          <a:p>
            <a:r>
              <a:rPr lang="de-DE" dirty="0"/>
              <a:t>z.B. Strings, Bilder, Farben, …</a:t>
            </a:r>
          </a:p>
          <a:p>
            <a:r>
              <a:rPr lang="de-DE" dirty="0"/>
              <a:t>Wir verwenden Strings als Ressourcen</a:t>
            </a:r>
          </a:p>
        </p:txBody>
      </p:sp>
    </p:spTree>
    <p:extLst>
      <p:ext uri="{BB962C8B-B14F-4D97-AF65-F5344CB8AC3E}">
        <p14:creationId xmlns:p14="http://schemas.microsoft.com/office/powerpoint/2010/main" val="984699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1.1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95536" y="1484784"/>
            <a:ext cx="74352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/>
              <a:t>Wir erstellen ein neues Projekt </a:t>
            </a:r>
            <a:r>
              <a:rPr lang="de-DE" sz="3200" i="1" dirty="0" err="1"/>
              <a:t>Einfuehrung</a:t>
            </a:r>
            <a:endParaRPr lang="de-DE" sz="3200" i="1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1" y="2204864"/>
            <a:ext cx="3960440" cy="299447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3066117"/>
            <a:ext cx="4098925" cy="309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50416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1490</Words>
  <Application>Microsoft Office PowerPoint</Application>
  <PresentationFormat>Bildschirmpräsentation (4:3)</PresentationFormat>
  <Paragraphs>602</Paragraphs>
  <Slides>78</Slides>
  <Notes>78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78</vt:i4>
      </vt:variant>
    </vt:vector>
  </HeadingPairs>
  <TitlesOfParts>
    <vt:vector size="82" baseType="lpstr">
      <vt:lpstr>Arial</vt:lpstr>
      <vt:lpstr>Calibri</vt:lpstr>
      <vt:lpstr>Courier New</vt:lpstr>
      <vt:lpstr>Larissa</vt:lpstr>
      <vt:lpstr>App-Projekte für den Unterricht</vt:lpstr>
      <vt:lpstr>Inhalt</vt:lpstr>
      <vt:lpstr>Projektaufbau</vt:lpstr>
      <vt:lpstr>Grundbegriffe</vt:lpstr>
      <vt:lpstr>Übersicht über Activities</vt:lpstr>
      <vt:lpstr>1 – Erstes Projekt</vt:lpstr>
      <vt:lpstr>Grundbegriffe</vt:lpstr>
      <vt:lpstr>Grundbegriffe</vt:lpstr>
      <vt:lpstr>Schritt 1.1</vt:lpstr>
      <vt:lpstr>Schritt 1.2</vt:lpstr>
      <vt:lpstr>Schritt 1.3</vt:lpstr>
      <vt:lpstr>Schritt 1.4</vt:lpstr>
      <vt:lpstr>Schritt 1.4</vt:lpstr>
      <vt:lpstr>Schritt 1.5</vt:lpstr>
      <vt:lpstr>Schritt 1.6</vt:lpstr>
      <vt:lpstr>Grundbegriffe</vt:lpstr>
      <vt:lpstr>Schritt 1.7</vt:lpstr>
      <vt:lpstr>Schritt 1.8</vt:lpstr>
      <vt:lpstr>Grundbegriffe</vt:lpstr>
      <vt:lpstr>Grundbegriffe</vt:lpstr>
      <vt:lpstr>Bonusaufgabe</vt:lpstr>
      <vt:lpstr>2 – Reaktion auf Ereignisse</vt:lpstr>
      <vt:lpstr>Schritt 2.1</vt:lpstr>
      <vt:lpstr>Grundbegriffe</vt:lpstr>
      <vt:lpstr>Schritt 2.2</vt:lpstr>
      <vt:lpstr>Schritt 2.3</vt:lpstr>
      <vt:lpstr>Schritt 2.4</vt:lpstr>
      <vt:lpstr>Grundwissen</vt:lpstr>
      <vt:lpstr>Grundwissen</vt:lpstr>
      <vt:lpstr>Schritt 2.5</vt:lpstr>
      <vt:lpstr>Schritt 2.6</vt:lpstr>
      <vt:lpstr>Schritt 2.7</vt:lpstr>
      <vt:lpstr>Bonusaufgabe</vt:lpstr>
      <vt:lpstr>3 – Etwas Rechenarbeit</vt:lpstr>
      <vt:lpstr>Schritt 3.1</vt:lpstr>
      <vt:lpstr>Schritt 3.1</vt:lpstr>
      <vt:lpstr>Schritt 3.2</vt:lpstr>
      <vt:lpstr>Schritt 3.3</vt:lpstr>
      <vt:lpstr>Schritt 3.4</vt:lpstr>
      <vt:lpstr>Schritt 3.5</vt:lpstr>
      <vt:lpstr>Schritt 3.5</vt:lpstr>
      <vt:lpstr>Bonusaufgabe</vt:lpstr>
      <vt:lpstr>4 – Bedingungen</vt:lpstr>
      <vt:lpstr>Schritt 4.1</vt:lpstr>
      <vt:lpstr>Schritt 4.2</vt:lpstr>
      <vt:lpstr>Schritt 4.3</vt:lpstr>
      <vt:lpstr>Schritt 4.3</vt:lpstr>
      <vt:lpstr>Schritt 4.4</vt:lpstr>
      <vt:lpstr>Schritt 4.5</vt:lpstr>
      <vt:lpstr>Schritt 4.6</vt:lpstr>
      <vt:lpstr>Schritt 4.7</vt:lpstr>
      <vt:lpstr>Schritt 4.8</vt:lpstr>
      <vt:lpstr>Schritt 4.9</vt:lpstr>
      <vt:lpstr>Bonusaufgabe</vt:lpstr>
      <vt:lpstr>5 – Auf dem Weg zum Millionär</vt:lpstr>
      <vt:lpstr>Schritt 5.1</vt:lpstr>
      <vt:lpstr>Schritt 5.2</vt:lpstr>
      <vt:lpstr>Schritt 5.3</vt:lpstr>
      <vt:lpstr>Schritt 5.4</vt:lpstr>
      <vt:lpstr>Schritt 5.5</vt:lpstr>
      <vt:lpstr>Schritt 5.6</vt:lpstr>
      <vt:lpstr>Schritt 5.7</vt:lpstr>
      <vt:lpstr>Bonusaufgabe</vt:lpstr>
      <vt:lpstr>6 – ein Spiel</vt:lpstr>
      <vt:lpstr>Schritt 6.1</vt:lpstr>
      <vt:lpstr>Schritt 6.2</vt:lpstr>
      <vt:lpstr>Schritt 6.3</vt:lpstr>
      <vt:lpstr>Schritt 6.4</vt:lpstr>
      <vt:lpstr>Schritt 6.5</vt:lpstr>
      <vt:lpstr>Schritt 6.6</vt:lpstr>
      <vt:lpstr>Schritt 6.7</vt:lpstr>
      <vt:lpstr>Schritt 6.8</vt:lpstr>
      <vt:lpstr>Schritt 6.9</vt:lpstr>
      <vt:lpstr>Schritt 6.10</vt:lpstr>
      <vt:lpstr>Schritt 6.11</vt:lpstr>
      <vt:lpstr>Schritt 6.12</vt:lpstr>
      <vt:lpstr>Schritt 6.13</vt:lpstr>
      <vt:lpstr>Bonusaufgabe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Florian</dc:creator>
  <cp:lastModifiedBy>R012, Raum</cp:lastModifiedBy>
  <cp:revision>91</cp:revision>
  <cp:lastPrinted>2017-06-19T21:33:02Z</cp:lastPrinted>
  <dcterms:created xsi:type="dcterms:W3CDTF">2016-06-01T21:38:49Z</dcterms:created>
  <dcterms:modified xsi:type="dcterms:W3CDTF">2019-05-09T12:53:40Z</dcterms:modified>
</cp:coreProperties>
</file>