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17" r:id="rId2"/>
    <p:sldId id="349" r:id="rId3"/>
    <p:sldId id="329" r:id="rId4"/>
    <p:sldId id="263" r:id="rId5"/>
    <p:sldId id="330" r:id="rId6"/>
    <p:sldId id="267" r:id="rId7"/>
    <p:sldId id="260" r:id="rId8"/>
    <p:sldId id="331" r:id="rId9"/>
    <p:sldId id="256" r:id="rId10"/>
    <p:sldId id="351" r:id="rId11"/>
    <p:sldId id="354" r:id="rId12"/>
    <p:sldId id="356" r:id="rId13"/>
    <p:sldId id="357" r:id="rId14"/>
    <p:sldId id="350" r:id="rId15"/>
    <p:sldId id="259" r:id="rId16"/>
    <p:sldId id="262" r:id="rId17"/>
    <p:sldId id="264" r:id="rId18"/>
    <p:sldId id="353" r:id="rId19"/>
    <p:sldId id="265" r:id="rId20"/>
    <p:sldId id="332" r:id="rId21"/>
    <p:sldId id="333" r:id="rId2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21.05.2020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042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242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555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531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413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6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4165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415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testnotiz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760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82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8496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092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169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692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358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191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650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98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25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2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793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1.2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7859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wählen eine </a:t>
            </a:r>
            <a:r>
              <a:rPr lang="de-DE" sz="3200" dirty="0" err="1"/>
              <a:t>Activity</a:t>
            </a:r>
            <a:r>
              <a:rPr lang="de-DE" sz="3200" dirty="0"/>
              <a:t> (hier: Empty </a:t>
            </a:r>
            <a:r>
              <a:rPr lang="de-DE" sz="3200" dirty="0" err="1"/>
              <a:t>Activity</a:t>
            </a:r>
            <a:r>
              <a:rPr lang="de-DE" sz="3200" dirty="0"/>
              <a:t>)</a:t>
            </a:r>
            <a:endParaRPr lang="de-DE" sz="3200" i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76872"/>
            <a:ext cx="3819593" cy="288798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781" y="2835660"/>
            <a:ext cx="4341855" cy="328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47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1.3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6854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wählen ein </a:t>
            </a:r>
            <a:r>
              <a:rPr lang="de-DE" sz="3200" dirty="0" err="1"/>
              <a:t>Theme</a:t>
            </a:r>
            <a:r>
              <a:rPr lang="de-DE" sz="3200" dirty="0"/>
              <a:t> (hier: </a:t>
            </a:r>
            <a:r>
              <a:rPr lang="de-DE" sz="3200" dirty="0" err="1"/>
              <a:t>Holo.Light</a:t>
            </a:r>
            <a:r>
              <a:rPr lang="de-DE" sz="3200" dirty="0"/>
              <a:t>)</a:t>
            </a:r>
            <a:endParaRPr lang="de-DE" sz="3200" i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07383"/>
            <a:ext cx="6762750" cy="11049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r="21628" b="47393"/>
          <a:stretch/>
        </p:blipFill>
        <p:spPr>
          <a:xfrm>
            <a:off x="2915816" y="3540056"/>
            <a:ext cx="5445993" cy="256686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860032" y="2492896"/>
            <a:ext cx="93610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704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1.4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4136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erstellen ein Layout</a:t>
            </a:r>
            <a:endParaRPr lang="de-DE" sz="32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58919" t="47350" r="32881" b="22611"/>
          <a:stretch/>
        </p:blipFill>
        <p:spPr>
          <a:xfrm>
            <a:off x="469057" y="2204864"/>
            <a:ext cx="2376264" cy="244827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70475" t="40201" r="20862" b="40200"/>
          <a:stretch/>
        </p:blipFill>
        <p:spPr>
          <a:xfrm>
            <a:off x="2883999" y="2136705"/>
            <a:ext cx="3168352" cy="201622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/>
          <a:srcRect l="18506" t="36400" r="65745" b="56925"/>
          <a:stretch/>
        </p:blipFill>
        <p:spPr>
          <a:xfrm>
            <a:off x="5508104" y="4581128"/>
            <a:ext cx="2880320" cy="68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8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1.4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599516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Layout-Pflege: Komponentengröße</a:t>
            </a:r>
          </a:p>
          <a:p>
            <a:r>
              <a:rPr lang="de-DE" sz="3200" b="1" dirty="0"/>
              <a:t>(</a:t>
            </a:r>
            <a:r>
              <a:rPr lang="de-DE" sz="3200" b="1" dirty="0" err="1"/>
              <a:t>layout_width</a:t>
            </a:r>
            <a:r>
              <a:rPr lang="de-DE" sz="3200" b="1" dirty="0"/>
              <a:t>, </a:t>
            </a:r>
            <a:r>
              <a:rPr lang="de-DE" sz="3200" b="1" dirty="0" err="1"/>
              <a:t>layout_height</a:t>
            </a:r>
            <a:r>
              <a:rPr lang="de-DE" sz="3200" b="1" dirty="0"/>
              <a:t>)</a:t>
            </a:r>
          </a:p>
          <a:p>
            <a:endParaRPr lang="de-DE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err="1"/>
              <a:t>wrap_content</a:t>
            </a:r>
            <a:r>
              <a:rPr lang="de-DE" sz="3200" dirty="0"/>
              <a:t> (minimal)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err="1"/>
              <a:t>match_parent</a:t>
            </a:r>
            <a:r>
              <a:rPr lang="de-DE" sz="3200" dirty="0"/>
              <a:t> (maximal)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3200" dirty="0"/>
          </a:p>
          <a:p>
            <a:endParaRPr lang="de-DE" sz="3200" i="1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9619BF6-79EC-4523-BE69-1543C5F45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03" y="4510799"/>
            <a:ext cx="2857500" cy="1552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CD60EBC-CD56-4DDD-A384-F8050E00B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4540902"/>
            <a:ext cx="28860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8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1.5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612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untersuchen das „</a:t>
            </a:r>
            <a:r>
              <a:rPr lang="de-DE" sz="3200" dirty="0" err="1"/>
              <a:t>Hello</a:t>
            </a:r>
            <a:r>
              <a:rPr lang="de-DE" sz="3200" dirty="0"/>
              <a:t> </a:t>
            </a:r>
            <a:r>
              <a:rPr lang="de-DE" sz="3200" dirty="0" err="1"/>
              <a:t>world</a:t>
            </a:r>
            <a:r>
              <a:rPr lang="de-DE" sz="3200" dirty="0"/>
              <a:t>!“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329680"/>
            <a:ext cx="3584902" cy="189999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4565762"/>
            <a:ext cx="3699683" cy="114218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3664" y="2373318"/>
            <a:ext cx="4053136" cy="148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9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1.6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83568" y="1471514"/>
            <a:ext cx="5429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Anlegen einer neuen Ressource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680" y="2203124"/>
            <a:ext cx="3171825" cy="5334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63781" t="12900" r="13579" b="78700"/>
          <a:stretch/>
        </p:blipFill>
        <p:spPr>
          <a:xfrm>
            <a:off x="291890" y="2677005"/>
            <a:ext cx="8280920" cy="8640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3645024"/>
            <a:ext cx="1996262" cy="282923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4324218"/>
            <a:ext cx="37433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32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b="1" dirty="0"/>
              <a:t>Identifier</a:t>
            </a:r>
            <a:r>
              <a:rPr lang="de-DE" dirty="0"/>
              <a:t>: Identifikations-Kennzeichen. Ermöglicht Zugriff auf Komponente. Brauchen wir später.</a:t>
            </a:r>
          </a:p>
          <a:p>
            <a:r>
              <a:rPr lang="de-DE" b="1" dirty="0"/>
              <a:t>Referenz-Operator @: </a:t>
            </a:r>
            <a:r>
              <a:rPr lang="de-DE" dirty="0"/>
              <a:t>Weist darauf hin, dass es sich bei dem Nachfolgenden um eine Ressource handelt.</a:t>
            </a:r>
          </a:p>
          <a:p>
            <a:r>
              <a:rPr lang="de-DE" dirty="0"/>
              <a:t>Ressourcen sind in einem eigenen Ordner zusammengefasst</a:t>
            </a:r>
          </a:p>
          <a:p>
            <a:pPr marL="0" indent="0">
              <a:buNone/>
            </a:pPr>
            <a:r>
              <a:rPr lang="de-DE" b="1" dirty="0"/>
              <a:t>Beispiel:</a:t>
            </a:r>
          </a:p>
          <a:p>
            <a:pPr marL="0" indent="0">
              <a:buNone/>
            </a:pPr>
            <a:r>
              <a:rPr lang="de-DE" dirty="0"/>
              <a:t>String-Ressource </a:t>
            </a:r>
            <a:r>
              <a:rPr lang="de-DE" dirty="0" err="1"/>
              <a:t>Hallo_Frage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Inhalt: „Hallo, wie geht es?“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3836119"/>
            <a:ext cx="16573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96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567836"/>
              </p:ext>
            </p:extLst>
          </p:nvPr>
        </p:nvGraphicFramePr>
        <p:xfrm>
          <a:off x="1331640" y="2564904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Hallo_Frage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Hallo, wie geht 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Antwort_Gut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Antwort_Schlecht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Schlecht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String_Plus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Das freut mich!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String_Minus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Das tut mir leid!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027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1.8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07215"/>
              </p:ext>
            </p:extLst>
          </p:nvPr>
        </p:nvGraphicFramePr>
        <p:xfrm>
          <a:off x="863588" y="2379821"/>
          <a:ext cx="7416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Textfeld mit Ressource</a:t>
                      </a:r>
                      <a:r>
                        <a:rPr lang="de-DE" baseline="0" dirty="0"/>
                        <a:t> </a:t>
                      </a:r>
                      <a:r>
                        <a:rPr lang="de-DE" i="1" baseline="0" dirty="0" err="1"/>
                        <a:t>Hallo_Frage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mit Ressource </a:t>
                      </a:r>
                      <a:r>
                        <a:rPr lang="de-DE" i="1" dirty="0" err="1"/>
                        <a:t>Antwort_Gut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mit Ressource </a:t>
                      </a:r>
                      <a:r>
                        <a:rPr lang="de-DE" i="1" dirty="0" err="1"/>
                        <a:t>Antwort_Schlecht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18506" t="36400" r="65745" b="50300"/>
          <a:stretch/>
        </p:blipFill>
        <p:spPr>
          <a:xfrm>
            <a:off x="5400092" y="4326526"/>
            <a:ext cx="288032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59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/>
              <a:t>Projekt</a:t>
            </a:r>
            <a:r>
              <a:rPr lang="de-DE" sz="2400" dirty="0"/>
              <a:t>: Übergeordnete Struktur</a:t>
            </a:r>
          </a:p>
          <a:p>
            <a:pPr marL="0" indent="0">
              <a:buNone/>
            </a:pPr>
            <a:r>
              <a:rPr lang="de-DE" sz="2400" b="1" dirty="0"/>
              <a:t>Paket</a:t>
            </a:r>
            <a:r>
              <a:rPr lang="de-DE" sz="2400" dirty="0"/>
              <a:t>: Ein Projekt besteht aus mehreren Paketen (z.B. </a:t>
            </a:r>
            <a:r>
              <a:rPr lang="de-DE" sz="2400" dirty="0" err="1"/>
              <a:t>java</a:t>
            </a:r>
            <a:r>
              <a:rPr lang="de-DE" sz="2400" dirty="0"/>
              <a:t>)</a:t>
            </a:r>
          </a:p>
          <a:p>
            <a:pPr marL="0" indent="0">
              <a:buNone/>
            </a:pPr>
            <a:r>
              <a:rPr lang="de-DE" sz="2400" b="1" dirty="0"/>
              <a:t>Klasse</a:t>
            </a:r>
            <a:r>
              <a:rPr lang="de-DE" sz="2400" dirty="0"/>
              <a:t>: Das Paket </a:t>
            </a:r>
            <a:r>
              <a:rPr lang="de-DE" sz="2400" dirty="0" err="1"/>
              <a:t>java</a:t>
            </a:r>
            <a:r>
              <a:rPr lang="de-DE" sz="2400" dirty="0"/>
              <a:t> enthält Klassen</a:t>
            </a:r>
          </a:p>
          <a:p>
            <a:pPr marL="0" indent="0">
              <a:buNone/>
            </a:pPr>
            <a:r>
              <a:rPr lang="de-DE" sz="2400" b="1" dirty="0"/>
              <a:t>Klasse</a:t>
            </a:r>
            <a:r>
              <a:rPr lang="de-DE" sz="2400" dirty="0"/>
              <a:t> </a:t>
            </a:r>
            <a:r>
              <a:rPr lang="de-DE" sz="2400" i="1" dirty="0" err="1"/>
              <a:t>MainActivity</a:t>
            </a:r>
            <a:r>
              <a:rPr lang="de-DE" sz="2400" dirty="0"/>
              <a:t>: Steuert den Standardfall</a:t>
            </a:r>
          </a:p>
          <a:p>
            <a:pPr marL="0" indent="0">
              <a:buNone/>
            </a:pPr>
            <a:r>
              <a:rPr lang="de-DE" sz="2400" b="1" dirty="0"/>
              <a:t>Methoden</a:t>
            </a:r>
            <a:r>
              <a:rPr lang="de-DE" sz="2400" dirty="0"/>
              <a:t>: Hier passiert etwas.</a:t>
            </a:r>
          </a:p>
          <a:p>
            <a:pPr marL="0" indent="0">
              <a:buNone/>
            </a:pPr>
            <a:r>
              <a:rPr lang="de-DE" sz="2400" b="1" dirty="0"/>
              <a:t>Methode</a:t>
            </a:r>
            <a:r>
              <a:rPr lang="de-DE" sz="2400" dirty="0"/>
              <a:t>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sz="2400" dirty="0"/>
              <a:t>: Erstellt die App</a:t>
            </a:r>
          </a:p>
        </p:txBody>
      </p:sp>
    </p:spTree>
    <p:extLst>
      <p:ext uri="{BB962C8B-B14F-4D97-AF65-F5344CB8AC3E}">
        <p14:creationId xmlns:p14="http://schemas.microsoft.com/office/powerpoint/2010/main" val="132182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Aufbau eines Projektes</a:t>
            </a:r>
          </a:p>
          <a:p>
            <a:r>
              <a:rPr lang="de-DE" dirty="0"/>
              <a:t>Verschiedene Komponenten und Methoden</a:t>
            </a:r>
          </a:p>
          <a:p>
            <a:r>
              <a:rPr lang="de-DE" dirty="0"/>
              <a:t>App wird mit Java „lebendig“</a:t>
            </a:r>
          </a:p>
          <a:p>
            <a:r>
              <a:rPr lang="de-DE" dirty="0"/>
              <a:t>Verzweigungen, Schleifen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u="sng" dirty="0"/>
              <a:t>Einführung</a:t>
            </a:r>
          </a:p>
          <a:p>
            <a:pPr marL="0" indent="0">
              <a:buNone/>
            </a:pPr>
            <a:r>
              <a:rPr lang="de-DE" u="sng" dirty="0"/>
              <a:t>Taschenrechner</a:t>
            </a:r>
          </a:p>
          <a:p>
            <a:pPr marL="0" indent="0">
              <a:buNone/>
            </a:pPr>
            <a:r>
              <a:rPr lang="de-DE" u="sng" dirty="0"/>
              <a:t>Geldanlage</a:t>
            </a:r>
          </a:p>
          <a:p>
            <a:pPr marL="0" indent="0">
              <a:buNone/>
            </a:pPr>
            <a:r>
              <a:rPr lang="de-DE" u="sng" dirty="0"/>
              <a:t>Spiel</a:t>
            </a:r>
          </a:p>
        </p:txBody>
      </p:sp>
    </p:spTree>
    <p:extLst>
      <p:ext uri="{BB962C8B-B14F-4D97-AF65-F5344CB8AC3E}">
        <p14:creationId xmlns:p14="http://schemas.microsoft.com/office/powerpoint/2010/main" val="3431308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Aussehen der Klasse MainActivity.java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D3CEF3-AE53-4246-8F51-769CE6117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951" y="2847975"/>
            <a:ext cx="4429125" cy="24098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98C9B19-5AAF-4510-B061-BABD23F9E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492896"/>
            <a:ext cx="31146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17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um einige zusätzliche Buttons mit Antworten, die Ihrer Ansicht nach noch in Frage kommen.</a:t>
            </a:r>
          </a:p>
        </p:txBody>
      </p:sp>
    </p:spTree>
    <p:extLst>
      <p:ext uri="{BB962C8B-B14F-4D97-AF65-F5344CB8AC3E}">
        <p14:creationId xmlns:p14="http://schemas.microsoft.com/office/powerpoint/2010/main" val="65943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Projektaufbau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Layout von </a:t>
            </a:r>
            <a:r>
              <a:rPr lang="de-DE" b="0" dirty="0"/>
              <a:t>Android Apps wird in XML definiert, Interaktionen werden in Java</a:t>
            </a:r>
            <a:r>
              <a:rPr lang="de-DE" b="0" dirty="0">
                <a:solidFill>
                  <a:schemeClr val="accent1"/>
                </a:solidFill>
              </a:rPr>
              <a:t> </a:t>
            </a:r>
            <a:r>
              <a:rPr lang="de-DE" b="0" dirty="0"/>
              <a:t>programmiert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/>
              <a:t>Fast alle Java-Klassen stehen zur Verfügung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/>
              <a:t>Keine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b="0" dirty="0"/>
              <a:t>-Methode, sondern lose gekoppelte Komponenten (</a:t>
            </a:r>
            <a:r>
              <a:rPr lang="de-DE" b="0" dirty="0" err="1"/>
              <a:t>Activities</a:t>
            </a:r>
            <a:r>
              <a:rPr lang="de-DE" b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Activity</a:t>
            </a:r>
            <a:r>
              <a:rPr lang="de-DE" dirty="0"/>
              <a:t>:</a:t>
            </a:r>
            <a:r>
              <a:rPr lang="de-DE" b="0" dirty="0"/>
              <a:t> (entspricht einem sichtbaren Fenster auf dem Screen)</a:t>
            </a:r>
          </a:p>
        </p:txBody>
      </p:sp>
    </p:spTree>
    <p:extLst>
      <p:ext uri="{BB962C8B-B14F-4D97-AF65-F5344CB8AC3E}">
        <p14:creationId xmlns:p14="http://schemas.microsoft.com/office/powerpoint/2010/main" val="174641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Dass eine Android App aus mehreren </a:t>
            </a:r>
            <a:r>
              <a:rPr lang="de-DE" dirty="0" err="1"/>
              <a:t>Activities</a:t>
            </a:r>
            <a:r>
              <a:rPr lang="de-DE" dirty="0"/>
              <a:t> besteht, hat einen großen Vorteil. Denn jede </a:t>
            </a:r>
            <a:r>
              <a:rPr lang="de-DE" dirty="0" err="1"/>
              <a:t>Activity</a:t>
            </a:r>
            <a:r>
              <a:rPr lang="de-DE" dirty="0"/>
              <a:t> ist ein in sich geschlossenes Element und nur lose in die gesamte App eingebunden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activity_main.xml</a:t>
            </a:r>
          </a:p>
          <a:p>
            <a:pPr marL="0" indent="0">
              <a:buNone/>
            </a:pPr>
            <a:r>
              <a:rPr lang="de-DE" dirty="0"/>
              <a:t>Layout für den Standardfall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1782763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351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über </a:t>
            </a:r>
            <a:r>
              <a:rPr lang="de-DE" dirty="0" err="1"/>
              <a:t>Activities</a:t>
            </a:r>
            <a:endParaRPr lang="de-DE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16" y="1600200"/>
            <a:ext cx="649256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11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– Erstes Projekt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Anlage eines ersten Projektes</a:t>
            </a:r>
          </a:p>
          <a:p>
            <a:r>
              <a:rPr lang="de-DE" dirty="0"/>
              <a:t>Komponente </a:t>
            </a:r>
            <a:r>
              <a:rPr lang="de-DE" i="1" dirty="0"/>
              <a:t>Button</a:t>
            </a:r>
          </a:p>
          <a:p>
            <a:r>
              <a:rPr lang="de-DE" dirty="0"/>
              <a:t>Strings als Ressourcen</a:t>
            </a:r>
          </a:p>
          <a:p>
            <a:r>
              <a:rPr lang="de-DE" dirty="0"/>
              <a:t>Pakete und Klassen</a:t>
            </a:r>
          </a:p>
        </p:txBody>
      </p:sp>
    </p:spTree>
    <p:extLst>
      <p:ext uri="{BB962C8B-B14F-4D97-AF65-F5344CB8AC3E}">
        <p14:creationId xmlns:p14="http://schemas.microsoft.com/office/powerpoint/2010/main" val="1480121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Objekt</a:t>
            </a:r>
            <a:r>
              <a:rPr lang="de-DE" dirty="0"/>
              <a:t>: (vgl. Java)</a:t>
            </a:r>
          </a:p>
          <a:p>
            <a:pPr marL="0" indent="0">
              <a:buNone/>
            </a:pPr>
            <a:r>
              <a:rPr lang="de-DE" b="1" dirty="0"/>
              <a:t>Komponente</a:t>
            </a:r>
            <a:r>
              <a:rPr lang="de-DE" dirty="0"/>
              <a:t>: Objekt, das in der Regel zur Bedienung von Programmen verwendet wird (vgl. GUI in Java). Wird in XML beschrieben.</a:t>
            </a:r>
          </a:p>
          <a:p>
            <a:pPr marL="0" indent="0">
              <a:buNone/>
            </a:pPr>
            <a:r>
              <a:rPr lang="de-DE" dirty="0"/>
              <a:t>In Android Studio: Basis-Komponenten sind als </a:t>
            </a:r>
            <a:r>
              <a:rPr lang="de-DE" b="1" dirty="0" err="1"/>
              <a:t>Widgets</a:t>
            </a:r>
            <a:r>
              <a:rPr lang="de-DE" dirty="0"/>
              <a:t> zusammengefasst.</a:t>
            </a:r>
          </a:p>
          <a:p>
            <a:pPr marL="0" indent="0">
              <a:buNone/>
            </a:pPr>
            <a:r>
              <a:rPr lang="de-DE" dirty="0"/>
              <a:t>Unsere Komponenten: </a:t>
            </a:r>
            <a:r>
              <a:rPr lang="de-DE" i="1" dirty="0" err="1"/>
              <a:t>TextView</a:t>
            </a:r>
            <a:r>
              <a:rPr lang="de-DE" dirty="0"/>
              <a:t> und </a:t>
            </a:r>
            <a:r>
              <a:rPr lang="de-DE" i="1" dirty="0"/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209995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Ressource</a:t>
            </a:r>
          </a:p>
          <a:p>
            <a:r>
              <a:rPr lang="de-DE" dirty="0"/>
              <a:t>Daten und Archive zur Unterstützung bei der App-Entwicklung (mehrere Entwickler, Sprachen etc.)</a:t>
            </a:r>
          </a:p>
          <a:p>
            <a:r>
              <a:rPr lang="de-DE" dirty="0"/>
              <a:t>z.B. Strings, Bilder, Farben, …</a:t>
            </a:r>
          </a:p>
          <a:p>
            <a:r>
              <a:rPr lang="de-DE" dirty="0"/>
              <a:t>Wir verwenden Strings als Ressourcen</a:t>
            </a:r>
          </a:p>
        </p:txBody>
      </p:sp>
    </p:spTree>
    <p:extLst>
      <p:ext uri="{BB962C8B-B14F-4D97-AF65-F5344CB8AC3E}">
        <p14:creationId xmlns:p14="http://schemas.microsoft.com/office/powerpoint/2010/main" val="98469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1.1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7435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erstellen ein neues Projekt </a:t>
            </a:r>
            <a:r>
              <a:rPr lang="de-DE" sz="3200" i="1" dirty="0" err="1"/>
              <a:t>Einfuehrung</a:t>
            </a:r>
            <a:endParaRPr lang="de-DE" sz="32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2204864"/>
            <a:ext cx="3960440" cy="29944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066117"/>
            <a:ext cx="4098925" cy="309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041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Microsoft Office PowerPoint</Application>
  <PresentationFormat>Bildschirmpräsentation (4:3)</PresentationFormat>
  <Paragraphs>119</Paragraphs>
  <Slides>21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Arial</vt:lpstr>
      <vt:lpstr>Calibri</vt:lpstr>
      <vt:lpstr>Courier New</vt:lpstr>
      <vt:lpstr>Larissa</vt:lpstr>
      <vt:lpstr>App-Projekte für den Unterricht</vt:lpstr>
      <vt:lpstr>Inhalt</vt:lpstr>
      <vt:lpstr>Projektaufbau</vt:lpstr>
      <vt:lpstr>Grundbegriffe</vt:lpstr>
      <vt:lpstr>Übersicht über Activities</vt:lpstr>
      <vt:lpstr>1 – Erstes Projekt</vt:lpstr>
      <vt:lpstr>Grundbegriffe</vt:lpstr>
      <vt:lpstr>Grundbegriffe</vt:lpstr>
      <vt:lpstr>Schritt 1.1</vt:lpstr>
      <vt:lpstr>Schritt 1.2</vt:lpstr>
      <vt:lpstr>Schritt 1.3</vt:lpstr>
      <vt:lpstr>Schritt 1.4</vt:lpstr>
      <vt:lpstr>Schritt 1.4</vt:lpstr>
      <vt:lpstr>Schritt 1.5</vt:lpstr>
      <vt:lpstr>Schritt 1.6</vt:lpstr>
      <vt:lpstr>Grundbegriffe</vt:lpstr>
      <vt:lpstr>Schritt 1.7</vt:lpstr>
      <vt:lpstr>Schritt 1.8</vt:lpstr>
      <vt:lpstr>Grundbegriffe</vt:lpstr>
      <vt:lpstr>Grundbegriffe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 Timmermann</cp:lastModifiedBy>
  <cp:revision>92</cp:revision>
  <cp:lastPrinted>2017-06-19T21:33:02Z</cp:lastPrinted>
  <dcterms:created xsi:type="dcterms:W3CDTF">2016-06-01T21:38:49Z</dcterms:created>
  <dcterms:modified xsi:type="dcterms:W3CDTF">2020-05-21T09:01:15Z</dcterms:modified>
</cp:coreProperties>
</file>