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358" r:id="rId3"/>
    <p:sldId id="357" r:id="rId4"/>
    <p:sldId id="462" r:id="rId5"/>
    <p:sldId id="463" r:id="rId6"/>
    <p:sldId id="464" r:id="rId7"/>
    <p:sldId id="460" r:id="rId8"/>
    <p:sldId id="428" r:id="rId9"/>
    <p:sldId id="423" r:id="rId10"/>
    <p:sldId id="440" r:id="rId11"/>
    <p:sldId id="420" r:id="rId12"/>
    <p:sldId id="438" r:id="rId13"/>
    <p:sldId id="439" r:id="rId14"/>
    <p:sldId id="441" r:id="rId15"/>
    <p:sldId id="445" r:id="rId16"/>
    <p:sldId id="465" r:id="rId17"/>
    <p:sldId id="434" r:id="rId18"/>
    <p:sldId id="436" r:id="rId19"/>
    <p:sldId id="435" r:id="rId20"/>
    <p:sldId id="467" r:id="rId21"/>
    <p:sldId id="468" r:id="rId22"/>
    <p:sldId id="476" r:id="rId23"/>
    <p:sldId id="466" r:id="rId24"/>
    <p:sldId id="475" r:id="rId25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4" autoAdjust="0"/>
    <p:restoredTop sz="94692" autoAdjust="0"/>
  </p:normalViewPr>
  <p:slideViewPr>
    <p:cSldViewPr>
      <p:cViewPr varScale="1">
        <p:scale>
          <a:sx n="108" d="100"/>
          <a:sy n="108" d="100"/>
        </p:scale>
        <p:origin x="98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63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Marktanteile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Tabelle1!$A$2:$A$5</c:f>
              <c:strCache>
                <c:ptCount val="4"/>
                <c:pt idx="0">
                  <c:v>Android</c:v>
                </c:pt>
                <c:pt idx="1">
                  <c:v>iOS</c:v>
                </c:pt>
                <c:pt idx="2">
                  <c:v>Windows Phone</c:v>
                </c:pt>
                <c:pt idx="3">
                  <c:v>andere</c:v>
                </c:pt>
              </c:strCache>
            </c:strRef>
          </c:cat>
          <c:val>
            <c:numRef>
              <c:f>Tabelle1!$B$2:$B$5</c:f>
              <c:numCache>
                <c:formatCode>0%</c:formatCode>
                <c:ptCount val="4"/>
                <c:pt idx="0">
                  <c:v>0.7</c:v>
                </c:pt>
                <c:pt idx="1">
                  <c:v>0.3</c:v>
                </c:pt>
                <c:pt idx="2">
                  <c:v>8.9999999999999998E-4</c:v>
                </c:pt>
                <c:pt idx="3">
                  <c:v>4.0000000000000001E-3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67-426F-8329-B5B5C1D06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6405779474795201"/>
          <c:y val="0.24620677067627406"/>
          <c:w val="0.32480309205409924"/>
          <c:h val="0.4535958589635165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0.81053</cdr:x>
      <cdr:y>0.89796</cdr:y>
    </cdr:from>
    <cdr:to>
      <cdr:x>0.97895</cdr:x>
      <cdr:y>0.97344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5544616" y="3168352"/>
          <a:ext cx="1152128" cy="2663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de-DE" sz="1100" dirty="0"/>
            <a:t>Stand: Mai 2020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294" y="0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r">
              <a:defRPr sz="1200"/>
            </a:lvl1pPr>
          </a:lstStyle>
          <a:p>
            <a:fld id="{3D024C09-D838-4A25-B9F1-B936EC0980FC}" type="datetimeFigureOut">
              <a:rPr lang="de-DE" smtClean="0"/>
              <a:t>21.05.2020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305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294" y="9429305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r">
              <a:defRPr sz="1200"/>
            </a:lvl1pPr>
          </a:lstStyle>
          <a:p>
            <a:fld id="{BA08B88D-3F7D-4F2A-8A5E-91E350B1A16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38891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r">
              <a:defRPr sz="1300"/>
            </a:lvl1pPr>
          </a:lstStyle>
          <a:p>
            <a:fld id="{D7595AB8-E504-4D28-AF82-96F8BB709C7C}" type="datetimeFigureOut">
              <a:rPr lang="de-DE" smtClean="0"/>
              <a:t>21.05.2020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2" tIns="47781" rIns="95562" bIns="47781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5562" tIns="47781" rIns="95562" bIns="47781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r">
              <a:defRPr sz="1300"/>
            </a:lvl1pPr>
          </a:lstStyle>
          <a:p>
            <a:fld id="{0F171C9C-54C7-4387-A311-A523767AD2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66403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1C9C-54C7-4387-A311-A523767AD2C6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8782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Florian Timmermann, 20.06.2017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5CEE-B9A3-4759-99E1-AF2702E59D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3002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5CEE-B9A3-4759-99E1-AF2702E59D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2392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5CEE-B9A3-4759-99E1-AF2702E59D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19792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/>
              <a:t>Insert page title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24000" y="1690687"/>
            <a:ext cx="8494713" cy="439102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8155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5CEE-B9A3-4759-99E1-AF2702E59D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1326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5CEE-B9A3-4759-99E1-AF2702E59D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689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5CEE-B9A3-4759-99E1-AF2702E59D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8856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5CEE-B9A3-4759-99E1-AF2702E59D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4054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5CEE-B9A3-4759-99E1-AF2702E59D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8654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5CEE-B9A3-4759-99E1-AF2702E59D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0798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5CEE-B9A3-4759-99E1-AF2702E59D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1281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5CEE-B9A3-4759-99E1-AF2702E59D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2967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Florian Timmermann, 20.06.2017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A5CEE-B9A3-4759-99E1-AF2702E59D5F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2267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Einführung in die Programmierung</a:t>
            </a:r>
            <a:br>
              <a:rPr lang="de-DE" dirty="0"/>
            </a:br>
            <a:r>
              <a:rPr lang="de-DE" dirty="0"/>
              <a:t>von Android Apps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5722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Grundbegriffe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>
                <a:sym typeface="Symbol"/>
              </a:rPr>
              <a:t>Android-Betriebssystem </a:t>
            </a:r>
          </a:p>
          <a:p>
            <a:pPr marL="0" indent="0">
              <a:buNone/>
            </a:pPr>
            <a:r>
              <a:rPr lang="de-DE" dirty="0">
                <a:sym typeface="Symbol"/>
              </a:rPr>
              <a:t>Ein auf Linux basierendes Betriebssystem (Open Source) vor allem zum Einsatz auf Smartphones und Tablets</a:t>
            </a:r>
          </a:p>
          <a:p>
            <a:pPr marL="0" indent="0">
              <a:buNone/>
            </a:pPr>
            <a:r>
              <a:rPr lang="de-DE" dirty="0">
                <a:sym typeface="Symbol"/>
              </a:rPr>
              <a:t>Regelmäßig neue Versionen</a:t>
            </a: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  <a:sym typeface="Symbol"/>
            </a:endParaRP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  <a:sym typeface="Symbol"/>
            </a:endParaRPr>
          </a:p>
          <a:p>
            <a:pPr marL="0" indent="0">
              <a:buNone/>
            </a:pPr>
            <a:endParaRPr lang="de-DE" dirty="0">
              <a:sym typeface="Symbol"/>
            </a:endParaRPr>
          </a:p>
          <a:p>
            <a:pPr marL="514350" indent="-514350">
              <a:buAutoNum type="arabicPeriod" startAt="2"/>
            </a:pPr>
            <a:endParaRPr lang="de-DE" dirty="0"/>
          </a:p>
        </p:txBody>
      </p:sp>
      <p:pic>
        <p:nvPicPr>
          <p:cNvPr id="5122" name="Picture 2" descr="http://dc942d419843af05523b-ff74ae13537a01be6cfec5927837dcfe.r14.cf1.rackcdn.com/wp-content/uploads/Android-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581128"/>
            <a:ext cx="1296144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572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Grundbegriffe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>
                <a:sym typeface="Symbol"/>
              </a:rPr>
              <a:t>Software Development Kit (SDK)</a:t>
            </a:r>
          </a:p>
          <a:p>
            <a:pPr marL="0" indent="0">
              <a:buNone/>
            </a:pPr>
            <a:r>
              <a:rPr lang="de-DE" dirty="0">
                <a:sym typeface="Symbol"/>
              </a:rPr>
              <a:t>Sammlung fertiger Programme. Enthält Compiler, Dienstprogramme und Informationen.</a:t>
            </a:r>
          </a:p>
          <a:p>
            <a:pPr marL="0" indent="0">
              <a:buNone/>
            </a:pPr>
            <a:endParaRPr lang="de-DE" dirty="0">
              <a:sym typeface="Symbol"/>
            </a:endParaRPr>
          </a:p>
          <a:p>
            <a:pPr marL="514350" indent="-514350">
              <a:buAutoNum type="arabicPeriod" startAt="2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00565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Grundbegriffe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b="1" dirty="0">
                <a:sym typeface="Symbol"/>
              </a:rPr>
              <a:t>Beispiel 1: Java Development Kit (JDK)</a:t>
            </a:r>
          </a:p>
          <a:p>
            <a:pPr marL="0" indent="0">
              <a:buNone/>
            </a:pPr>
            <a:r>
              <a:rPr lang="de-DE" dirty="0">
                <a:sym typeface="Symbol"/>
              </a:rPr>
              <a:t>Enthält Compiler, Dienstprogramme und Informationen, um Java-Software zu entwickeln.</a:t>
            </a:r>
          </a:p>
          <a:p>
            <a:pPr marL="0" indent="0">
              <a:buNone/>
            </a:pPr>
            <a:r>
              <a:rPr lang="de-DE" b="1" dirty="0">
                <a:sym typeface="Symbol"/>
              </a:rPr>
              <a:t>Inhalte z.B.:</a:t>
            </a:r>
          </a:p>
          <a:p>
            <a:r>
              <a:rPr lang="de-DE" dirty="0">
                <a:sym typeface="Symbol"/>
              </a:rPr>
              <a:t>JRE: Java </a:t>
            </a:r>
            <a:r>
              <a:rPr lang="de-DE" dirty="0" err="1">
                <a:sym typeface="Symbol"/>
              </a:rPr>
              <a:t>Runtime</a:t>
            </a:r>
            <a:r>
              <a:rPr lang="de-DE" dirty="0">
                <a:sym typeface="Symbol"/>
              </a:rPr>
              <a:t> Environment</a:t>
            </a:r>
          </a:p>
          <a:p>
            <a:r>
              <a:rPr lang="de-DE" dirty="0">
                <a:sym typeface="Symbol"/>
              </a:rPr>
              <a:t>Compiler</a:t>
            </a:r>
          </a:p>
          <a:p>
            <a:r>
              <a:rPr lang="de-DE" dirty="0">
                <a:sym typeface="Symbol"/>
              </a:rPr>
              <a:t>Debugger</a:t>
            </a:r>
          </a:p>
          <a:p>
            <a:r>
              <a:rPr lang="de-DE" dirty="0">
                <a:sym typeface="Symbol"/>
              </a:rPr>
              <a:t>Dokumentation</a:t>
            </a:r>
          </a:p>
          <a:p>
            <a:pPr marL="0" indent="0">
              <a:buNone/>
            </a:pPr>
            <a:r>
              <a:rPr lang="de-DE" dirty="0">
                <a:sym typeface="Symbol"/>
              </a:rPr>
              <a:t>Unsere Version: 1.8</a:t>
            </a:r>
          </a:p>
          <a:p>
            <a:endParaRPr lang="de-DE" dirty="0">
              <a:sym typeface="Symbol"/>
            </a:endParaRPr>
          </a:p>
          <a:p>
            <a:pPr marL="0" indent="0">
              <a:buNone/>
            </a:pPr>
            <a:endParaRPr lang="de-DE" dirty="0">
              <a:sym typeface="Symbol"/>
            </a:endParaRPr>
          </a:p>
          <a:p>
            <a:pPr marL="514350" indent="-514350">
              <a:buAutoNum type="arabicPeriod" startAt="2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87420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Grundbegriffe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>
                <a:sym typeface="Symbol"/>
              </a:rPr>
              <a:t>Beispiel 2: Android SDK</a:t>
            </a:r>
          </a:p>
          <a:p>
            <a:pPr marL="0" indent="0">
              <a:buNone/>
            </a:pPr>
            <a:r>
              <a:rPr lang="de-DE" sz="3000" dirty="0">
                <a:sym typeface="Symbol"/>
              </a:rPr>
              <a:t>Enthält Compiler, Dienstprogramme und Informationen, um Software für Android zu entwickeln. Basiert auf JDK.</a:t>
            </a:r>
          </a:p>
          <a:p>
            <a:pPr marL="0" indent="0">
              <a:buNone/>
            </a:pPr>
            <a:r>
              <a:rPr lang="de-DE" sz="3000" b="1" dirty="0">
                <a:sym typeface="Symbol"/>
              </a:rPr>
              <a:t>Inhalte z.B.:</a:t>
            </a:r>
          </a:p>
          <a:p>
            <a:r>
              <a:rPr lang="de-DE" sz="3000" dirty="0">
                <a:sym typeface="Symbol"/>
              </a:rPr>
              <a:t>Android Emulator (macht das Android-Betriebssystem auf dem PC nutzbar)</a:t>
            </a:r>
          </a:p>
          <a:p>
            <a:pPr marL="0" indent="0">
              <a:buNone/>
            </a:pPr>
            <a:r>
              <a:rPr lang="de-DE" sz="3000" b="1" dirty="0">
                <a:sym typeface="Symbol"/>
              </a:rPr>
              <a:t>Unsere Version: </a:t>
            </a:r>
            <a:r>
              <a:rPr lang="de-DE" sz="3000" dirty="0">
                <a:sym typeface="Symbol"/>
              </a:rPr>
              <a:t>26.2</a:t>
            </a:r>
          </a:p>
          <a:p>
            <a:pPr marL="0" indent="0">
              <a:buNone/>
            </a:pPr>
            <a:endParaRPr lang="de-DE" dirty="0">
              <a:sym typeface="Symbol"/>
            </a:endParaRPr>
          </a:p>
          <a:p>
            <a:pPr marL="514350" indent="-514350">
              <a:buAutoNum type="arabicPeriod" startAt="2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13697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Grundbegriffe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DE" b="1" dirty="0" err="1">
                <a:sym typeface="Symbol"/>
              </a:rPr>
              <a:t>Application</a:t>
            </a:r>
            <a:r>
              <a:rPr lang="de-DE" b="1" dirty="0">
                <a:sym typeface="Symbol"/>
              </a:rPr>
              <a:t> </a:t>
            </a:r>
            <a:r>
              <a:rPr lang="de-DE" b="1" dirty="0" err="1">
                <a:sym typeface="Symbol"/>
              </a:rPr>
              <a:t>Programming</a:t>
            </a:r>
            <a:r>
              <a:rPr lang="de-DE" b="1" dirty="0">
                <a:sym typeface="Symbol"/>
              </a:rPr>
              <a:t> Interface (API)</a:t>
            </a:r>
          </a:p>
          <a:p>
            <a:pPr marL="0" indent="0">
              <a:buNone/>
            </a:pPr>
            <a:r>
              <a:rPr lang="de-DE" dirty="0">
                <a:sym typeface="Symbol"/>
              </a:rPr>
              <a:t>Programmierschnittstelle. Programmteil, der von einem Softwaresystem (hier: Android) anderen Programmen zur Anbindung an das System zur Verfügung gestellt wird.</a:t>
            </a:r>
          </a:p>
          <a:p>
            <a:pPr marL="0" indent="0">
              <a:buNone/>
            </a:pPr>
            <a:r>
              <a:rPr lang="de-DE" b="1" dirty="0">
                <a:sym typeface="Symbol"/>
              </a:rPr>
              <a:t>Beispiele:</a:t>
            </a:r>
          </a:p>
          <a:p>
            <a:r>
              <a:rPr lang="de-DE" dirty="0">
                <a:sym typeface="Symbol"/>
              </a:rPr>
              <a:t>Android 5.1 (→ API 22) – Lollipop</a:t>
            </a:r>
          </a:p>
          <a:p>
            <a:r>
              <a:rPr lang="de-DE" dirty="0">
                <a:sym typeface="Symbol"/>
              </a:rPr>
              <a:t>Android 8.0 (→ API 26) – Oreo</a:t>
            </a:r>
          </a:p>
          <a:p>
            <a:r>
              <a:rPr lang="de-DE" dirty="0">
                <a:sym typeface="Symbol"/>
              </a:rPr>
              <a:t>Android 10 (→ API 29) - Q </a:t>
            </a:r>
          </a:p>
          <a:p>
            <a:pPr marL="0" indent="0">
              <a:buNone/>
            </a:pPr>
            <a:r>
              <a:rPr lang="de-DE" b="1" dirty="0">
                <a:sym typeface="Symbol"/>
              </a:rPr>
              <a:t>Unsere Version: </a:t>
            </a:r>
            <a:r>
              <a:rPr lang="de-DE" dirty="0">
                <a:sym typeface="Symbol"/>
              </a:rPr>
              <a:t>API 26</a:t>
            </a: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  <a:sym typeface="Symbol"/>
            </a:endParaRP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  <a:sym typeface="Symbol"/>
            </a:endParaRPr>
          </a:p>
          <a:p>
            <a:pPr marL="0" indent="0">
              <a:buNone/>
            </a:pPr>
            <a:endParaRPr lang="de-DE" dirty="0">
              <a:sym typeface="Symbol"/>
            </a:endParaRPr>
          </a:p>
          <a:p>
            <a:pPr marL="514350" indent="-514350">
              <a:buAutoNum type="arabicPeriod" startAt="2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191431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Verbreitung der Android-Versionen</a:t>
            </a: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93B3F176-BEB9-4C51-BBD4-C3382FB28B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0756" y="1600200"/>
            <a:ext cx="6262487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9766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Leistungsdiagnose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z="3000" dirty="0"/>
              <a:t>Die Wahl der API hat enormen Einfluss auf die Schnelligkeit bei der Verwendung der Programmierumgebung.</a:t>
            </a:r>
          </a:p>
          <a:p>
            <a:pPr marL="0" indent="0">
              <a:buNone/>
            </a:pPr>
            <a:r>
              <a:rPr lang="de-DE" sz="3000" b="1" dirty="0"/>
              <a:t>Grundregel:</a:t>
            </a:r>
          </a:p>
          <a:p>
            <a:pPr marL="0" indent="0">
              <a:buNone/>
            </a:pPr>
            <a:r>
              <a:rPr lang="de-DE" sz="3000" dirty="0"/>
              <a:t>Je niedriger die API-Version, desto schneller die Ausführung.</a:t>
            </a:r>
          </a:p>
          <a:p>
            <a:pPr marL="0" indent="0">
              <a:buNone/>
            </a:pPr>
            <a:r>
              <a:rPr lang="de-DE" sz="3000" dirty="0"/>
              <a:t>Für Schulen derzeit empfehlenswert: API 23</a:t>
            </a:r>
          </a:p>
          <a:p>
            <a:r>
              <a:rPr lang="de-DE" sz="3000" dirty="0"/>
              <a:t>Läuft auf allen gängigen Smartphones.</a:t>
            </a:r>
          </a:p>
          <a:p>
            <a:r>
              <a:rPr lang="de-DE" sz="3000" dirty="0"/>
              <a:t>Apps sind aufwärtskompatibel.</a:t>
            </a:r>
          </a:p>
        </p:txBody>
      </p:sp>
    </p:spTree>
    <p:extLst>
      <p:ext uri="{BB962C8B-B14F-4D97-AF65-F5344CB8AC3E}">
        <p14:creationId xmlns:p14="http://schemas.microsoft.com/office/powerpoint/2010/main" val="362357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Grundbegriffe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>
                <a:sym typeface="Symbol"/>
              </a:rPr>
              <a:t>Android Virtual Device (AVD)</a:t>
            </a:r>
          </a:p>
          <a:p>
            <a:pPr marL="0" indent="0">
              <a:buNone/>
            </a:pPr>
            <a:r>
              <a:rPr lang="de-DE" dirty="0">
                <a:sym typeface="Symbol"/>
              </a:rPr>
              <a:t>Virtuelle Simulation eines Smartphones am PC. Wird über den AVD Manager aufgerufen.</a:t>
            </a: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  <a:sym typeface="Symbol"/>
            </a:endParaRPr>
          </a:p>
          <a:p>
            <a:pPr marL="0" indent="0">
              <a:buNone/>
            </a:pPr>
            <a:endParaRPr lang="de-DE" dirty="0">
              <a:sym typeface="Symbol"/>
            </a:endParaRPr>
          </a:p>
          <a:p>
            <a:pPr marL="514350" indent="-514350">
              <a:buAutoNum type="arabicPeriod" startAt="2"/>
            </a:pPr>
            <a:endParaRPr lang="de-DE" dirty="0"/>
          </a:p>
        </p:txBody>
      </p:sp>
      <p:pic>
        <p:nvPicPr>
          <p:cNvPr id="7170" name="Picture 2" descr="http://cdn02.androidauthority.net/wp-content/uploads/2015/05/economically_test_app_av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553" y="3501008"/>
            <a:ext cx="5127526" cy="3042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ttps://i.ytimg.com/vi/BDackt6yYHI/maxres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" name="AutoShape 6" descr="https://i.ytimg.com/vi/BDackt6yYHI/maxresdefault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AutoShape 8" descr="https://i.ytimg.com/vi/BDackt6yYHI/maxresdefault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7177" name="Picture 9" descr="H:\Home\maxresdefault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46" t="5926"/>
          <a:stretch/>
        </p:blipFill>
        <p:spPr bwMode="auto">
          <a:xfrm>
            <a:off x="604044" y="3645024"/>
            <a:ext cx="1421235" cy="2606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77834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Grundbegriffe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>
                <a:sym typeface="Symbol"/>
              </a:rPr>
              <a:t>Intel® </a:t>
            </a:r>
            <a:r>
              <a:rPr lang="de-DE" b="1" dirty="0" err="1">
                <a:sym typeface="Symbol"/>
              </a:rPr>
              <a:t>Virtualization</a:t>
            </a:r>
            <a:r>
              <a:rPr lang="de-DE" b="1" dirty="0">
                <a:sym typeface="Symbol"/>
              </a:rPr>
              <a:t> Technology (Intel® VT)</a:t>
            </a:r>
          </a:p>
          <a:p>
            <a:pPr marL="0" indent="0">
              <a:buNone/>
            </a:pPr>
            <a:r>
              <a:rPr lang="de-DE" dirty="0">
                <a:sym typeface="Symbol"/>
              </a:rPr>
              <a:t>Maximale Nutzung der Hardware, wenn mehrere Umgebungen auf einem PC gestartet werden.</a:t>
            </a:r>
          </a:p>
          <a:p>
            <a:pPr marL="0" indent="0">
              <a:buNone/>
            </a:pPr>
            <a:endParaRPr lang="de-DE" dirty="0">
              <a:sym typeface="Symbol"/>
            </a:endParaRP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  <a:sym typeface="Symbol"/>
            </a:endParaRP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  <a:sym typeface="Symbol"/>
            </a:endParaRPr>
          </a:p>
          <a:p>
            <a:pPr marL="0" indent="0">
              <a:buNone/>
            </a:pPr>
            <a:endParaRPr lang="de-DE" dirty="0">
              <a:sym typeface="Symbol"/>
            </a:endParaRPr>
          </a:p>
          <a:p>
            <a:pPr marL="514350" indent="-514350">
              <a:buAutoNum type="arabicPeriod" startAt="2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78150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Grundbegriffe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>
                <a:sym typeface="Symbol"/>
              </a:rPr>
              <a:t>Intel® Hardware </a:t>
            </a:r>
            <a:r>
              <a:rPr lang="de-DE" b="1" dirty="0" err="1">
                <a:sym typeface="Symbol"/>
              </a:rPr>
              <a:t>Accelerated</a:t>
            </a:r>
            <a:r>
              <a:rPr lang="de-DE" b="1" dirty="0">
                <a:sym typeface="Symbol"/>
              </a:rPr>
              <a:t> </a:t>
            </a:r>
            <a:r>
              <a:rPr lang="de-DE" b="1" dirty="0" err="1">
                <a:sym typeface="Symbol"/>
              </a:rPr>
              <a:t>Execution</a:t>
            </a:r>
            <a:r>
              <a:rPr lang="de-DE" b="1" dirty="0">
                <a:sym typeface="Symbol"/>
              </a:rPr>
              <a:t> Manager (Intel® HAXM)</a:t>
            </a:r>
          </a:p>
          <a:p>
            <a:pPr marL="0" indent="0">
              <a:buNone/>
            </a:pPr>
            <a:r>
              <a:rPr lang="de-DE" dirty="0">
                <a:sym typeface="Symbol"/>
              </a:rPr>
              <a:t>Wird vom Prozessor verwendet, um eine Android-App auf dem PC schneller zu starten</a:t>
            </a:r>
          </a:p>
          <a:p>
            <a:pPr marL="0" indent="0">
              <a:buNone/>
            </a:pPr>
            <a:r>
              <a:rPr lang="de-DE" dirty="0">
                <a:sym typeface="Symbol"/>
              </a:rPr>
              <a:t>Hinweis: Läuft für alle gängigen Betriebssysteme (Windows, Linux, Mac OS). Kann auf der Seite von Intel heruntergeladen werden</a:t>
            </a:r>
          </a:p>
          <a:p>
            <a:pPr marL="0" indent="0">
              <a:buNone/>
            </a:pPr>
            <a:r>
              <a:rPr lang="de-DE" dirty="0">
                <a:sym typeface="Symbol"/>
              </a:rPr>
              <a:t>Unsere Version: 7.3.0</a:t>
            </a:r>
          </a:p>
          <a:p>
            <a:pPr marL="0" indent="0">
              <a:buNone/>
            </a:pPr>
            <a:endParaRPr lang="de-DE" dirty="0">
              <a:sym typeface="Symbol"/>
            </a:endParaRP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  <a:sym typeface="Symbol"/>
            </a:endParaRP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  <a:sym typeface="Symbol"/>
            </a:endParaRPr>
          </a:p>
          <a:p>
            <a:pPr marL="0" indent="0">
              <a:buNone/>
            </a:pPr>
            <a:endParaRPr lang="de-DE" dirty="0">
              <a:sym typeface="Symbol"/>
            </a:endParaRPr>
          </a:p>
          <a:p>
            <a:pPr marL="514350" indent="-514350">
              <a:buAutoNum type="arabicPeriod" startAt="2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55717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Gliederung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de-DE" dirty="0"/>
              <a:t>Nutzung von Smartphones</a:t>
            </a:r>
          </a:p>
          <a:p>
            <a:pPr marL="514350" indent="-514350">
              <a:buAutoNum type="arabicPeriod"/>
            </a:pPr>
            <a:r>
              <a:rPr lang="de-DE" dirty="0"/>
              <a:t>Grundlagen und Installation der Programmierumgebung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de-DE" dirty="0"/>
              <a:t>Vergleich </a:t>
            </a:r>
            <a:r>
              <a:rPr lang="de-DE" dirty="0" err="1"/>
              <a:t>Eclipse</a:t>
            </a:r>
            <a:r>
              <a:rPr lang="de-DE" dirty="0"/>
              <a:t> und Android Studio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de-DE" dirty="0"/>
              <a:t>Grundbegriffe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de-DE" dirty="0"/>
              <a:t>Installation</a:t>
            </a:r>
          </a:p>
        </p:txBody>
      </p:sp>
    </p:spTree>
    <p:extLst>
      <p:ext uri="{BB962C8B-B14F-4D97-AF65-F5344CB8AC3E}">
        <p14:creationId xmlns:p14="http://schemas.microsoft.com/office/powerpoint/2010/main" val="38256580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Grundbegriffe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Android Studio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>
                <a:sym typeface="Symbol"/>
              </a:rPr>
              <a:t>+</a:t>
            </a:r>
            <a:r>
              <a:rPr lang="de-DE" dirty="0">
                <a:sym typeface="Symbol"/>
              </a:rPr>
              <a:t> seit 2013 von Google empfohlene Entwicklungsumgebung</a:t>
            </a:r>
          </a:p>
          <a:p>
            <a:pPr marL="0" indent="0">
              <a:buNone/>
            </a:pPr>
            <a:r>
              <a:rPr lang="de-DE" b="1" dirty="0">
                <a:sym typeface="Symbol"/>
              </a:rPr>
              <a:t>+</a:t>
            </a:r>
            <a:r>
              <a:rPr lang="de-DE" dirty="0">
                <a:sym typeface="Symbol"/>
              </a:rPr>
              <a:t> bessere Vorschau bei graphischen Oberflächen</a:t>
            </a:r>
          </a:p>
          <a:p>
            <a:pPr marL="0" indent="0">
              <a:buNone/>
            </a:pPr>
            <a:r>
              <a:rPr lang="de-DE" b="1" dirty="0">
                <a:sym typeface="Symbol"/>
              </a:rPr>
              <a:t>+</a:t>
            </a:r>
            <a:r>
              <a:rPr lang="de-DE" dirty="0">
                <a:sym typeface="Symbol"/>
              </a:rPr>
              <a:t> einfache Programmstruktur</a:t>
            </a:r>
          </a:p>
          <a:p>
            <a:pPr marL="0" indent="0">
              <a:buNone/>
            </a:pPr>
            <a:r>
              <a:rPr lang="de-DE" b="1" dirty="0">
                <a:sym typeface="Symbol"/>
              </a:rPr>
              <a:t>-</a:t>
            </a:r>
            <a:r>
              <a:rPr lang="de-DE" dirty="0">
                <a:sym typeface="Symbol"/>
              </a:rPr>
              <a:t> nur bei guter Hardware voll ausnutzbar</a:t>
            </a:r>
          </a:p>
          <a:p>
            <a:pPr marL="0" indent="0">
              <a:buNone/>
            </a:pPr>
            <a:r>
              <a:rPr lang="de-DE" dirty="0">
                <a:sym typeface="Symbol"/>
              </a:rPr>
              <a:t>Unsere Version: 3.2</a:t>
            </a: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  <a:sym typeface="Symbol"/>
            </a:endParaRP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  <a:sym typeface="Symbol"/>
            </a:endParaRPr>
          </a:p>
          <a:p>
            <a:pPr marL="0" indent="0">
              <a:buNone/>
            </a:pPr>
            <a:endParaRPr lang="de-DE" dirty="0">
              <a:sym typeface="Symbol"/>
            </a:endParaRPr>
          </a:p>
          <a:p>
            <a:pPr marL="514350" indent="-514350">
              <a:buAutoNum type="arabicPeriod" startAt="2"/>
            </a:pP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 err="1"/>
              <a:t>Eclipse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/>
              <a:t>+</a:t>
            </a:r>
            <a:r>
              <a:rPr lang="de-DE" dirty="0"/>
              <a:t> den Schülern durch Java-Programmierung bereits vertraut</a:t>
            </a:r>
          </a:p>
          <a:p>
            <a:pPr marL="0" indent="0">
              <a:buNone/>
            </a:pPr>
            <a:r>
              <a:rPr lang="de-DE" b="1" dirty="0"/>
              <a:t>-</a:t>
            </a:r>
            <a:r>
              <a:rPr lang="de-DE" dirty="0"/>
              <a:t> wird von Google für die Entwicklung von Apps nicht mehr unterstützt</a:t>
            </a:r>
          </a:p>
        </p:txBody>
      </p:sp>
      <p:pic>
        <p:nvPicPr>
          <p:cNvPr id="1026" name="Picture 2" descr="http://1.bp.blogspot.com/-UGrENgc-ec8/VIJsFPD19aI/AAAAAAAABBk/ICFczO1O6mU/s1000/studio-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412776"/>
            <a:ext cx="96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blog.idrsolutions.com/wp-content/uploads/2013/07/eclipse_bckgr_logo_fc_l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412776"/>
            <a:ext cx="1296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5658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Grundbegriffe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 err="1">
                <a:sym typeface="Symbol"/>
              </a:rPr>
              <a:t>Gradle</a:t>
            </a:r>
            <a:endParaRPr lang="de-DE" b="1" dirty="0">
              <a:sym typeface="Symbol"/>
            </a:endParaRPr>
          </a:p>
          <a:p>
            <a:pPr marL="0" indent="0">
              <a:buNone/>
            </a:pPr>
            <a:r>
              <a:rPr lang="de-DE" dirty="0">
                <a:sym typeface="Symbol"/>
              </a:rPr>
              <a:t>Programm, das Android Studio zur Erstellung von Apps verwendet. Sorgt dafür, dass die Anwendung kompiliert wird.</a:t>
            </a:r>
          </a:p>
          <a:p>
            <a:pPr marL="0" indent="0">
              <a:buNone/>
            </a:pPr>
            <a:r>
              <a:rPr lang="de-DE" dirty="0">
                <a:sym typeface="Symbol"/>
              </a:rPr>
              <a:t>Hierarchie:</a:t>
            </a:r>
          </a:p>
          <a:p>
            <a:pPr marL="0" indent="0">
              <a:buNone/>
            </a:pPr>
            <a:r>
              <a:rPr lang="de-DE" dirty="0">
                <a:sym typeface="Symbol"/>
              </a:rPr>
              <a:t>JDK </a:t>
            </a:r>
            <a:r>
              <a:rPr lang="de-DE" dirty="0">
                <a:sym typeface="Wingdings"/>
              </a:rPr>
              <a:t></a:t>
            </a:r>
            <a:r>
              <a:rPr lang="de-DE" dirty="0">
                <a:sym typeface="Symbol"/>
              </a:rPr>
              <a:t> SDK </a:t>
            </a:r>
            <a:r>
              <a:rPr lang="de-DE" dirty="0">
                <a:sym typeface="Wingdings"/>
              </a:rPr>
              <a:t></a:t>
            </a:r>
            <a:r>
              <a:rPr lang="de-DE" dirty="0">
                <a:sym typeface="Symbol"/>
              </a:rPr>
              <a:t> </a:t>
            </a:r>
            <a:r>
              <a:rPr lang="de-DE" dirty="0" err="1">
                <a:sym typeface="Symbol"/>
              </a:rPr>
              <a:t>Gradle</a:t>
            </a:r>
            <a:r>
              <a:rPr lang="de-DE" dirty="0">
                <a:sym typeface="Symbol"/>
              </a:rPr>
              <a:t> </a:t>
            </a:r>
            <a:r>
              <a:rPr lang="de-DE" dirty="0">
                <a:sym typeface="Wingdings"/>
              </a:rPr>
              <a:t></a:t>
            </a:r>
            <a:r>
              <a:rPr lang="de-DE" dirty="0">
                <a:sym typeface="Symbol"/>
              </a:rPr>
              <a:t> Android Studio</a:t>
            </a:r>
          </a:p>
          <a:p>
            <a:pPr marL="0" indent="0">
              <a:buNone/>
            </a:pPr>
            <a:r>
              <a:rPr lang="de-DE" dirty="0">
                <a:sym typeface="Symbol"/>
              </a:rPr>
              <a:t>Unsere Version: 4.6</a:t>
            </a: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  <a:sym typeface="Symbol"/>
            </a:endParaRPr>
          </a:p>
          <a:p>
            <a:pPr marL="0" indent="0">
              <a:buNone/>
            </a:pPr>
            <a:endParaRPr lang="de-DE" dirty="0">
              <a:sym typeface="Symbol"/>
            </a:endParaRPr>
          </a:p>
          <a:p>
            <a:pPr marL="514350" indent="-514350">
              <a:buAutoNum type="arabicPeriod" startAt="2"/>
            </a:pPr>
            <a:endParaRPr lang="de-DE" dirty="0"/>
          </a:p>
        </p:txBody>
      </p:sp>
      <p:pic>
        <p:nvPicPr>
          <p:cNvPr id="2050" name="Picture 2" descr="https://technologyconversations.files.wordpress.com/2014/06/gradl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234489"/>
            <a:ext cx="2654012" cy="741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98110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Drei Arten eine App auszuführen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Emulator innerhalb der Programmierumgebung (Smartphone nicht notwendig)</a:t>
            </a:r>
          </a:p>
          <a:p>
            <a:r>
              <a:rPr lang="de-DE" dirty="0"/>
              <a:t>Android-</a:t>
            </a:r>
            <a:r>
              <a:rPr lang="de-DE" dirty="0" err="1"/>
              <a:t>Debug</a:t>
            </a:r>
            <a:r>
              <a:rPr lang="de-DE" dirty="0"/>
              <a:t>-Bridge (Computer per USB-Kabel dauerhaft mit Smartphone verbinden)</a:t>
            </a:r>
          </a:p>
          <a:p>
            <a:r>
              <a:rPr lang="de-DE" dirty="0"/>
              <a:t>App auf das Smartphone exportieren (Computer einmalig per USB-Kabel mit Smartphone verbinden)</a:t>
            </a:r>
          </a:p>
        </p:txBody>
      </p:sp>
    </p:spTree>
    <p:extLst>
      <p:ext uri="{BB962C8B-B14F-4D97-AF65-F5344CB8AC3E}">
        <p14:creationId xmlns:p14="http://schemas.microsoft.com/office/powerpoint/2010/main" val="38669981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Checkliste zur Installation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3000" dirty="0">
                <a:sym typeface="Symbol"/>
              </a:rPr>
              <a:t>Android Studio (3.2)</a:t>
            </a:r>
          </a:p>
          <a:p>
            <a:r>
              <a:rPr lang="de-DE" sz="3000" dirty="0">
                <a:sym typeface="Symbol"/>
              </a:rPr>
              <a:t>JDK (1.8)</a:t>
            </a:r>
          </a:p>
          <a:p>
            <a:r>
              <a:rPr lang="de-DE" sz="3000" dirty="0">
                <a:sym typeface="Symbol"/>
              </a:rPr>
              <a:t>SDK (26.2)</a:t>
            </a:r>
          </a:p>
          <a:p>
            <a:r>
              <a:rPr lang="de-DE" sz="3000" dirty="0">
                <a:sym typeface="Symbol"/>
              </a:rPr>
              <a:t>API (24)</a:t>
            </a:r>
          </a:p>
          <a:p>
            <a:r>
              <a:rPr lang="de-DE" sz="3000" dirty="0" err="1">
                <a:sym typeface="Symbol"/>
              </a:rPr>
              <a:t>Gradle</a:t>
            </a:r>
            <a:r>
              <a:rPr lang="de-DE" sz="3000" dirty="0">
                <a:sym typeface="Symbol"/>
              </a:rPr>
              <a:t> (4.6)</a:t>
            </a:r>
          </a:p>
          <a:p>
            <a:r>
              <a:rPr lang="de-DE" sz="3000" dirty="0">
                <a:sym typeface="Symbol"/>
              </a:rPr>
              <a:t>Hardware-Beschleunigung HAXM (7.3.0)</a:t>
            </a: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  <a:sym typeface="Symbol"/>
            </a:endParaRPr>
          </a:p>
          <a:p>
            <a:pPr marL="0" indent="0">
              <a:buNone/>
            </a:pPr>
            <a:endParaRPr lang="de-DE" dirty="0">
              <a:sym typeface="Symbol"/>
            </a:endParaRPr>
          </a:p>
          <a:p>
            <a:pPr marL="514350" indent="-514350">
              <a:buAutoNum type="arabicPeriod" startAt="2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15792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Quellen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de-DE" b="1" dirty="0"/>
              <a:t>Sehr gut für den Unterricht geeignetes Buch:</a:t>
            </a:r>
          </a:p>
          <a:p>
            <a:pPr marL="0" indent="0">
              <a:buNone/>
            </a:pPr>
            <a:r>
              <a:rPr lang="de-DE" i="1" dirty="0"/>
              <a:t>Android-Apps entwickeln für KIDS</a:t>
            </a:r>
          </a:p>
          <a:p>
            <a:pPr marL="0" indent="0">
              <a:buNone/>
            </a:pPr>
            <a:r>
              <a:rPr lang="de-DE" i="1" dirty="0"/>
              <a:t>H.-G. Schumann</a:t>
            </a:r>
          </a:p>
          <a:p>
            <a:pPr marL="0" indent="0">
              <a:buNone/>
            </a:pPr>
            <a:r>
              <a:rPr lang="de-DE" i="1" dirty="0" err="1"/>
              <a:t>Mitp</a:t>
            </a:r>
            <a:r>
              <a:rPr lang="de-DE" i="1" dirty="0"/>
              <a:t>-Verlag</a:t>
            </a:r>
          </a:p>
          <a:p>
            <a:pPr marL="0" indent="0">
              <a:buNone/>
            </a:pPr>
            <a:r>
              <a:rPr lang="de-DE" i="1" dirty="0"/>
              <a:t>1. Auflage 2015</a:t>
            </a:r>
          </a:p>
          <a:p>
            <a:pPr marL="0" indent="0">
              <a:buNone/>
            </a:pPr>
            <a:r>
              <a:rPr lang="de-DE" i="1" dirty="0"/>
              <a:t>ISBN: 9783826676536</a:t>
            </a:r>
          </a:p>
          <a:p>
            <a:pPr marL="0" indent="0">
              <a:buNone/>
            </a:pPr>
            <a:r>
              <a:rPr lang="de-DE" i="1" dirty="0"/>
              <a:t>24,99€</a:t>
            </a:r>
          </a:p>
          <a:p>
            <a:pPr marL="0" indent="0">
              <a:buNone/>
            </a:pPr>
            <a:r>
              <a:rPr lang="de-DE" b="1" dirty="0"/>
              <a:t>Tutorial mit viel Hintergrundwissen</a:t>
            </a:r>
          </a:p>
          <a:p>
            <a:pPr marL="0" indent="0">
              <a:buNone/>
            </a:pPr>
            <a:r>
              <a:rPr lang="de-DE" i="1" dirty="0"/>
              <a:t>http://www.programmierenlernenhq.de/android-app-programmieren-tutorial/</a:t>
            </a:r>
          </a:p>
        </p:txBody>
      </p:sp>
    </p:spTree>
    <p:extLst>
      <p:ext uri="{BB962C8B-B14F-4D97-AF65-F5344CB8AC3E}">
        <p14:creationId xmlns:p14="http://schemas.microsoft.com/office/powerpoint/2010/main" val="3113189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1. Nutzung von Smartphones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6375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Nutzung von Smartphones</a:t>
            </a:r>
          </a:p>
        </p:txBody>
      </p:sp>
      <p:pic>
        <p:nvPicPr>
          <p:cNvPr id="4" name="Picture 2" descr="http://www.mobile-zeitgeist.com/wp-content/uploads/2014/05/Bildschirmfoto-2014-05-02-um-00.25.13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88312"/>
            <a:ext cx="8229600" cy="4349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762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Nutzung von Smartphones</a:t>
            </a:r>
          </a:p>
        </p:txBody>
      </p:sp>
      <p:pic>
        <p:nvPicPr>
          <p:cNvPr id="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88334"/>
            <a:ext cx="8229600" cy="3549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5900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Nutzung von Smartphones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204864"/>
            <a:ext cx="6178776" cy="3291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8741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Beliebte Apps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de-DE" dirty="0">
              <a:sym typeface="Symbol"/>
            </a:endParaRP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  <a:sym typeface="Symbol"/>
            </a:endParaRP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  <a:sym typeface="Symbol"/>
            </a:endParaRPr>
          </a:p>
          <a:p>
            <a:pPr marL="0" indent="0">
              <a:buNone/>
            </a:pPr>
            <a:endParaRPr lang="de-DE" dirty="0">
              <a:sym typeface="Symbol"/>
            </a:endParaRPr>
          </a:p>
          <a:p>
            <a:pPr marL="514350" indent="-514350">
              <a:buAutoNum type="arabicPeriod" startAt="2"/>
            </a:pPr>
            <a:endParaRPr lang="de-DE" dirty="0"/>
          </a:p>
        </p:txBody>
      </p:sp>
      <p:pic>
        <p:nvPicPr>
          <p:cNvPr id="1026" name="Picture 2" descr="http://praxistipps.s3.amazonaws.com/whatsapp-todesdrohungen_34808c4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170887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teigerlegal.ch/wp-content/uploads/2014/02/skype_logo_001_thumbnai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664804"/>
            <a:ext cx="136815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lh6.ggpht.com/os72icmFlDtbxpYbZCP-v6kOereSLGDmlKsBl1ISTPdgbcpoc4rSIuXDuoDECvgcvoFJ=w3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2549" y="1707049"/>
            <a:ext cx="1176722" cy="117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lh3.googleusercontent.com/ZZPdzvlpK9r_Df9C3M7j1rNRi7hhHRvPhlklJ3lfi5jk86Jd1s0Y5wcQ1QgbVaAP5Q=w30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725144"/>
            <a:ext cx="972138" cy="97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lh6.ggpht.com/sRD-KnIiknzGuUITit7pvoav79AIDjkO0l54aol9Qm8ayWeq-bEmPemTQF-IzuHY-Bs=w30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861048"/>
            <a:ext cx="1273324" cy="127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siliconangle.com/files/2014/07/google-earth-logo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4941168"/>
            <a:ext cx="1224135" cy="1224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blog.crowdtap.com/wp-content/uploads/2016/05/snapcode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114" y="1989661"/>
            <a:ext cx="923806" cy="923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blogs-images.forbes.com/fruzsinaeordogh/files/2016/05/instagram.jpe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33" t="10965" r="23549" b="17169"/>
          <a:stretch/>
        </p:blipFill>
        <p:spPr bwMode="auto">
          <a:xfrm>
            <a:off x="5183141" y="5301207"/>
            <a:ext cx="1040041" cy="1032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pbs.twimg.com/profile_images/666407537084796928/YBGgi9BO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12976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4484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/>
              <a:t>2. Grundlagen </a:t>
            </a:r>
            <a:r>
              <a:rPr lang="de-DE" dirty="0"/>
              <a:t>und Installation</a:t>
            </a:r>
            <a:br>
              <a:rPr lang="de-DE" dirty="0"/>
            </a:br>
            <a:r>
              <a:rPr lang="de-DE" dirty="0"/>
              <a:t>der </a:t>
            </a:r>
            <a:r>
              <a:rPr lang="de-DE" dirty="0" err="1"/>
              <a:t>Programmierungebung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1635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Betriebssysteme für Smartphones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323528" y="5445224"/>
            <a:ext cx="8494713" cy="70849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3000" b="0" dirty="0"/>
              <a:t>Wir entwickeln Apps für Android!</a:t>
            </a:r>
          </a:p>
        </p:txBody>
      </p:sp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1516103025"/>
              </p:ext>
            </p:extLst>
          </p:nvPr>
        </p:nvGraphicFramePr>
        <p:xfrm>
          <a:off x="1547664" y="1412776"/>
          <a:ext cx="6840760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5233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593</Words>
  <Application>Microsoft Office PowerPoint</Application>
  <PresentationFormat>Bildschirmpräsentation (4:3)</PresentationFormat>
  <Paragraphs>122</Paragraphs>
  <Slides>24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27" baseType="lpstr">
      <vt:lpstr>Arial</vt:lpstr>
      <vt:lpstr>Calibri</vt:lpstr>
      <vt:lpstr>Larissa</vt:lpstr>
      <vt:lpstr>Einführung in die Programmierung von Android Apps</vt:lpstr>
      <vt:lpstr>Gliederung</vt:lpstr>
      <vt:lpstr>1. Nutzung von Smartphones</vt:lpstr>
      <vt:lpstr>Nutzung von Smartphones</vt:lpstr>
      <vt:lpstr>Nutzung von Smartphones</vt:lpstr>
      <vt:lpstr>Nutzung von Smartphones</vt:lpstr>
      <vt:lpstr>Beliebte Apps</vt:lpstr>
      <vt:lpstr>2. Grundlagen und Installation der Programmierungebung</vt:lpstr>
      <vt:lpstr>Betriebssysteme für Smartphones</vt:lpstr>
      <vt:lpstr>Grundbegriffe</vt:lpstr>
      <vt:lpstr>Grundbegriffe</vt:lpstr>
      <vt:lpstr>Grundbegriffe</vt:lpstr>
      <vt:lpstr>Grundbegriffe</vt:lpstr>
      <vt:lpstr>Grundbegriffe</vt:lpstr>
      <vt:lpstr>Verbreitung der Android-Versionen</vt:lpstr>
      <vt:lpstr>Leistungsdiagnose</vt:lpstr>
      <vt:lpstr>Grundbegriffe</vt:lpstr>
      <vt:lpstr>Grundbegriffe</vt:lpstr>
      <vt:lpstr>Grundbegriffe</vt:lpstr>
      <vt:lpstr>Grundbegriffe</vt:lpstr>
      <vt:lpstr>Grundbegriffe</vt:lpstr>
      <vt:lpstr>Drei Arten eine App auszuführen</vt:lpstr>
      <vt:lpstr>Checkliste zur Installation</vt:lpstr>
      <vt:lpstr>Quellen</vt:lpstr>
    </vt:vector>
  </TitlesOfParts>
  <Company>Kreisschulen Biberach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Timmermann.Florian</dc:creator>
  <cp:lastModifiedBy>Florian Timmermann</cp:lastModifiedBy>
  <cp:revision>123</cp:revision>
  <cp:lastPrinted>2019-05-08T11:51:36Z</cp:lastPrinted>
  <dcterms:created xsi:type="dcterms:W3CDTF">2015-02-26T15:11:07Z</dcterms:created>
  <dcterms:modified xsi:type="dcterms:W3CDTF">2020-05-21T08:49:25Z</dcterms:modified>
</cp:coreProperties>
</file>