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17" r:id="rId2"/>
    <p:sldId id="268" r:id="rId3"/>
    <p:sldId id="266" r:id="rId4"/>
    <p:sldId id="270" r:id="rId5"/>
    <p:sldId id="334" r:id="rId6"/>
    <p:sldId id="272" r:id="rId7"/>
    <p:sldId id="273" r:id="rId8"/>
    <p:sldId id="276" r:id="rId9"/>
    <p:sldId id="277" r:id="rId10"/>
    <p:sldId id="278" r:id="rId11"/>
    <p:sldId id="348" r:id="rId12"/>
    <p:sldId id="358" r:id="rId13"/>
    <p:sldId id="335" r:id="rId14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C013F-825D-4E4B-8007-13A21A2E23B2}" type="datetimeFigureOut">
              <a:rPr lang="de-DE" smtClean="0"/>
              <a:t>21.05.2020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9FE1F-8254-4BD0-A053-B8677C5A3F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0580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B09B3B7-0E7A-44B3-B8DC-CA611CB8D0A9}" type="datetimeFigureOut">
              <a:rPr lang="de-DE" smtClean="0"/>
              <a:t>21.05.2020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A7BA734-67A1-4B76-B800-B5E7669275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698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79755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10600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36983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5283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18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2441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98180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161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265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66262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6799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40219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962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381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5493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477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880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9172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532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323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183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385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1559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2735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48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App-Projekte für den Unterricht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523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2.5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Strings.xml</a:t>
            </a:r>
            <a:r>
              <a:rPr lang="de-DE" dirty="0"/>
              <a:t>: Hier sind alle String-Ressourcen gespeichert. Wir ändern den Projektnamen.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64" t="17647" r="38402" b="67469"/>
          <a:stretch/>
        </p:blipFill>
        <p:spPr bwMode="auto">
          <a:xfrm>
            <a:off x="4499992" y="2996952"/>
            <a:ext cx="4100661" cy="1451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843808" y="5059923"/>
            <a:ext cx="6109365" cy="33855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&lt;</a:t>
            </a:r>
            <a:r>
              <a:rPr kumimoji="0" lang="de-DE" altLang="de-DE" sz="1600" b="1" i="0" u="none" strike="noStrike" cap="none" normalizeH="0" baseline="0" dirty="0" err="1">
                <a:ln>
                  <a:noFill/>
                </a:ln>
                <a:solidFill>
                  <a:srgbClr val="000080"/>
                </a:solidFill>
                <a:effectLst/>
                <a:latin typeface="Courier New" pitchFamily="49" charset="0"/>
                <a:cs typeface="Courier New" pitchFamily="49" charset="0"/>
              </a:rPr>
              <a:t>string</a:t>
            </a: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de-DE" altLang="de-DE" sz="16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cs typeface="Courier New" pitchFamily="49" charset="0"/>
              </a:rPr>
              <a:t>name</a:t>
            </a: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cs typeface="Courier New" pitchFamily="49" charset="0"/>
              </a:rPr>
              <a:t>=</a:t>
            </a: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"</a:t>
            </a:r>
            <a:r>
              <a:rPr kumimoji="0" lang="de-DE" altLang="de-DE" sz="1600" b="1" i="0" u="none" strike="noStrike" cap="none" normalizeH="0" baseline="0" dirty="0" err="1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app_name</a:t>
            </a: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"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&gt;Meine erste App&lt;/</a:t>
            </a:r>
            <a:r>
              <a:rPr kumimoji="0" lang="de-DE" altLang="de-DE" sz="1600" b="1" i="0" u="none" strike="noStrike" cap="none" normalizeH="0" baseline="0" dirty="0" err="1">
                <a:ln>
                  <a:noFill/>
                </a:ln>
                <a:solidFill>
                  <a:srgbClr val="000080"/>
                </a:solidFill>
                <a:effectLst/>
                <a:latin typeface="Courier New" pitchFamily="49" charset="0"/>
                <a:cs typeface="Courier New" pitchFamily="49" charset="0"/>
              </a:rPr>
              <a:t>string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&gt;</a:t>
            </a: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D88086E-F91F-458A-B635-60A006B5DD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460" y="3045802"/>
            <a:ext cx="1704975" cy="235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909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2.6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Layout-Pflege: Textausrichtung, Schriftgröße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8B13501-1127-4A47-9B31-F834156370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2564904"/>
            <a:ext cx="2867025" cy="302895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2BDB68F-C302-49B8-A586-0674BA9D00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4231" y="2984649"/>
            <a:ext cx="3600744" cy="175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905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2.7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Layout-Pflege: Gewicht von Komponenten</a:t>
            </a:r>
          </a:p>
          <a:p>
            <a:pPr marL="0" indent="0">
              <a:buNone/>
            </a:pPr>
            <a:r>
              <a:rPr lang="de-DE" sz="2400" dirty="0"/>
              <a:t>Attribut bei </a:t>
            </a:r>
            <a:r>
              <a:rPr lang="de-DE" sz="2400" b="1" dirty="0" err="1"/>
              <a:t>layout_weight</a:t>
            </a:r>
            <a:endParaRPr lang="de-DE" sz="2400" b="1" dirty="0"/>
          </a:p>
          <a:p>
            <a:pPr marL="0" indent="0">
              <a:buNone/>
            </a:pPr>
            <a:r>
              <a:rPr lang="de-DE" sz="2400" dirty="0" err="1"/>
              <a:t>layout_weight</a:t>
            </a:r>
            <a:r>
              <a:rPr lang="de-DE" sz="2400" dirty="0"/>
              <a:t> = 1: Die Komponente erhält ein Gewicht. Sind mehrere Komponenten vorhanden, teilen sie sich den entsprechenden Bereich gemäß der Gewichte.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dirty="0"/>
              <a:t>1:1</a:t>
            </a:r>
          </a:p>
          <a:p>
            <a:pPr marL="0" indent="0">
              <a:buNone/>
            </a:pPr>
            <a:r>
              <a:rPr lang="de-DE" sz="2400" dirty="0"/>
              <a:t> 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C786E54-307D-452A-92F7-58B18FD2A0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925" t="71010" r="3739" b="17785"/>
          <a:stretch/>
        </p:blipFill>
        <p:spPr>
          <a:xfrm>
            <a:off x="5004048" y="3913438"/>
            <a:ext cx="3485942" cy="134436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50158AF-4AB5-412A-8E5A-4CCF57EBB1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226" t="26189" r="58802" b="69642"/>
          <a:stretch/>
        </p:blipFill>
        <p:spPr>
          <a:xfrm>
            <a:off x="1403647" y="4149081"/>
            <a:ext cx="3312369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480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Bonusaufgabe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Erweitern Sie das aktuelle Projekt auf vier Schaltflächen. Programmieren Sie die passenden Antworten dazu.</a:t>
            </a:r>
          </a:p>
        </p:txBody>
      </p:sp>
    </p:spTree>
    <p:extLst>
      <p:ext uri="{BB962C8B-B14F-4D97-AF65-F5344CB8AC3E}">
        <p14:creationId xmlns:p14="http://schemas.microsoft.com/office/powerpoint/2010/main" val="1704911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 – Reaktion auf Ereignisse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Variablen und IDs</a:t>
            </a:r>
          </a:p>
          <a:p>
            <a:r>
              <a:rPr lang="de-DE" dirty="0"/>
              <a:t>Methoden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onCreate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de-DE" dirty="0"/>
              <a:t>,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onClick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de-DE" dirty="0"/>
              <a:t>Wie man mit Buttons eine Aktion auslöst (</a:t>
            </a:r>
            <a:r>
              <a:rPr lang="de-DE" dirty="0" err="1"/>
              <a:t>OnClickListener</a:t>
            </a:r>
            <a:r>
              <a:rPr lang="de-DE" dirty="0"/>
              <a:t>)</a:t>
            </a:r>
          </a:p>
          <a:p>
            <a:r>
              <a:rPr lang="de-DE" dirty="0"/>
              <a:t>Layout einer App</a:t>
            </a:r>
          </a:p>
        </p:txBody>
      </p:sp>
    </p:spTree>
    <p:extLst>
      <p:ext uri="{BB962C8B-B14F-4D97-AF65-F5344CB8AC3E}">
        <p14:creationId xmlns:p14="http://schemas.microsoft.com/office/powerpoint/2010/main" val="1829077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2.1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Wir untersuchen die Komponenten unseres Projektes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995936" y="5169097"/>
            <a:ext cx="4752528" cy="120032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    </a:t>
            </a:r>
            <a:r>
              <a:rPr kumimoji="0" lang="de-DE" altLang="de-DE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cs typeface="Courier New" pitchFamily="49" charset="0"/>
              </a:rPr>
              <a:t>android:id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cs typeface="Courier New" pitchFamily="49" charset="0"/>
              </a:rPr>
              <a:t>=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"@+</a:t>
            </a:r>
            <a:r>
              <a:rPr kumimoji="0" lang="de-DE" altLang="de-DE" b="1" i="0" u="none" strike="noStrike" cap="none" normalizeH="0" baseline="0" dirty="0" err="1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id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/</a:t>
            </a:r>
            <a:r>
              <a:rPr kumimoji="0" lang="de-DE" altLang="de-DE" b="1" i="0" u="none" strike="noStrike" cap="none" normalizeH="0" baseline="0" dirty="0" err="1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textView</a:t>
            </a:r>
            <a:r>
              <a:rPr lang="de-DE" altLang="de-DE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"</a:t>
            </a:r>
            <a:b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    </a:t>
            </a:r>
            <a:r>
              <a:rPr kumimoji="0" lang="de-DE" altLang="de-DE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cs typeface="Courier New" pitchFamily="49" charset="0"/>
              </a:rPr>
              <a:t>android:id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cs typeface="Courier New" pitchFamily="49" charset="0"/>
              </a:rPr>
              <a:t>=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"@+</a:t>
            </a:r>
            <a:r>
              <a:rPr kumimoji="0" lang="de-DE" altLang="de-DE" b="1" i="0" u="none" strike="noStrike" cap="none" normalizeH="0" baseline="0" dirty="0" err="1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id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/</a:t>
            </a:r>
            <a:r>
              <a:rPr kumimoji="0" lang="de-DE" altLang="de-DE" b="1" i="0" u="none" strike="noStrike" cap="none" normalizeH="0" baseline="0" dirty="0" err="1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button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"</a:t>
            </a:r>
            <a:b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    </a:t>
            </a:r>
            <a:r>
              <a:rPr kumimoji="0" lang="de-DE" altLang="de-DE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cs typeface="Courier New" pitchFamily="49" charset="0"/>
              </a:rPr>
              <a:t>android:id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cs typeface="Courier New" pitchFamily="49" charset="0"/>
              </a:rPr>
              <a:t>=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"@+</a:t>
            </a:r>
            <a:r>
              <a:rPr kumimoji="0" lang="de-DE" altLang="de-DE" b="1" i="0" u="none" strike="noStrike" cap="none" normalizeH="0" baseline="0" dirty="0" err="1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id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/button2"</a:t>
            </a:r>
            <a:b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    </a:t>
            </a:r>
            <a:endParaRPr kumimoji="0" lang="de-DE" altLang="de-D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638950"/>
              </p:ext>
            </p:extLst>
          </p:nvPr>
        </p:nvGraphicFramePr>
        <p:xfrm>
          <a:off x="1331640" y="3140968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Textfeld „Hallo, wie geht es?“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button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Button „Gut“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Button „Schlecht“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6873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e-DE" dirty="0">
                <a:latin typeface="+mj-lt"/>
                <a:cs typeface="Courier New" panose="02070309020205020404" pitchFamily="49" charset="0"/>
              </a:rPr>
              <a:t>Wir untersuchen die Klasse </a:t>
            </a:r>
            <a:r>
              <a:rPr lang="de-DE" i="1" dirty="0" err="1">
                <a:latin typeface="+mj-lt"/>
                <a:cs typeface="Courier New" panose="02070309020205020404" pitchFamily="49" charset="0"/>
              </a:rPr>
              <a:t>MainActivity</a:t>
            </a:r>
            <a:r>
              <a:rPr lang="de-DE" dirty="0">
                <a:latin typeface="+mj-lt"/>
                <a:cs typeface="Courier New" panose="02070309020205020404" pitchFamily="49" charset="0"/>
              </a:rPr>
              <a:t> und die Methode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onCreate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endParaRPr lang="de-DE" dirty="0">
              <a:latin typeface="+mj-lt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de-DE" dirty="0">
              <a:latin typeface="+mj-lt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de-DE" dirty="0">
              <a:latin typeface="+mj-lt"/>
              <a:cs typeface="Courier New" panose="02070309020205020404" pitchFamily="49" charset="0"/>
            </a:endParaRPr>
          </a:p>
          <a:p>
            <a:r>
              <a:rPr lang="de-DE" dirty="0" err="1">
                <a:latin typeface="+mj-lt"/>
                <a:cs typeface="Courier New" panose="02070309020205020404" pitchFamily="49" charset="0"/>
              </a:rPr>
              <a:t>Activity</a:t>
            </a:r>
            <a:r>
              <a:rPr lang="de-DE" dirty="0">
                <a:latin typeface="+mj-lt"/>
                <a:cs typeface="Courier New" panose="02070309020205020404" pitchFamily="49" charset="0"/>
              </a:rPr>
              <a:t> wird erzeugt</a:t>
            </a:r>
          </a:p>
          <a:p>
            <a:r>
              <a:rPr lang="de-DE" dirty="0">
                <a:latin typeface="+mj-lt"/>
                <a:cs typeface="Courier New" panose="02070309020205020404" pitchFamily="49" charset="0"/>
              </a:rPr>
              <a:t>Als Layout wird das in activity_main.xml definierte festgelegt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EE79721-B0DD-4E37-8DF9-54E428EE97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2006" y="2708920"/>
            <a:ext cx="4779987" cy="158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702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2.2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In Methode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onCreate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de-DE" dirty="0"/>
              <a:t>: Variablen erzeugen</a:t>
            </a:r>
          </a:p>
          <a:p>
            <a:r>
              <a:rPr lang="de-DE" dirty="0"/>
              <a:t>Methode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findViewById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de-DE" dirty="0"/>
              <a:t>: Erhält eine ID und liefert eine Komponente zurück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1B251AA-59BC-4C85-B6F3-944CDFF4D3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863180"/>
            <a:ext cx="7851876" cy="172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43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2.3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b="1" dirty="0" err="1">
                <a:latin typeface="+mj-lt"/>
                <a:cs typeface="Courier New" panose="02070309020205020404" pitchFamily="49" charset="0"/>
              </a:rPr>
              <a:t>OnClickListener</a:t>
            </a:r>
            <a:r>
              <a:rPr lang="de-DE" sz="2400" dirty="0">
                <a:latin typeface="+mj-lt"/>
                <a:cs typeface="Courier New" panose="02070309020205020404" pitchFamily="49" charset="0"/>
              </a:rPr>
              <a:t>: </a:t>
            </a:r>
            <a:r>
              <a:rPr lang="de-DE" altLang="de-DE" sz="2400" dirty="0">
                <a:solidFill>
                  <a:srgbClr val="000000"/>
                </a:solidFill>
                <a:latin typeface="+mj-lt"/>
                <a:cs typeface="Courier New" pitchFamily="49" charset="0"/>
              </a:rPr>
              <a:t>Interface zum Antippen einer Komponente. </a:t>
            </a:r>
            <a:r>
              <a:rPr lang="de-DE" sz="2400" dirty="0">
                <a:latin typeface="+mj-lt"/>
                <a:cs typeface="Courier New" panose="02070309020205020404" pitchFamily="49" charset="0"/>
              </a:rPr>
              <a:t>Wartet, bis ein Mausklick stattfindet. Komponente wird bei Antippen lebendig.</a:t>
            </a:r>
          </a:p>
          <a:p>
            <a:pPr marL="0" indent="0">
              <a:buNone/>
            </a:pPr>
            <a:r>
              <a:rPr lang="de-DE" sz="2400" dirty="0">
                <a:latin typeface="+mj-lt"/>
                <a:cs typeface="Courier New" panose="02070309020205020404" pitchFamily="49" charset="0"/>
              </a:rPr>
              <a:t>Methode </a:t>
            </a:r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onClick</a:t>
            </a:r>
            <a:r>
              <a:rPr lang="de-DE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de-DE" sz="2400" dirty="0">
                <a:latin typeface="+mj-lt"/>
                <a:cs typeface="Courier New" panose="02070309020205020404" pitchFamily="49" charset="0"/>
              </a:rPr>
              <a:t>: Reaktion, wenn Ereignis eintritt</a:t>
            </a:r>
          </a:p>
          <a:p>
            <a:pPr marL="0" indent="0">
              <a:buNone/>
            </a:pPr>
            <a:r>
              <a:rPr lang="de-DE" sz="2400" b="1" dirty="0">
                <a:latin typeface="+mj-lt"/>
                <a:cs typeface="Courier New" panose="02070309020205020404" pitchFamily="49" charset="0"/>
              </a:rPr>
              <a:t>View</a:t>
            </a:r>
            <a:r>
              <a:rPr lang="de-DE" sz="2400" dirty="0">
                <a:latin typeface="+mj-lt"/>
                <a:cs typeface="Courier New" panose="02070309020205020404" pitchFamily="49" charset="0"/>
              </a:rPr>
              <a:t>: Mutter aller Komponenten aus dem </a:t>
            </a:r>
            <a:r>
              <a:rPr lang="de-DE" sz="2400" dirty="0" err="1">
                <a:latin typeface="+mj-lt"/>
                <a:cs typeface="Courier New" panose="02070309020205020404" pitchFamily="49" charset="0"/>
              </a:rPr>
              <a:t>Widget</a:t>
            </a:r>
            <a:r>
              <a:rPr lang="de-DE" sz="2400" dirty="0">
                <a:latin typeface="+mj-lt"/>
                <a:cs typeface="Courier New" panose="02070309020205020404" pitchFamily="49" charset="0"/>
              </a:rPr>
              <a:t>-Bereich</a:t>
            </a:r>
          </a:p>
        </p:txBody>
      </p:sp>
      <p:pic>
        <p:nvPicPr>
          <p:cNvPr id="6147" name="Grafik 26" descr="Beschreibung: http://4.bp.blogspot.com/_3W8kDSbFJp4/TIXtxkOGsDI/AAAAAAAACjY/8GGfJ9AMAGs/s1600/list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381" y="3933056"/>
            <a:ext cx="1710290" cy="204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6B219729-7AE8-4BB7-8B30-E9A3A5B1F1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060" y="4077072"/>
            <a:ext cx="5135371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050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2.4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>
                <a:latin typeface="+mj-lt"/>
                <a:cs typeface="Courier New" panose="02070309020205020404" pitchFamily="49" charset="0"/>
              </a:rPr>
              <a:t>Reaktion für zweite Komponente einrichten</a:t>
            </a:r>
          </a:p>
          <a:p>
            <a:pPr marL="0" indent="0">
              <a:buNone/>
            </a:pPr>
            <a:r>
              <a:rPr lang="de-DE" dirty="0">
                <a:latin typeface="+mj-lt"/>
                <a:cs typeface="Courier New" panose="02070309020205020404" pitchFamily="49" charset="0"/>
              </a:rPr>
              <a:t>(Ressourcen verwenden)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923C5DF-E40F-45AA-BE4C-8CC549C30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3068960"/>
            <a:ext cx="7344816" cy="199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795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Grundwissen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b="1" dirty="0"/>
              <a:t>AndroidManifest.xml</a:t>
            </a:r>
            <a:r>
              <a:rPr lang="de-DE" dirty="0"/>
              <a:t> liegt im Root-Verzeichnis der App und dient zur Konfiguration des Android Projekts.</a:t>
            </a:r>
          </a:p>
          <a:p>
            <a:r>
              <a:rPr lang="de-DE" dirty="0"/>
              <a:t>Stellt dem Betriebssystem Informationen über die App bereit:</a:t>
            </a:r>
          </a:p>
          <a:p>
            <a:pPr lvl="1"/>
            <a:r>
              <a:rPr lang="de-DE" dirty="0"/>
              <a:t>Package, Name und Version der App.</a:t>
            </a:r>
            <a:br>
              <a:rPr lang="de-DE" dirty="0"/>
            </a:br>
            <a:r>
              <a:rPr lang="de-DE" dirty="0"/>
              <a:t>Das Package identifiziert die App und muss eindeutig sein. </a:t>
            </a:r>
            <a:br>
              <a:rPr lang="de-DE" dirty="0"/>
            </a:br>
            <a:r>
              <a:rPr lang="de-DE" dirty="0"/>
              <a:t>Der Name dient lediglich zur Anzeige im Launcher.</a:t>
            </a:r>
          </a:p>
          <a:p>
            <a:pPr lvl="1"/>
            <a:r>
              <a:rPr lang="de-DE" dirty="0"/>
              <a:t>Aus welchen Komponenten (</a:t>
            </a:r>
            <a:r>
              <a:rPr lang="de-DE" dirty="0" err="1"/>
              <a:t>Activities</a:t>
            </a:r>
            <a:r>
              <a:rPr lang="de-DE" dirty="0"/>
              <a:t>, Services, Content Provider) die App besteht.</a:t>
            </a:r>
          </a:p>
          <a:p>
            <a:pPr lvl="1"/>
            <a:r>
              <a:rPr lang="de-DE" dirty="0"/>
              <a:t>Die benötigten Berechtigungen.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2811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Grundwissen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AndroidManifest.xml - </a:t>
            </a:r>
            <a:r>
              <a:rPr lang="de-DE" dirty="0"/>
              <a:t>Quellcode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3C3FAAD-A4CD-4603-8074-60974A1C6C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6932" y="2304454"/>
            <a:ext cx="5143500" cy="341947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AE2FFEF-4DDB-4408-B87E-1DC6395CE7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2701130"/>
            <a:ext cx="2289476" cy="1375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28805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374</Words>
  <Application>Microsoft Office PowerPoint</Application>
  <PresentationFormat>Bildschirmpräsentation (4:3)</PresentationFormat>
  <Paragraphs>73</Paragraphs>
  <Slides>13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Arial</vt:lpstr>
      <vt:lpstr>Calibri</vt:lpstr>
      <vt:lpstr>Courier New</vt:lpstr>
      <vt:lpstr>Larissa</vt:lpstr>
      <vt:lpstr>App-Projekte für den Unterricht</vt:lpstr>
      <vt:lpstr>2 – Reaktion auf Ereignisse</vt:lpstr>
      <vt:lpstr>Schritt 2.1</vt:lpstr>
      <vt:lpstr>Grundbegriffe</vt:lpstr>
      <vt:lpstr>Schritt 2.2</vt:lpstr>
      <vt:lpstr>Schritt 2.3</vt:lpstr>
      <vt:lpstr>Schritt 2.4</vt:lpstr>
      <vt:lpstr>Grundwissen</vt:lpstr>
      <vt:lpstr>Grundwissen</vt:lpstr>
      <vt:lpstr>Schritt 2.5</vt:lpstr>
      <vt:lpstr>Schritt 2.6</vt:lpstr>
      <vt:lpstr>Schritt 2.7</vt:lpstr>
      <vt:lpstr>Bonusaufgabe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Florian</dc:creator>
  <cp:lastModifiedBy>Florian Timmermann</cp:lastModifiedBy>
  <cp:revision>92</cp:revision>
  <cp:lastPrinted>2017-06-19T21:33:02Z</cp:lastPrinted>
  <dcterms:created xsi:type="dcterms:W3CDTF">2016-06-01T21:38:49Z</dcterms:created>
  <dcterms:modified xsi:type="dcterms:W3CDTF">2020-05-21T09:01:45Z</dcterms:modified>
</cp:coreProperties>
</file>