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317" r:id="rId2"/>
    <p:sldId id="280" r:id="rId3"/>
    <p:sldId id="281" r:id="rId4"/>
    <p:sldId id="337" r:id="rId5"/>
    <p:sldId id="338" r:id="rId6"/>
    <p:sldId id="282" r:id="rId7"/>
    <p:sldId id="283" r:id="rId8"/>
    <p:sldId id="284" r:id="rId9"/>
    <p:sldId id="285" r:id="rId10"/>
    <p:sldId id="339" r:id="rId11"/>
  </p:sldIdLst>
  <p:sldSz cx="9144000" cy="6858000" type="screen4x3"/>
  <p:notesSz cx="7099300" cy="102346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6C013F-825D-4E4B-8007-13A21A2E23B2}" type="datetimeFigureOut">
              <a:rPr lang="de-DE" smtClean="0"/>
              <a:t>21.05.2020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89FE1F-8254-4BD0-A053-B8677C5A3F7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360580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2B09B3B7-0E7A-44B3-B8DC-CA611CB8D0A9}" type="datetimeFigureOut">
              <a:rPr lang="de-DE" smtClean="0"/>
              <a:t>21.05.2020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4A7BA734-67A1-4B76-B800-B5E76692757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6982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79755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590068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186498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70856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26733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05673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50841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34705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036794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48936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60106-6737-4429-A966-3F67971098B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93815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60106-6737-4429-A966-3F67971098B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954939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60106-6737-4429-A966-3F67971098B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4776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60106-6737-4429-A966-3F67971098B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4880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60106-6737-4429-A966-3F67971098B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291727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60106-6737-4429-A966-3F67971098B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55328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60106-6737-4429-A966-3F67971098B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03239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60106-6737-4429-A966-3F67971098B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11837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60106-6737-4429-A966-3F67971098B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43859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60106-6737-4429-A966-3F67971098B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1559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60106-6737-4429-A966-3F67971098B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727350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A60106-6737-4429-A966-3F67971098B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85481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App-Projekte für den Unterricht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25236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Bonusaufgabe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/>
              <a:t>Erweitern Sie das aktuelle Projekt um eine vierte Anzeigefläche, in der dann jeweils der Operator erscheinen soll.</a:t>
            </a:r>
          </a:p>
        </p:txBody>
      </p:sp>
    </p:spTree>
    <p:extLst>
      <p:ext uri="{BB962C8B-B14F-4D97-AF65-F5344CB8AC3E}">
        <p14:creationId xmlns:p14="http://schemas.microsoft.com/office/powerpoint/2010/main" val="4100734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3 – Etwas Rechenarbeit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Zufallszahlen</a:t>
            </a:r>
          </a:p>
          <a:p>
            <a:r>
              <a:rPr lang="de-DE" dirty="0"/>
              <a:t>Operatoren</a:t>
            </a:r>
          </a:p>
          <a:p>
            <a:r>
              <a:rPr lang="de-DE" dirty="0"/>
              <a:t>Zahlen in Zeichenketten umwandeln</a:t>
            </a:r>
          </a:p>
          <a:p>
            <a:r>
              <a:rPr lang="de-DE" dirty="0"/>
              <a:t>Lokale und globale Variablen</a:t>
            </a:r>
          </a:p>
          <a:p>
            <a:r>
              <a:rPr lang="de-DE" dirty="0"/>
              <a:t>Public, private, </a:t>
            </a:r>
            <a:r>
              <a:rPr lang="de-DE" dirty="0" err="1"/>
              <a:t>protected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54165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Schritt 3.1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/>
              <a:t>Wir erstellen ein Projekt </a:t>
            </a:r>
            <a:r>
              <a:rPr lang="de-DE" i="1" dirty="0"/>
              <a:t>Mathe </a:t>
            </a:r>
            <a:r>
              <a:rPr lang="de-DE" dirty="0"/>
              <a:t>mit dem folgenden Aussehen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876147"/>
            <a:ext cx="1656184" cy="2976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823966"/>
            <a:ext cx="1598042" cy="3028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2927267"/>
            <a:ext cx="1516571" cy="28745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532322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Schritt 3.1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/>
              <a:t>Anlage neuer Ressourcen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7397283"/>
              </p:ext>
            </p:extLst>
          </p:nvPr>
        </p:nvGraphicFramePr>
        <p:xfrm>
          <a:off x="1331640" y="2564904"/>
          <a:ext cx="6096000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Inhalt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/>
                        <a:t>NeueAufgabe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Kli</a:t>
                      </a:r>
                      <a:r>
                        <a:rPr lang="de-DE" baseline="0" dirty="0"/>
                        <a:t>cke auf NEU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Plus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+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Minus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Mal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*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Durch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: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Neu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NEU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Zahl1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Zahl2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38822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Schritt 3.2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/>
              <a:t>Anlage neuer Komponenten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AB6E7DF8-EF08-43D9-8013-0B3D4B0C81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8591" y="553335"/>
            <a:ext cx="2701194" cy="2162373"/>
          </a:xfrm>
          <a:prstGeom prst="rect">
            <a:avLst/>
          </a:prstGeom>
        </p:spPr>
      </p:pic>
      <p:graphicFrame>
        <p:nvGraphicFramePr>
          <p:cNvPr id="9" name="Tabelle 8">
            <a:extLst>
              <a:ext uri="{FF2B5EF4-FFF2-40B4-BE49-F238E27FC236}">
                <a16:creationId xmlns:a16="http://schemas.microsoft.com/office/drawing/2014/main" id="{34DE2492-7675-4204-9E45-B822862D596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7664976"/>
              </p:ext>
            </p:extLst>
          </p:nvPr>
        </p:nvGraphicFramePr>
        <p:xfrm>
          <a:off x="265923" y="2420888"/>
          <a:ext cx="6096000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1872287406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Typ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Inhalt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/>
                        <a:t>TextView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/>
                        <a:t>textView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Klicke auf NEU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Button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button1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+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Button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button2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Button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button3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*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Button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button4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: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47278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Button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button5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NEU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25740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/>
                        <a:t>TextView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textView2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49976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/>
                        <a:t>TextView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textView3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1880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168047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Schritt 3.3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/>
              <a:t>In MainActivity.java:</a:t>
            </a:r>
          </a:p>
          <a:p>
            <a:r>
              <a:rPr lang="de-DE" dirty="0"/>
              <a:t>Variablen erstellen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2C8617F6-37F7-4AAC-BDA1-BCC0F93E42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3648" y="3140968"/>
            <a:ext cx="6164993" cy="252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32420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Schritt 3.4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/>
              <a:t>Zufallszahlen erzeugen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B1AECF1F-077B-485C-B93C-5301D1CEC2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616" y="2443162"/>
            <a:ext cx="6408712" cy="3243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31549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Schritt 3.5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/>
              <a:t>Rechenart auswählen und anschließend Programm ausführen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6156176" y="3501008"/>
            <a:ext cx="20162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Beachte die Typumwandlung!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15B6EC6B-AB20-4A00-AE74-7482EE5633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1640" y="2780928"/>
            <a:ext cx="2895600" cy="3689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82659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Schritt 3.5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sz="2400" dirty="0"/>
              <a:t>Problem:</a:t>
            </a:r>
          </a:p>
          <a:p>
            <a:pPr marL="0" indent="0">
              <a:buNone/>
            </a:pPr>
            <a:r>
              <a:rPr lang="de-DE" sz="2400" dirty="0"/>
              <a:t>Variablen wert1 und wert2 sind nur lokal deklariert</a:t>
            </a:r>
          </a:p>
          <a:p>
            <a:pPr marL="0" indent="0" algn="ctr">
              <a:buNone/>
            </a:pPr>
            <a:r>
              <a:rPr lang="de-DE" sz="1600" dirty="0">
                <a:solidFill>
                  <a:srgbClr val="FF0000"/>
                </a:solidFill>
              </a:rPr>
              <a:t>Error: </a:t>
            </a:r>
            <a:r>
              <a:rPr lang="de-DE" sz="1600" dirty="0" err="1">
                <a:solidFill>
                  <a:srgbClr val="FF0000"/>
                </a:solidFill>
              </a:rPr>
              <a:t>Cannot</a:t>
            </a:r>
            <a:r>
              <a:rPr lang="de-DE" sz="1600" dirty="0">
                <a:solidFill>
                  <a:srgbClr val="FF0000"/>
                </a:solidFill>
              </a:rPr>
              <a:t> </a:t>
            </a:r>
            <a:r>
              <a:rPr lang="de-DE" sz="1600" dirty="0" err="1">
                <a:solidFill>
                  <a:srgbClr val="FF0000"/>
                </a:solidFill>
              </a:rPr>
              <a:t>resolve</a:t>
            </a:r>
            <a:r>
              <a:rPr lang="de-DE" sz="1600" dirty="0">
                <a:solidFill>
                  <a:srgbClr val="FF0000"/>
                </a:solidFill>
              </a:rPr>
              <a:t> </a:t>
            </a:r>
            <a:r>
              <a:rPr lang="de-DE" sz="1600" dirty="0" err="1">
                <a:solidFill>
                  <a:srgbClr val="FF0000"/>
                </a:solidFill>
              </a:rPr>
              <a:t>value</a:t>
            </a:r>
            <a:r>
              <a:rPr lang="de-DE" sz="1600" dirty="0">
                <a:solidFill>
                  <a:srgbClr val="FF0000"/>
                </a:solidFill>
              </a:rPr>
              <a:t> wert1</a:t>
            </a:r>
          </a:p>
          <a:p>
            <a:pPr marL="0" indent="0" algn="ctr">
              <a:buNone/>
            </a:pPr>
            <a:r>
              <a:rPr lang="de-DE" sz="1600" dirty="0">
                <a:solidFill>
                  <a:srgbClr val="FF0000"/>
                </a:solidFill>
              </a:rPr>
              <a:t>Error: </a:t>
            </a:r>
            <a:r>
              <a:rPr lang="de-DE" sz="1600" dirty="0" err="1">
                <a:solidFill>
                  <a:srgbClr val="FF0000"/>
                </a:solidFill>
              </a:rPr>
              <a:t>Cannot</a:t>
            </a:r>
            <a:r>
              <a:rPr lang="de-DE" sz="1600" dirty="0">
                <a:solidFill>
                  <a:srgbClr val="FF0000"/>
                </a:solidFill>
              </a:rPr>
              <a:t> </a:t>
            </a:r>
            <a:r>
              <a:rPr lang="de-DE" sz="1600" dirty="0" err="1">
                <a:solidFill>
                  <a:srgbClr val="FF0000"/>
                </a:solidFill>
              </a:rPr>
              <a:t>resolve</a:t>
            </a:r>
            <a:r>
              <a:rPr lang="de-DE" sz="1600" dirty="0">
                <a:solidFill>
                  <a:srgbClr val="FF0000"/>
                </a:solidFill>
              </a:rPr>
              <a:t> </a:t>
            </a:r>
            <a:r>
              <a:rPr lang="de-DE" sz="1600" dirty="0" err="1">
                <a:solidFill>
                  <a:srgbClr val="FF0000"/>
                </a:solidFill>
              </a:rPr>
              <a:t>value</a:t>
            </a:r>
            <a:r>
              <a:rPr lang="de-DE" sz="1600" dirty="0">
                <a:solidFill>
                  <a:srgbClr val="FF0000"/>
                </a:solidFill>
              </a:rPr>
              <a:t> wert2</a:t>
            </a:r>
          </a:p>
          <a:p>
            <a:pPr marL="0" indent="0" algn="ctr">
              <a:buNone/>
            </a:pPr>
            <a:endParaRPr lang="de-DE" sz="16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de-DE" sz="2400" dirty="0"/>
              <a:t>Lösung: Variablen oberhalb dieser Methoden deklarieren (vgl. Sichtbarkeit </a:t>
            </a:r>
            <a:r>
              <a:rPr lang="de-DE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public</a:t>
            </a:r>
            <a:r>
              <a:rPr lang="de-DE" sz="2400" dirty="0"/>
              <a:t>, </a:t>
            </a:r>
            <a:r>
              <a:rPr lang="de-DE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private</a:t>
            </a:r>
            <a:r>
              <a:rPr lang="de-DE" sz="2400" dirty="0"/>
              <a:t>, </a:t>
            </a:r>
            <a:r>
              <a:rPr lang="de-DE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protected</a:t>
            </a:r>
            <a:r>
              <a:rPr lang="de-DE" sz="2400" dirty="0"/>
              <a:t>)</a:t>
            </a:r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F6E4FFCB-C4C7-44FF-8434-2FF2577B38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1720" y="4537621"/>
            <a:ext cx="4900345" cy="1135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9684150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185</Words>
  <Application>Microsoft Office PowerPoint</Application>
  <PresentationFormat>Bildschirmpräsentation (4:3)</PresentationFormat>
  <Paragraphs>84</Paragraphs>
  <Slides>10</Slides>
  <Notes>10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4" baseType="lpstr">
      <vt:lpstr>Arial</vt:lpstr>
      <vt:lpstr>Calibri</vt:lpstr>
      <vt:lpstr>Courier New</vt:lpstr>
      <vt:lpstr>Larissa</vt:lpstr>
      <vt:lpstr>App-Projekte für den Unterricht</vt:lpstr>
      <vt:lpstr>3 – Etwas Rechenarbeit</vt:lpstr>
      <vt:lpstr>Schritt 3.1</vt:lpstr>
      <vt:lpstr>Schritt 3.1</vt:lpstr>
      <vt:lpstr>Schritt 3.2</vt:lpstr>
      <vt:lpstr>Schritt 3.3</vt:lpstr>
      <vt:lpstr>Schritt 3.4</vt:lpstr>
      <vt:lpstr>Schritt 3.5</vt:lpstr>
      <vt:lpstr>Schritt 3.5</vt:lpstr>
      <vt:lpstr>Bonusaufgabe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Florian</dc:creator>
  <cp:lastModifiedBy>Florian Timmermann</cp:lastModifiedBy>
  <cp:revision>92</cp:revision>
  <cp:lastPrinted>2017-06-19T21:33:02Z</cp:lastPrinted>
  <dcterms:created xsi:type="dcterms:W3CDTF">2016-06-01T21:38:49Z</dcterms:created>
  <dcterms:modified xsi:type="dcterms:W3CDTF">2020-05-21T09:02:24Z</dcterms:modified>
</cp:coreProperties>
</file>