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06" r:id="rId3"/>
    <p:sldId id="311" r:id="rId4"/>
    <p:sldId id="312" r:id="rId5"/>
    <p:sldId id="308" r:id="rId6"/>
    <p:sldId id="309" r:id="rId7"/>
    <p:sldId id="31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12/30/2020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35" r="-1" b="759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de-DE"/>
              <a:t>Die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Kennen und Unterscheiden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4551" y="1091381"/>
            <a:ext cx="7772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Die Präposition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454742" y="2459504"/>
            <a:ext cx="10872019" cy="34163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dirty="0"/>
              <a:t>Wir unterscheiden zwischen</a:t>
            </a:r>
          </a:p>
          <a:p>
            <a:pPr algn="ctr" eaLnBrk="1" hangingPunct="1"/>
            <a:endParaRPr lang="de-DE" altLang="de-DE" dirty="0"/>
          </a:p>
          <a:p>
            <a:pPr marL="3886200" lvl="7" indent="-457200" eaLnBrk="1" hangingPunct="1">
              <a:buFont typeface="+mj-lt"/>
              <a:buAutoNum type="arabicPeriod"/>
            </a:pPr>
            <a:r>
              <a:rPr lang="de-DE" dirty="0"/>
              <a:t>lokalen Präpositionen</a:t>
            </a:r>
          </a:p>
          <a:p>
            <a:pPr marL="3886200" lvl="7" indent="-457200" eaLnBrk="1" hangingPunct="1">
              <a:buFont typeface="+mj-lt"/>
              <a:buAutoNum type="arabicPeriod"/>
            </a:pPr>
            <a:endParaRPr lang="de-DE" dirty="0"/>
          </a:p>
          <a:p>
            <a:pPr marL="3886200" lvl="7" indent="-457200" eaLnBrk="1" hangingPunct="1">
              <a:buFont typeface="+mj-lt"/>
              <a:buAutoNum type="arabicPeriod"/>
            </a:pPr>
            <a:r>
              <a:rPr lang="de-DE" dirty="0"/>
              <a:t>temporalen Präpositionen</a:t>
            </a:r>
          </a:p>
          <a:p>
            <a:pPr marL="3886200" lvl="7" indent="-457200" eaLnBrk="1" hangingPunct="1">
              <a:buFont typeface="+mj-lt"/>
              <a:buAutoNum type="arabicPeriod"/>
            </a:pPr>
            <a:endParaRPr lang="de-DE" dirty="0"/>
          </a:p>
          <a:p>
            <a:pPr marL="3886200" lvl="7" indent="-457200" eaLnBrk="1" hangingPunct="1">
              <a:buFont typeface="+mj-lt"/>
              <a:buAutoNum type="arabicPeriod"/>
            </a:pPr>
            <a:r>
              <a:rPr lang="de-DE" dirty="0"/>
              <a:t>modalen Präpositionen</a:t>
            </a:r>
          </a:p>
          <a:p>
            <a:pPr marL="3886200" lvl="7" indent="-457200" eaLnBrk="1" hangingPunct="1">
              <a:buFont typeface="+mj-lt"/>
              <a:buAutoNum type="arabicPeriod"/>
            </a:pPr>
            <a:endParaRPr lang="de-DE" dirty="0"/>
          </a:p>
          <a:p>
            <a:pPr marL="3886200" lvl="7" indent="-457200" eaLnBrk="1" hangingPunct="1">
              <a:buFont typeface="+mj-lt"/>
              <a:buAutoNum type="arabicPeriod"/>
            </a:pPr>
            <a:r>
              <a:rPr lang="de-DE" dirty="0"/>
              <a:t>kausales Präpositionen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AE3E93-ADF6-4D6B-BB6B-D5A3C7A2EA85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3" name="Grafik 2" descr="Markierung mit einfarbiger Füllung">
            <a:extLst>
              <a:ext uri="{FF2B5EF4-FFF2-40B4-BE49-F238E27FC236}">
                <a16:creationId xmlns:a16="http://schemas.microsoft.com/office/drawing/2014/main" id="{4A4FD8C5-3D88-451A-A09F-918C028D1C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34928" y="2971800"/>
            <a:ext cx="914400" cy="914400"/>
          </a:xfrm>
          <a:prstGeom prst="rect">
            <a:avLst/>
          </a:prstGeom>
        </p:spPr>
      </p:pic>
      <p:pic>
        <p:nvPicPr>
          <p:cNvPr id="5" name="Grafik 4" descr="Stoppuhr 33% mit einfarbiger Füllung">
            <a:extLst>
              <a:ext uri="{FF2B5EF4-FFF2-40B4-BE49-F238E27FC236}">
                <a16:creationId xmlns:a16="http://schemas.microsoft.com/office/drawing/2014/main" id="{F11ABF71-F391-4328-A502-0DE98EE882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4490" y="3596948"/>
            <a:ext cx="914400" cy="914400"/>
          </a:xfrm>
          <a:prstGeom prst="rect">
            <a:avLst/>
          </a:prstGeom>
        </p:spPr>
      </p:pic>
      <p:pic>
        <p:nvPicPr>
          <p:cNvPr id="8" name="Grafik 7" descr="Shuffle mit einfarbiger Füllung">
            <a:extLst>
              <a:ext uri="{FF2B5EF4-FFF2-40B4-BE49-F238E27FC236}">
                <a16:creationId xmlns:a16="http://schemas.microsoft.com/office/drawing/2014/main" id="{850AAB75-5327-4D1F-94BE-5279271A40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32670" y="4511348"/>
            <a:ext cx="738000" cy="738000"/>
          </a:xfrm>
          <a:prstGeom prst="rect">
            <a:avLst/>
          </a:prstGeom>
        </p:spPr>
      </p:pic>
      <p:pic>
        <p:nvPicPr>
          <p:cNvPr id="10" name="Grafik 9" descr="Workflow mit einfarbiger Füllung">
            <a:extLst>
              <a:ext uri="{FF2B5EF4-FFF2-40B4-BE49-F238E27FC236}">
                <a16:creationId xmlns:a16="http://schemas.microsoft.com/office/drawing/2014/main" id="{C8372B0F-A650-4320-911D-062430AC6C1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462690" y="5136164"/>
            <a:ext cx="738000" cy="73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806245" y="609601"/>
            <a:ext cx="107958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Präpositionen sind in der Regel mit einem bestimmten Kasus verbunden. 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856271" y="1308437"/>
            <a:ext cx="5562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bei, nach, mit + </a:t>
            </a:r>
            <a:r>
              <a:rPr lang="de-DE" altLang="de-DE" b="1" dirty="0"/>
              <a:t>Dativ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durch, für, gegen + </a:t>
            </a:r>
            <a:r>
              <a:rPr lang="de-DE" altLang="de-DE" b="1" dirty="0"/>
              <a:t>Akkusativ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dank, wegen, aufgrund + </a:t>
            </a:r>
            <a:r>
              <a:rPr lang="de-DE" altLang="de-DE" b="1" dirty="0"/>
              <a:t>Genitiv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1986116" y="3124200"/>
            <a:ext cx="927181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Achtung:</a:t>
            </a:r>
          </a:p>
          <a:p>
            <a:r>
              <a:rPr lang="de-DE" altLang="de-DE" dirty="0"/>
              <a:t>Bei einigen Präpositionen ist sowohl Dativ als auch Akkusativ möglich. Der Kasus wirkt sich hier aber auf die Bedeutung aus.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986116" y="4570973"/>
            <a:ext cx="9271818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Er lief </a:t>
            </a:r>
            <a:r>
              <a:rPr lang="de-DE" altLang="de-DE" b="1" dirty="0"/>
              <a:t>in</a:t>
            </a:r>
            <a:r>
              <a:rPr lang="de-DE" altLang="de-DE" dirty="0"/>
              <a:t> das Haus. 			</a:t>
            </a:r>
            <a:r>
              <a:rPr lang="de-DE" altLang="de-DE" dirty="0">
                <a:sym typeface="Wingdings" panose="05000000000000000000" pitchFamily="2" charset="2"/>
              </a:rPr>
              <a:t></a:t>
            </a:r>
            <a:r>
              <a:rPr lang="de-DE" altLang="de-DE" dirty="0"/>
              <a:t> in + Akkusativ (</a:t>
            </a:r>
            <a:r>
              <a:rPr lang="de-DE" altLang="de-DE" b="1" dirty="0"/>
              <a:t>wohin</a:t>
            </a:r>
            <a:r>
              <a:rPr lang="de-DE" altLang="de-DE" dirty="0"/>
              <a:t>?)</a:t>
            </a:r>
            <a:br>
              <a:rPr lang="de-DE" altLang="de-DE" dirty="0"/>
            </a:br>
            <a:r>
              <a:rPr lang="de-DE" altLang="de-DE" dirty="0"/>
              <a:t>Er lief </a:t>
            </a:r>
            <a:r>
              <a:rPr lang="de-DE" altLang="de-DE" b="1" dirty="0"/>
              <a:t>in</a:t>
            </a:r>
            <a:r>
              <a:rPr lang="de-DE" altLang="de-DE" dirty="0"/>
              <a:t> dem Zimmer (umher). 	</a:t>
            </a:r>
            <a:r>
              <a:rPr lang="de-DE" altLang="de-DE" dirty="0">
                <a:sym typeface="Wingdings" panose="05000000000000000000" pitchFamily="2" charset="2"/>
              </a:rPr>
              <a:t> </a:t>
            </a:r>
            <a:r>
              <a:rPr lang="de-DE" altLang="de-DE" dirty="0"/>
              <a:t>in + Dativ (</a:t>
            </a:r>
            <a:r>
              <a:rPr lang="de-DE" altLang="de-DE" b="1" dirty="0"/>
              <a:t>wo</a:t>
            </a:r>
            <a:r>
              <a:rPr lang="de-DE" altLang="de-DE" dirty="0"/>
              <a:t>?)</a:t>
            </a:r>
            <a:br>
              <a:rPr lang="de-DE" altLang="de-DE" dirty="0"/>
            </a:br>
            <a:r>
              <a:rPr lang="de-DE" altLang="de-DE" dirty="0"/>
              <a:t>Sie klettert </a:t>
            </a:r>
            <a:r>
              <a:rPr lang="de-DE" altLang="de-DE" b="1" dirty="0"/>
              <a:t>auf</a:t>
            </a:r>
            <a:r>
              <a:rPr lang="de-DE" altLang="de-DE" dirty="0"/>
              <a:t> das Gerüst. 	</a:t>
            </a:r>
            <a:r>
              <a:rPr lang="de-DE" altLang="de-DE" dirty="0">
                <a:sym typeface="Wingdings" panose="05000000000000000000" pitchFamily="2" charset="2"/>
              </a:rPr>
              <a:t></a:t>
            </a:r>
            <a:r>
              <a:rPr lang="de-DE" altLang="de-DE" dirty="0"/>
              <a:t> auf + Akkusativ (</a:t>
            </a:r>
            <a:r>
              <a:rPr lang="de-DE" altLang="de-DE" b="1" dirty="0"/>
              <a:t>wohin</a:t>
            </a:r>
            <a:r>
              <a:rPr lang="de-DE" altLang="de-DE" dirty="0"/>
              <a:t>?)</a:t>
            </a:r>
            <a:br>
              <a:rPr lang="de-DE" altLang="de-DE" dirty="0"/>
            </a:br>
            <a:r>
              <a:rPr lang="de-DE" altLang="de-DE" dirty="0"/>
              <a:t>Sie klettert </a:t>
            </a:r>
            <a:r>
              <a:rPr lang="de-DE" altLang="de-DE" b="1" dirty="0"/>
              <a:t>auf</a:t>
            </a:r>
            <a:r>
              <a:rPr lang="de-DE" altLang="de-DE" dirty="0"/>
              <a:t> dem Gerüst. 	</a:t>
            </a:r>
            <a:r>
              <a:rPr lang="de-DE" altLang="de-DE" dirty="0">
                <a:sym typeface="Wingdings" panose="05000000000000000000" pitchFamily="2" charset="2"/>
              </a:rPr>
              <a:t></a:t>
            </a:r>
            <a:r>
              <a:rPr lang="de-DE" altLang="de-DE" dirty="0"/>
              <a:t> auf + Dativ (</a:t>
            </a:r>
            <a:r>
              <a:rPr lang="de-DE" altLang="de-DE" b="1" dirty="0"/>
              <a:t>wo</a:t>
            </a:r>
            <a:r>
              <a:rPr lang="de-DE" altLang="de-DE" dirty="0"/>
              <a:t>?)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A6A7405-DB1C-483B-8943-B24625D6E5F0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3" name="Grafik 2" descr="Warnung Silhouette">
            <a:extLst>
              <a:ext uri="{FF2B5EF4-FFF2-40B4-BE49-F238E27FC236}">
                <a16:creationId xmlns:a16="http://schemas.microsoft.com/office/drawing/2014/main" id="{DCE57755-9E28-4EB5-9B4A-01361A121A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4066" y="3267164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utoUpdateAnimBg="0"/>
      <p:bldP spid="64516" grpId="0" autoUpdateAnimBg="0"/>
      <p:bldP spid="645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787809" y="449774"/>
            <a:ext cx="1097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Präpositionen geben ein lokales (räumliches), temporales (zeitliches), </a:t>
            </a:r>
          </a:p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modales (Art und Weise) oder kausales (Grund) Verhältnis an.</a:t>
            </a:r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charset="0"/>
              </a:rPr>
              <a:t> 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1093839" y="1737987"/>
            <a:ext cx="108720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chemeClr val="accent1"/>
                </a:solidFill>
              </a:rPr>
              <a:t>Mit einer       </a:t>
            </a:r>
            <a:r>
              <a:rPr lang="de-DE" altLang="de-DE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lokalen Präposition </a:t>
            </a:r>
            <a:r>
              <a:rPr lang="de-DE" altLang="de-DE" dirty="0">
                <a:solidFill>
                  <a:schemeClr val="accent1"/>
                </a:solidFill>
              </a:rPr>
              <a:t>stellen wir eine </a:t>
            </a:r>
            <a:r>
              <a:rPr lang="de-DE" altLang="de-DE" b="1" dirty="0"/>
              <a:t>räumliche</a:t>
            </a:r>
            <a:r>
              <a:rPr lang="de-DE" altLang="de-DE" dirty="0">
                <a:solidFill>
                  <a:schemeClr val="accent1"/>
                </a:solidFill>
              </a:rPr>
              <a:t> </a:t>
            </a:r>
            <a:r>
              <a:rPr lang="de-DE" altLang="de-DE" b="1" dirty="0"/>
              <a:t>Beziehung</a:t>
            </a:r>
            <a:r>
              <a:rPr lang="de-DE" altLang="de-DE" dirty="0">
                <a:solidFill>
                  <a:schemeClr val="accent1"/>
                </a:solidFill>
              </a:rPr>
              <a:t> her. 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838200" y="3026200"/>
            <a:ext cx="111964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Der Hund kann </a:t>
            </a:r>
            <a:r>
              <a:rPr lang="de-DE" altLang="de-DE" b="1" dirty="0"/>
              <a:t>unter</a:t>
            </a:r>
            <a:r>
              <a:rPr lang="de-DE" altLang="de-DE" dirty="0"/>
              <a:t>, </a:t>
            </a:r>
            <a:r>
              <a:rPr lang="de-DE" altLang="de-DE" b="1" dirty="0"/>
              <a:t>auf</a:t>
            </a:r>
            <a:r>
              <a:rPr lang="de-DE" altLang="de-DE" dirty="0"/>
              <a:t>, </a:t>
            </a:r>
            <a:r>
              <a:rPr lang="de-DE" altLang="de-DE" b="1" dirty="0"/>
              <a:t>neben</a:t>
            </a:r>
            <a:r>
              <a:rPr lang="de-DE" altLang="de-DE" dirty="0"/>
              <a:t>, </a:t>
            </a:r>
            <a:r>
              <a:rPr lang="de-DE" altLang="de-DE" b="1" dirty="0"/>
              <a:t>hinter</a:t>
            </a:r>
            <a:r>
              <a:rPr lang="de-DE" altLang="de-DE" dirty="0"/>
              <a:t> dem Tisch liegen.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Er kann </a:t>
            </a:r>
            <a:r>
              <a:rPr lang="de-DE" altLang="de-DE" b="1" dirty="0"/>
              <a:t>zum</a:t>
            </a:r>
            <a:r>
              <a:rPr lang="de-DE" altLang="de-DE" dirty="0"/>
              <a:t> Tisch laufen, </a:t>
            </a:r>
            <a:r>
              <a:rPr lang="de-DE" altLang="de-DE" b="1" dirty="0"/>
              <a:t>über</a:t>
            </a:r>
            <a:r>
              <a:rPr lang="de-DE" altLang="de-DE" dirty="0"/>
              <a:t> den Tisch springen oder </a:t>
            </a:r>
            <a:r>
              <a:rPr lang="de-DE" altLang="de-DE" b="1" dirty="0"/>
              <a:t>vom</a:t>
            </a:r>
            <a:r>
              <a:rPr lang="de-DE" altLang="de-DE" dirty="0"/>
              <a:t> Tisch springen.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Er kann </a:t>
            </a:r>
            <a:r>
              <a:rPr lang="de-DE" altLang="de-DE" b="1" dirty="0"/>
              <a:t>vor</a:t>
            </a:r>
            <a:r>
              <a:rPr lang="de-DE" altLang="de-DE" dirty="0"/>
              <a:t>, </a:t>
            </a:r>
            <a:r>
              <a:rPr lang="de-DE" altLang="de-DE" b="1" dirty="0"/>
              <a:t>neben</a:t>
            </a:r>
            <a:r>
              <a:rPr lang="de-DE" altLang="de-DE" dirty="0"/>
              <a:t> oder </a:t>
            </a:r>
            <a:r>
              <a:rPr lang="de-DE" altLang="de-DE" b="1" dirty="0"/>
              <a:t>hinter</a:t>
            </a:r>
            <a:r>
              <a:rPr lang="de-DE" altLang="de-DE" dirty="0"/>
              <a:t> mir laufen. 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838200" y="4607336"/>
            <a:ext cx="10872019" cy="830997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/>
              <a:t>Wichtige </a:t>
            </a:r>
            <a:r>
              <a:rPr lang="de-DE" altLang="de-DE" b="1"/>
              <a:t>lokale</a:t>
            </a:r>
            <a:r>
              <a:rPr lang="de-DE" altLang="de-DE"/>
              <a:t> </a:t>
            </a:r>
            <a:r>
              <a:rPr lang="de-DE" altLang="de-DE" dirty="0"/>
              <a:t>Präpositionen sind:</a:t>
            </a:r>
          </a:p>
          <a:p>
            <a:r>
              <a:rPr lang="de-DE" altLang="de-DE" dirty="0"/>
              <a:t>auf, unter, über, neben, vor, hinter, zwischen, in, im, aus, bei, an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AE3E93-ADF6-4D6B-BB6B-D5A3C7A2EA85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5" name="Grafik 4" descr="Markierung mit einfarbiger Füllung">
            <a:extLst>
              <a:ext uri="{FF2B5EF4-FFF2-40B4-BE49-F238E27FC236}">
                <a16:creationId xmlns:a16="http://schemas.microsoft.com/office/drawing/2014/main" id="{E28C514F-498A-4BE2-9929-3BD543A20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6167" y="13877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11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397" grpId="0" autoUpdateAnimBg="0"/>
      <p:bldP spid="5939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776748" y="1589638"/>
            <a:ext cx="1063850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>
                <a:solidFill>
                  <a:schemeClr val="accent1"/>
                </a:solidFill>
              </a:rPr>
              <a:t>Mit einer          </a:t>
            </a:r>
            <a:r>
              <a:rPr lang="de-DE" altLang="de-DE" b="1" dirty="0">
                <a:solidFill>
                  <a:schemeClr val="accent1"/>
                </a:solidFill>
              </a:rPr>
              <a:t>temporalen Präposition</a:t>
            </a:r>
            <a:r>
              <a:rPr lang="de-DE" altLang="de-DE" dirty="0">
                <a:solidFill>
                  <a:schemeClr val="accent1"/>
                </a:solidFill>
              </a:rPr>
              <a:t> setzen wir jemanden oder etwas mit der </a:t>
            </a:r>
            <a:r>
              <a:rPr lang="de-DE" altLang="de-DE" b="1" dirty="0"/>
              <a:t>Zeit</a:t>
            </a:r>
            <a:r>
              <a:rPr lang="de-DE" altLang="de-DE" dirty="0">
                <a:solidFill>
                  <a:schemeClr val="accent1"/>
                </a:solidFill>
              </a:rPr>
              <a:t> in Beziehung. 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238864" y="2585254"/>
            <a:ext cx="1032387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Ich kann </a:t>
            </a:r>
            <a:r>
              <a:rPr lang="de-DE" altLang="de-DE" b="1" dirty="0"/>
              <a:t>vor</a:t>
            </a:r>
            <a:r>
              <a:rPr lang="de-DE" altLang="de-DE" dirty="0"/>
              <a:t>, </a:t>
            </a:r>
            <a:r>
              <a:rPr lang="de-DE" altLang="de-DE" b="1" dirty="0"/>
              <a:t>nach</a:t>
            </a:r>
            <a:r>
              <a:rPr lang="de-DE" altLang="de-DE" dirty="0"/>
              <a:t>, </a:t>
            </a:r>
            <a:r>
              <a:rPr lang="de-DE" altLang="de-DE" b="1" dirty="0"/>
              <a:t>um</a:t>
            </a:r>
            <a:r>
              <a:rPr lang="de-DE" altLang="de-DE" dirty="0"/>
              <a:t> oder auch </a:t>
            </a:r>
            <a:r>
              <a:rPr lang="de-DE" altLang="de-DE" b="1" dirty="0"/>
              <a:t>gegen</a:t>
            </a:r>
            <a:r>
              <a:rPr lang="de-DE" altLang="de-DE" dirty="0"/>
              <a:t> neun Uhr ins Bett gehen oder </a:t>
            </a:r>
            <a:r>
              <a:rPr lang="de-DE" altLang="de-DE" b="1" dirty="0"/>
              <a:t>bis</a:t>
            </a:r>
            <a:r>
              <a:rPr lang="de-DE" altLang="de-DE" dirty="0"/>
              <a:t> zehn Uhr aufbleiben.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Ich kann </a:t>
            </a:r>
            <a:r>
              <a:rPr lang="de-DE" altLang="de-DE" b="1" dirty="0"/>
              <a:t>während</a:t>
            </a:r>
            <a:r>
              <a:rPr lang="de-DE" altLang="de-DE" dirty="0"/>
              <a:t> des Unterrichts schlafen oder </a:t>
            </a:r>
            <a:r>
              <a:rPr lang="de-DE" altLang="de-DE" b="1" dirty="0"/>
              <a:t>seit</a:t>
            </a:r>
            <a:r>
              <a:rPr lang="de-DE" altLang="de-DE" dirty="0"/>
              <a:t> drei Stunden über einer Aufgabe brüten. 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1384825" y="4570344"/>
            <a:ext cx="8234516" cy="830263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Wichtige </a:t>
            </a:r>
            <a:r>
              <a:rPr lang="de-DE" altLang="de-DE" b="1" dirty="0"/>
              <a:t>temporale</a:t>
            </a:r>
            <a:r>
              <a:rPr lang="de-DE" altLang="de-DE" dirty="0"/>
              <a:t> Präpositionen sind:</a:t>
            </a:r>
            <a:br>
              <a:rPr lang="de-DE" altLang="de-DE" dirty="0"/>
            </a:br>
            <a:r>
              <a:rPr lang="de-DE" altLang="de-DE" dirty="0"/>
              <a:t>vor, nach, gegen, um, bis, während, seit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FE6E4CB-694E-49D6-B172-928035863588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6" name="Grafik 5" descr="Stoppuhr 33% mit einfarbiger Füllung">
            <a:extLst>
              <a:ext uri="{FF2B5EF4-FFF2-40B4-BE49-F238E27FC236}">
                <a16:creationId xmlns:a16="http://schemas.microsoft.com/office/drawing/2014/main" id="{8A1E0578-AA13-4D86-A2E8-6C137B62F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9187" y="1174208"/>
            <a:ext cx="914400" cy="914400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46F9158B-DC50-4169-A4BC-356EABDED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09" y="449774"/>
            <a:ext cx="1097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Präpositionen geben ein lokales (räumliches), temporales (zeitliches), </a:t>
            </a:r>
          </a:p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modales (Art und Weise) oder kausales (Grund) Verhältnis an.</a:t>
            </a:r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61443" grpId="0"/>
      <p:bldP spid="614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307690" y="1956083"/>
            <a:ext cx="978309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Mit einer           </a:t>
            </a:r>
            <a:r>
              <a:rPr lang="de-DE" altLang="de-DE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modalen</a:t>
            </a:r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de-DE" altLang="de-DE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</a:t>
            </a:r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setzen wir jemanden oder etwas mit der </a:t>
            </a:r>
            <a:r>
              <a:rPr lang="de-DE" altLang="de-DE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Art und Weise </a:t>
            </a:r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der Handlung in Beziehung.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396181" y="3114368"/>
            <a:ext cx="6858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Er antwortet </a:t>
            </a:r>
            <a:r>
              <a:rPr lang="de-DE" altLang="de-DE" b="1" dirty="0"/>
              <a:t>ohne</a:t>
            </a:r>
            <a:r>
              <a:rPr lang="de-DE" altLang="de-DE" dirty="0"/>
              <a:t> zu denken.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Sie hat mich </a:t>
            </a:r>
            <a:r>
              <a:rPr lang="de-DE" altLang="de-DE" b="1" dirty="0"/>
              <a:t>mit</a:t>
            </a:r>
            <a:r>
              <a:rPr lang="de-DE" altLang="de-DE" dirty="0"/>
              <a:t> Absicht stolpern lassen.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dirty="0"/>
              <a:t>Sie hat mich </a:t>
            </a:r>
            <a:r>
              <a:rPr lang="de-DE" altLang="de-DE" b="1" dirty="0"/>
              <a:t>aus</a:t>
            </a:r>
            <a:r>
              <a:rPr lang="de-DE" altLang="de-DE" dirty="0"/>
              <a:t> Versehen stolpern lassen. 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494503" y="4813673"/>
            <a:ext cx="7848600" cy="830997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Wichtige </a:t>
            </a:r>
            <a:r>
              <a:rPr lang="de-DE" altLang="de-DE" b="1" dirty="0"/>
              <a:t>modale</a:t>
            </a:r>
            <a:r>
              <a:rPr lang="de-DE" altLang="de-DE" dirty="0"/>
              <a:t> Präpositionen sind:</a:t>
            </a:r>
          </a:p>
          <a:p>
            <a:r>
              <a:rPr lang="de-DE" altLang="de-DE" dirty="0"/>
              <a:t>ohne, mit, statt, gern, zuwider, aus, entgegen, für, außer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701F0D2-CA32-4005-8062-69C2ADF99108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6" name="Grafik 5" descr="Shuffle mit einfarbiger Füllung">
            <a:extLst>
              <a:ext uri="{FF2B5EF4-FFF2-40B4-BE49-F238E27FC236}">
                <a16:creationId xmlns:a16="http://schemas.microsoft.com/office/drawing/2014/main" id="{93FE53DF-D534-4161-8470-696B7347C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6528" y="1783758"/>
            <a:ext cx="738000" cy="738000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2D7ABFA7-FE93-48BD-8AB0-82C376012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09" y="449774"/>
            <a:ext cx="1097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Präpositionen geben ein lokales (räumliches), temporales (zeitliches), </a:t>
            </a:r>
          </a:p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modales (Art und Weise) oder kausales (Grund) Verhältnis an.</a:t>
            </a:r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62467" grpId="0" autoUpdateAnimBg="0"/>
      <p:bldP spid="6246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130710" y="1850462"/>
            <a:ext cx="973393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Mit</a:t>
            </a:r>
            <a:r>
              <a:rPr lang="de-DE" altLang="de-DE" dirty="0">
                <a:solidFill>
                  <a:schemeClr val="accent1"/>
                </a:solidFill>
              </a:rPr>
              <a:t> einer         </a:t>
            </a:r>
            <a:r>
              <a:rPr lang="de-DE" altLang="de-DE" b="1" dirty="0">
                <a:solidFill>
                  <a:schemeClr val="accent1"/>
                </a:solidFill>
              </a:rPr>
              <a:t>kausalen Präposition</a:t>
            </a:r>
            <a:r>
              <a:rPr lang="de-DE" altLang="de-DE" dirty="0">
                <a:solidFill>
                  <a:schemeClr val="accent1"/>
                </a:solidFill>
              </a:rPr>
              <a:t> wird eine </a:t>
            </a:r>
            <a:r>
              <a:rPr lang="de-DE" altLang="de-DE" b="1" dirty="0"/>
              <a:t>Begründung</a:t>
            </a:r>
            <a:r>
              <a:rPr lang="de-DE" altLang="de-DE" dirty="0">
                <a:solidFill>
                  <a:schemeClr val="accent1"/>
                </a:solidFill>
              </a:rPr>
              <a:t> eingeleitet. 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130710" y="2841522"/>
            <a:ext cx="915629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Dank</a:t>
            </a:r>
            <a:r>
              <a:rPr lang="de-DE" altLang="de-DE" dirty="0"/>
              <a:t> deiner Hilfe habe ich die Prüfung bestanden.</a:t>
            </a:r>
            <a:br>
              <a:rPr lang="de-DE" altLang="de-DE" dirty="0"/>
            </a:br>
            <a:r>
              <a:rPr lang="de-DE" altLang="de-DE" dirty="0">
                <a:sym typeface="Wingdings" panose="05000000000000000000" pitchFamily="2" charset="2"/>
              </a:rPr>
              <a:t></a:t>
            </a:r>
            <a:r>
              <a:rPr lang="de-DE" altLang="de-DE" dirty="0"/>
              <a:t> Da du mir geholfen hast, habe ich die Prüfung bestanden.</a:t>
            </a:r>
            <a:br>
              <a:rPr lang="de-DE" altLang="de-DE" dirty="0"/>
            </a:br>
            <a:br>
              <a:rPr lang="de-DE" altLang="de-DE" dirty="0"/>
            </a:br>
            <a:r>
              <a:rPr lang="de-DE" altLang="de-DE" dirty="0"/>
              <a:t>Ich konnte </a:t>
            </a:r>
            <a:r>
              <a:rPr lang="de-DE" altLang="de-DE" b="1" dirty="0"/>
              <a:t>wegen</a:t>
            </a:r>
            <a:r>
              <a:rPr lang="de-DE" altLang="de-DE" dirty="0"/>
              <a:t> Übelkeit nicht kommen.</a:t>
            </a:r>
            <a:br>
              <a:rPr lang="de-DE" altLang="de-DE" dirty="0"/>
            </a:br>
            <a:r>
              <a:rPr lang="de-DE" altLang="de-DE" dirty="0"/>
              <a:t>Der Angeklagte wurde </a:t>
            </a:r>
            <a:r>
              <a:rPr lang="de-DE" altLang="de-DE" b="1" dirty="0"/>
              <a:t>mangels</a:t>
            </a:r>
            <a:r>
              <a:rPr lang="de-DE" altLang="de-DE" dirty="0"/>
              <a:t> Beweisen freigesprochen. 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1130710" y="5100640"/>
            <a:ext cx="8153400" cy="830997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Wichtige </a:t>
            </a:r>
            <a:r>
              <a:rPr lang="de-DE" altLang="de-DE" b="1" dirty="0"/>
              <a:t>kausale</a:t>
            </a:r>
            <a:r>
              <a:rPr lang="de-DE" altLang="de-DE" dirty="0"/>
              <a:t> Präpositionen sind:</a:t>
            </a:r>
          </a:p>
          <a:p>
            <a:pPr algn="ctr"/>
            <a:r>
              <a:rPr lang="de-DE" altLang="de-DE" dirty="0"/>
              <a:t>dank, wegen, mangels, zwecks, aufgrund, infolge, aus ...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53C236F-2786-4C12-B9AF-05D2CB9EA9C1}"/>
              </a:ext>
            </a:extLst>
          </p:cNvPr>
          <p:cNvSpPr txBox="1"/>
          <p:nvPr/>
        </p:nvSpPr>
        <p:spPr>
          <a:xfrm>
            <a:off x="7207046" y="6387456"/>
            <a:ext cx="498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  <p:pic>
        <p:nvPicPr>
          <p:cNvPr id="6" name="Grafik 5" descr="Workflow mit einfarbiger Füllung">
            <a:extLst>
              <a:ext uri="{FF2B5EF4-FFF2-40B4-BE49-F238E27FC236}">
                <a16:creationId xmlns:a16="http://schemas.microsoft.com/office/drawing/2014/main" id="{BF2E5419-AC1B-402F-8BA1-949F6D172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2019" y="1612824"/>
            <a:ext cx="738000" cy="738000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8F3281D2-F985-4D85-9E5C-C3D7F9B1E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09" y="449774"/>
            <a:ext cx="1097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Präpositionen geben ein lokales (räumliches), temporales (zeitliches), </a:t>
            </a:r>
          </a:p>
          <a:p>
            <a:pPr algn="ctr" eaLnBrk="1" hangingPunct="1"/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modales (Art und Weise) oder kausales (Grund) Verhältnis an.</a:t>
            </a:r>
            <a:r>
              <a:rPr lang="de-DE" altLang="de-DE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63491" grpId="0"/>
      <p:bldP spid="63492" grpId="0" animBg="1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Breitbild</PresentationFormat>
  <Paragraphs>54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Modern Love</vt:lpstr>
      <vt:lpstr>Tahoma</vt:lpstr>
      <vt:lpstr>The Hand</vt:lpstr>
      <vt:lpstr>Times New Roman</vt:lpstr>
      <vt:lpstr>SketchyVTI</vt:lpstr>
      <vt:lpstr>Die Wortarten</vt:lpstr>
      <vt:lpstr>Die Präposition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</dc:title>
  <dc:creator>Blennemann</dc:creator>
  <cp:lastModifiedBy>Antje Blennemann</cp:lastModifiedBy>
  <cp:revision>8</cp:revision>
  <dcterms:created xsi:type="dcterms:W3CDTF">2020-11-27T13:17:21Z</dcterms:created>
  <dcterms:modified xsi:type="dcterms:W3CDTF">2020-12-30T16:40:16Z</dcterms:modified>
</cp:coreProperties>
</file>