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61" r:id="rId2"/>
    <p:sldId id="264" r:id="rId3"/>
    <p:sldId id="266" r:id="rId4"/>
    <p:sldId id="268" r:id="rId5"/>
    <p:sldId id="267" r:id="rId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186" autoAdjust="0"/>
  </p:normalViewPr>
  <p:slideViewPr>
    <p:cSldViewPr>
      <p:cViewPr varScale="1">
        <p:scale>
          <a:sx n="85" d="100"/>
          <a:sy n="85" d="100"/>
        </p:scale>
        <p:origin x="115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608DF6-073A-40C3-87C9-3E0C05D3474C}" type="datetimeFigureOut">
              <a:rPr lang="de-DE" smtClean="0"/>
              <a:t>30.11.2017</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F7D65A-D374-4E43-BFF9-DA06DB77504F}" type="slidenum">
              <a:rPr lang="de-DE" smtClean="0"/>
              <a:t>‹Nr.›</a:t>
            </a:fld>
            <a:endParaRPr lang="de-DE"/>
          </a:p>
        </p:txBody>
      </p:sp>
    </p:spTree>
    <p:extLst>
      <p:ext uri="{BB962C8B-B14F-4D97-AF65-F5344CB8AC3E}">
        <p14:creationId xmlns:p14="http://schemas.microsoft.com/office/powerpoint/2010/main" val="2644625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Das Foto von Macron enthält den Link zum Video der Rede auf YouTube. Wenn sie im Bildschirmpräsentation auf das Foto klicken, gelangen sie zum Video, das automatisch gestartet wird und dem Werbung vorgeschaltet ist. Die Passage, die für die </a:t>
            </a:r>
            <a:r>
              <a:rPr lang="de-DE" dirty="0" err="1"/>
              <a:t>Hörverstehensübung</a:t>
            </a:r>
            <a:r>
              <a:rPr lang="de-DE" dirty="0"/>
              <a:t> relevant ist: 5’07‘‘-9‘25‘‘.</a:t>
            </a:r>
          </a:p>
          <a:p>
            <a:r>
              <a:rPr lang="de-DE" dirty="0"/>
              <a:t>Bildquelle: </a:t>
            </a:r>
            <a:r>
              <a:rPr lang="en-US" dirty="0"/>
              <a:t>Par EU2017EE Estonian Presidency — Tallinn Digital Summit. Welcome dinner hosted by HE Donald Tusk. Handshake, CC BY 2.0, https://commons.wikimedia.org/w/index.php?curid=62992740</a:t>
            </a:r>
            <a:endParaRPr lang="de-DE" dirty="0"/>
          </a:p>
        </p:txBody>
      </p:sp>
      <p:sp>
        <p:nvSpPr>
          <p:cNvPr id="4" name="Foliennummernplatzhalter 3"/>
          <p:cNvSpPr>
            <a:spLocks noGrp="1"/>
          </p:cNvSpPr>
          <p:nvPr>
            <p:ph type="sldNum" sz="quarter" idx="10"/>
          </p:nvPr>
        </p:nvSpPr>
        <p:spPr/>
        <p:txBody>
          <a:bodyPr/>
          <a:lstStyle/>
          <a:p>
            <a:fld id="{C8F7D65A-D374-4E43-BFF9-DA06DB77504F}" type="slidenum">
              <a:rPr lang="de-DE" smtClean="0"/>
              <a:t>1</a:t>
            </a:fld>
            <a:endParaRPr lang="de-DE"/>
          </a:p>
        </p:txBody>
      </p:sp>
    </p:spTree>
    <p:extLst>
      <p:ext uri="{BB962C8B-B14F-4D97-AF65-F5344CB8AC3E}">
        <p14:creationId xmlns:p14="http://schemas.microsoft.com/office/powerpoint/2010/main" val="3547721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de-DE"/>
              <a:t>Titelmasterformat durch Klicken bearbeiten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42F3DE38-0751-42D7-8C5D-614272DC19BA}" type="datetimeFigureOut">
              <a:rPr lang="de-DE" smtClean="0"/>
              <a:t>30.11.2017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2C069A5-6028-428B-A2AD-03F2E648D8BF}"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42F3DE38-0751-42D7-8C5D-614272DC19BA}" type="datetimeFigureOut">
              <a:rPr lang="de-DE" smtClean="0"/>
              <a:t>30.11.2017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2C069A5-6028-428B-A2AD-03F2E648D8BF}"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2F3DE38-0751-42D7-8C5D-614272DC19BA}" type="datetimeFigureOut">
              <a:rPr lang="de-DE" smtClean="0"/>
              <a:t>30.11.2017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2C069A5-6028-428B-A2AD-03F2E648D8BF}" type="slidenum">
              <a:rPr lang="de-DE" smtClean="0"/>
              <a:t>‹Nr.›</a:t>
            </a:fld>
            <a:endParaRPr lang="de-DE"/>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42F3DE38-0751-42D7-8C5D-614272DC19BA}" type="datetimeFigureOut">
              <a:rPr lang="de-DE" smtClean="0"/>
              <a:t>30.11.2017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2C069A5-6028-428B-A2AD-03F2E648D8BF}" type="slidenum">
              <a:rPr lang="de-DE" smtClean="0"/>
              <a:t>‹Nr.›</a:t>
            </a:fld>
            <a:endParaRPr lang="de-DE"/>
          </a:p>
        </p:txBody>
      </p:sp>
      <p:sp>
        <p:nvSpPr>
          <p:cNvPr id="7" name="Title 6"/>
          <p:cNvSpPr>
            <a:spLocks noGrp="1"/>
          </p:cNvSpPr>
          <p:nvPr>
            <p:ph type="title"/>
          </p:nvPr>
        </p:nvSpPr>
        <p:spPr/>
        <p:txBody>
          <a:bodyPr/>
          <a:lstStyle/>
          <a:p>
            <a:r>
              <a:rPr lang="de-DE"/>
              <a:t>Titelmasterformat durch Klicken bearbeiten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de-DE"/>
              <a:t>Titelmasterformat durch Klicken bearbeiten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42F3DE38-0751-42D7-8C5D-614272DC19BA}" type="datetimeFigureOut">
              <a:rPr lang="de-DE" smtClean="0"/>
              <a:t>30.11.2017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2C069A5-6028-428B-A2AD-03F2E648D8BF}"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5" name="Date Placeholder 4"/>
          <p:cNvSpPr>
            <a:spLocks noGrp="1"/>
          </p:cNvSpPr>
          <p:nvPr>
            <p:ph type="dt" sz="half" idx="10"/>
          </p:nvPr>
        </p:nvSpPr>
        <p:spPr/>
        <p:txBody>
          <a:bodyPr/>
          <a:lstStyle/>
          <a:p>
            <a:fld id="{42F3DE38-0751-42D7-8C5D-614272DC19BA}" type="datetimeFigureOut">
              <a:rPr lang="de-DE" smtClean="0"/>
              <a:t>30.11.2017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2C069A5-6028-428B-A2AD-03F2E648D8BF}" type="slidenum">
              <a:rPr lang="de-DE" smtClean="0"/>
              <a:t>‹Nr.›</a:t>
            </a:fld>
            <a:endParaRPr lang="de-DE"/>
          </a:p>
        </p:txBody>
      </p:sp>
      <p:sp>
        <p:nvSpPr>
          <p:cNvPr id="9" name="Content Placeholder 8"/>
          <p:cNvSpPr>
            <a:spLocks noGrp="1"/>
          </p:cNvSpPr>
          <p:nvPr>
            <p:ph sz="quarter" idx="13"/>
          </p:nvPr>
        </p:nvSpPr>
        <p:spPr>
          <a:xfrm>
            <a:off x="676655" y="2679192"/>
            <a:ext cx="3822192" cy="34472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Titelmasterformat durch Klicken bearbeiten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2F3DE38-0751-42D7-8C5D-614272DC19BA}" type="datetimeFigureOut">
              <a:rPr lang="de-DE" smtClean="0"/>
              <a:t>30.11.2017</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22C069A5-6028-428B-A2AD-03F2E648D8BF}"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a:p>
        </p:txBody>
      </p:sp>
      <p:sp>
        <p:nvSpPr>
          <p:cNvPr id="3" name="Date Placeholder 2"/>
          <p:cNvSpPr>
            <a:spLocks noGrp="1"/>
          </p:cNvSpPr>
          <p:nvPr>
            <p:ph type="dt" sz="half" idx="10"/>
          </p:nvPr>
        </p:nvSpPr>
        <p:spPr/>
        <p:txBody>
          <a:bodyPr/>
          <a:lstStyle/>
          <a:p>
            <a:fld id="{42F3DE38-0751-42D7-8C5D-614272DC19BA}" type="datetimeFigureOut">
              <a:rPr lang="de-DE" smtClean="0"/>
              <a:t>30.11.2017</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2C069A5-6028-428B-A2AD-03F2E648D8BF}"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42F3DE38-0751-42D7-8C5D-614272DC19BA}" type="datetimeFigureOut">
              <a:rPr lang="de-DE" smtClean="0"/>
              <a:t>30.11.2017</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22C069A5-6028-428B-A2AD-03F2E648D8BF}"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2F3DE38-0751-42D7-8C5D-614272DC19BA}" type="datetimeFigureOut">
              <a:rPr lang="de-DE" smtClean="0"/>
              <a:t>30.11.2017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2C069A5-6028-428B-A2AD-03F2E648D8BF}" type="slidenum">
              <a:rPr lang="de-DE" smtClean="0"/>
              <a:t>‹Nr.›</a:t>
            </a:fld>
            <a:endParaRPr lang="de-DE"/>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de-DE"/>
              <a:t>Titelmasterformat durch Klicken bearbeiten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de-DE"/>
              <a:t>Titelmasterformat durch Klicken bearbeiten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e Placeholder 4"/>
          <p:cNvSpPr>
            <a:spLocks noGrp="1"/>
          </p:cNvSpPr>
          <p:nvPr>
            <p:ph type="dt" sz="half" idx="10"/>
          </p:nvPr>
        </p:nvSpPr>
        <p:spPr/>
        <p:txBody>
          <a:bodyPr/>
          <a:lstStyle/>
          <a:p>
            <a:fld id="{42F3DE38-0751-42D7-8C5D-614272DC19BA}" type="datetimeFigureOut">
              <a:rPr lang="de-DE" smtClean="0"/>
              <a:t>30.11.2017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2C069A5-6028-428B-A2AD-03F2E648D8BF}" type="slidenum">
              <a:rPr lang="de-DE" smtClean="0"/>
              <a:t>‹Nr.›</a:t>
            </a:fld>
            <a:endParaRPr lang="de-DE"/>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42F3DE38-0751-42D7-8C5D-614272DC19BA}" type="datetimeFigureOut">
              <a:rPr lang="de-DE" smtClean="0"/>
              <a:t>30.11.2017</a:t>
            </a:fld>
            <a:endParaRPr lang="de-DE"/>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de-DE"/>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2C069A5-6028-428B-A2AD-03F2E648D8BF}" type="slidenum">
              <a:rPr lang="de-DE" smtClean="0"/>
              <a:t>‹Nr.›</a:t>
            </a:fld>
            <a:endParaRPr lang="de-DE"/>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anzoesisch-bw.d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g"/><Relationship Id="rId4" Type="http://schemas.openxmlformats.org/officeDocument/2006/relationships/hyperlink" Target="https://www.youtube.com/watch?v=cjZfE-eAI3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26596" y="2689077"/>
            <a:ext cx="7772400" cy="1780108"/>
          </a:xfrm>
        </p:spPr>
        <p:txBody>
          <a:bodyPr>
            <a:normAutofit fontScale="90000"/>
          </a:bodyPr>
          <a:lstStyle/>
          <a:p>
            <a:r>
              <a:rPr lang="fr-FR" sz="6000" dirty="0"/>
              <a:t>Le discours de </a:t>
            </a:r>
            <a:r>
              <a:rPr lang="fr-FR" sz="6000" dirty="0" err="1"/>
              <a:t>Macron</a:t>
            </a:r>
            <a:r>
              <a:rPr lang="fr-FR" sz="6000" dirty="0"/>
              <a:t> sur l’Union européenne</a:t>
            </a:r>
          </a:p>
        </p:txBody>
      </p:sp>
      <p:sp>
        <p:nvSpPr>
          <p:cNvPr id="3" name="Untertitel 2"/>
          <p:cNvSpPr>
            <a:spLocks noGrp="1"/>
          </p:cNvSpPr>
          <p:nvPr>
            <p:ph type="subTitle" idx="1"/>
          </p:nvPr>
        </p:nvSpPr>
        <p:spPr>
          <a:xfrm>
            <a:off x="1418902" y="4633292"/>
            <a:ext cx="6400800" cy="880121"/>
          </a:xfrm>
        </p:spPr>
        <p:txBody>
          <a:bodyPr/>
          <a:lstStyle/>
          <a:p>
            <a:r>
              <a:rPr lang="de-DE" dirty="0"/>
              <a:t>Le 26/07/2017 à la Sorbonne</a:t>
            </a:r>
          </a:p>
        </p:txBody>
      </p:sp>
      <p:sp>
        <p:nvSpPr>
          <p:cNvPr id="6" name="Fußzeilenplatzhalter 2">
            <a:extLst>
              <a:ext uri="{FF2B5EF4-FFF2-40B4-BE49-F238E27FC236}">
                <a16:creationId xmlns="" xmlns:a16="http://schemas.microsoft.com/office/drawing/2014/main" id="{C27E2B50-5857-467C-803B-210DEB6203A4}"/>
              </a:ext>
            </a:extLst>
          </p:cNvPr>
          <p:cNvSpPr>
            <a:spLocks noGrp="1"/>
          </p:cNvSpPr>
          <p:nvPr>
            <p:ph type="ftr" sz="quarter" idx="11"/>
          </p:nvPr>
        </p:nvSpPr>
        <p:spPr>
          <a:xfrm>
            <a:off x="245832" y="6093296"/>
            <a:ext cx="8646648" cy="365125"/>
          </a:xfrm>
        </p:spPr>
        <p:txBody>
          <a:bodyPr/>
          <a:lstStyle/>
          <a:p>
            <a:r>
              <a:rPr lang="de-DE" dirty="0">
                <a:hlinkClick r:id="rId3"/>
              </a:rPr>
              <a:t>www.franzoesisch-bw.de</a:t>
            </a:r>
            <a:endParaRPr lang="de-DE" dirty="0"/>
          </a:p>
        </p:txBody>
      </p:sp>
      <p:pic>
        <p:nvPicPr>
          <p:cNvPr id="9" name="Grafik 8">
            <a:hlinkClick r:id="rId4"/>
            <a:extLst>
              <a:ext uri="{FF2B5EF4-FFF2-40B4-BE49-F238E27FC236}">
                <a16:creationId xmlns="" xmlns:a16="http://schemas.microsoft.com/office/drawing/2014/main" id="{F97EA789-581B-473C-BAB5-C218B9A15D0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1317" y="422945"/>
            <a:ext cx="1415171" cy="2039887"/>
          </a:xfrm>
          <a:prstGeom prst="rect">
            <a:avLst/>
          </a:prstGeom>
          <a:ln>
            <a:noFill/>
          </a:ln>
          <a:effectLst>
            <a:outerShdw blurRad="292100" dist="139700" dir="2700000" algn="tl" rotWithShape="0">
              <a:srgbClr val="333333">
                <a:alpha val="65000"/>
              </a:srgbClr>
            </a:outerShdw>
          </a:effectLst>
        </p:spPr>
      </p:pic>
      <p:sp>
        <p:nvSpPr>
          <p:cNvPr id="10" name="Textfeld 9">
            <a:extLst>
              <a:ext uri="{FF2B5EF4-FFF2-40B4-BE49-F238E27FC236}">
                <a16:creationId xmlns="" xmlns:a16="http://schemas.microsoft.com/office/drawing/2014/main" id="{38EC04C8-6EA3-4860-989A-59D01AF8F644}"/>
              </a:ext>
            </a:extLst>
          </p:cNvPr>
          <p:cNvSpPr txBox="1"/>
          <p:nvPr/>
        </p:nvSpPr>
        <p:spPr>
          <a:xfrm>
            <a:off x="2156204" y="422945"/>
            <a:ext cx="2343788" cy="461665"/>
          </a:xfrm>
          <a:prstGeom prst="rect">
            <a:avLst/>
          </a:prstGeom>
          <a:noFill/>
        </p:spPr>
        <p:txBody>
          <a:bodyPr wrap="square" rtlCol="0">
            <a:spAutoFit/>
          </a:bodyPr>
          <a:lstStyle/>
          <a:p>
            <a:r>
              <a:rPr lang="de-DE" sz="1400" dirty="0">
                <a:solidFill>
                  <a:schemeClr val="tx2"/>
                </a:solidFill>
              </a:rPr>
              <a:t>Emmanuel Macron en 2017,</a:t>
            </a:r>
          </a:p>
          <a:p>
            <a:r>
              <a:rPr lang="de-DE" sz="1000" dirty="0">
                <a:solidFill>
                  <a:schemeClr val="tx2"/>
                </a:solidFill>
              </a:rPr>
              <a:t>Source : </a:t>
            </a:r>
            <a:r>
              <a:rPr lang="en-US" sz="1000" dirty="0">
                <a:solidFill>
                  <a:schemeClr val="tx2"/>
                </a:solidFill>
              </a:rPr>
              <a:t>EU2017EE Estonian, CC BY 2.0</a:t>
            </a:r>
            <a:endParaRPr lang="de-DE" sz="1000" dirty="0">
              <a:solidFill>
                <a:schemeClr val="tx2"/>
              </a:solidFill>
            </a:endParaRPr>
          </a:p>
        </p:txBody>
      </p:sp>
      <p:pic>
        <p:nvPicPr>
          <p:cNvPr id="4" name="Grafik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819702" y="422945"/>
            <a:ext cx="857250" cy="857250"/>
          </a:xfrm>
          <a:prstGeom prst="rect">
            <a:avLst/>
          </a:prstGeom>
        </p:spPr>
      </p:pic>
      <p:sp>
        <p:nvSpPr>
          <p:cNvPr id="8" name="Textfeld 7"/>
          <p:cNvSpPr txBox="1"/>
          <p:nvPr/>
        </p:nvSpPr>
        <p:spPr>
          <a:xfrm>
            <a:off x="6084168" y="595852"/>
            <a:ext cx="1879550" cy="523220"/>
          </a:xfrm>
          <a:prstGeom prst="rect">
            <a:avLst/>
          </a:prstGeom>
          <a:noFill/>
        </p:spPr>
        <p:txBody>
          <a:bodyPr wrap="square" rtlCol="0">
            <a:spAutoFit/>
          </a:bodyPr>
          <a:lstStyle/>
          <a:p>
            <a:r>
              <a:rPr lang="de-DE" sz="1400" dirty="0" smtClean="0">
                <a:solidFill>
                  <a:schemeClr val="bg1"/>
                </a:solidFill>
              </a:rPr>
              <a:t>Landesbildungsserver Baden-Württemberg</a:t>
            </a:r>
            <a:endParaRPr lang="de-DE" sz="1400" dirty="0">
              <a:solidFill>
                <a:schemeClr val="bg1"/>
              </a:solidFill>
            </a:endParaRPr>
          </a:p>
        </p:txBody>
      </p:sp>
    </p:spTree>
    <p:extLst>
      <p:ext uri="{BB962C8B-B14F-4D97-AF65-F5344CB8AC3E}">
        <p14:creationId xmlns:p14="http://schemas.microsoft.com/office/powerpoint/2010/main" val="4012201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541859" y="1533464"/>
            <a:ext cx="8278614" cy="5324535"/>
          </a:xfrm>
          <a:prstGeom prst="rect">
            <a:avLst/>
          </a:prstGeom>
          <a:noFill/>
        </p:spPr>
        <p:txBody>
          <a:bodyPr wrap="square" rtlCol="0">
            <a:spAutoFit/>
          </a:bodyPr>
          <a:lstStyle/>
          <a:p>
            <a:pPr marL="457200" indent="-457200">
              <a:buFont typeface="+mj-lt"/>
              <a:buAutoNum type="arabicParenR"/>
            </a:pPr>
            <a:r>
              <a:rPr lang="fr-FR" sz="2000" dirty="0"/>
              <a:t>Pour des pays qui sortaient tout juste d’un régime d’oppression, l’UE semblaient une promesse  _______________________________.</a:t>
            </a:r>
          </a:p>
          <a:p>
            <a:pPr marL="457200" indent="-457200">
              <a:buFont typeface="+mj-lt"/>
              <a:buAutoNum type="arabicParenR"/>
            </a:pPr>
            <a:endParaRPr lang="fr-FR" sz="2000" dirty="0"/>
          </a:p>
          <a:p>
            <a:pPr marL="457200" indent="-457200">
              <a:buFont typeface="+mj-lt"/>
              <a:buAutoNum type="arabicParenR"/>
            </a:pPr>
            <a:r>
              <a:rPr lang="fr-FR" sz="2000" dirty="0"/>
              <a:t>D’après Macron, l’Europe, au début, a grandi à l’abri… ?</a:t>
            </a:r>
            <a:br>
              <a:rPr lang="fr-FR" sz="2000" dirty="0"/>
            </a:br>
            <a:r>
              <a:rPr lang="fr-FR" sz="2000" dirty="0"/>
              <a:t>					vrai	faux</a:t>
            </a:r>
          </a:p>
          <a:p>
            <a:pPr marL="800100" lvl="1" indent="-342900">
              <a:buFont typeface="Arial" pitchFamily="34" charset="0"/>
              <a:buChar char="•"/>
            </a:pPr>
            <a:r>
              <a:rPr lang="fr-FR" sz="2000" dirty="0"/>
              <a:t>des autres pays			</a:t>
            </a:r>
            <a:r>
              <a:rPr lang="fr-FR" sz="2000" dirty="0">
                <a:sym typeface="Wingdings"/>
              </a:rPr>
              <a:t>	 </a:t>
            </a:r>
            <a:endParaRPr lang="fr-FR" sz="2000" dirty="0"/>
          </a:p>
          <a:p>
            <a:pPr marL="800100" lvl="1" indent="-342900">
              <a:buFont typeface="Arial" pitchFamily="34" charset="0"/>
              <a:buChar char="•"/>
            </a:pPr>
            <a:r>
              <a:rPr lang="fr-FR" sz="2000" dirty="0"/>
              <a:t>de la guerre froide		</a:t>
            </a:r>
            <a:r>
              <a:rPr lang="fr-FR" sz="2000" dirty="0">
                <a:sym typeface="Wingdings"/>
              </a:rPr>
              <a:t>	 </a:t>
            </a:r>
            <a:endParaRPr lang="fr-FR" sz="2000" dirty="0"/>
          </a:p>
          <a:p>
            <a:pPr marL="800100" lvl="1" indent="-342900">
              <a:buFont typeface="Arial" pitchFamily="34" charset="0"/>
              <a:buChar char="•"/>
            </a:pPr>
            <a:r>
              <a:rPr lang="fr-FR" sz="2000" dirty="0"/>
              <a:t>de la concurrence économique	</a:t>
            </a:r>
            <a:r>
              <a:rPr lang="fr-FR" sz="2000" dirty="0">
                <a:sym typeface="Wingdings"/>
              </a:rPr>
              <a:t>	 </a:t>
            </a:r>
            <a:endParaRPr lang="fr-FR" sz="2000" dirty="0"/>
          </a:p>
          <a:p>
            <a:pPr marL="800100" lvl="1" indent="-342900">
              <a:buFont typeface="Arial" pitchFamily="34" charset="0"/>
              <a:buChar char="•"/>
            </a:pPr>
            <a:r>
              <a:rPr lang="fr-FR" sz="2000" dirty="0"/>
              <a:t>des opinions des peuples		</a:t>
            </a:r>
            <a:r>
              <a:rPr lang="fr-FR" sz="2000" dirty="0">
                <a:sym typeface="Wingdings"/>
              </a:rPr>
              <a:t>	 </a:t>
            </a:r>
            <a:r>
              <a:rPr lang="fr-FR" sz="2000" dirty="0"/>
              <a:t/>
            </a:r>
            <a:br>
              <a:rPr lang="fr-FR" sz="2000" dirty="0"/>
            </a:br>
            <a:endParaRPr lang="fr-FR" sz="2000" i="1" dirty="0"/>
          </a:p>
          <a:p>
            <a:pPr marL="457200" indent="-457200">
              <a:buFont typeface="+mj-lt"/>
              <a:buAutoNum type="arabicParenR"/>
            </a:pPr>
            <a:r>
              <a:rPr lang="fr-FR" sz="2000" dirty="0"/>
              <a:t>Quels autres mots Macron utilise-t-il pour parler des tendances nationalistes en Europe ?		 vrai	faux</a:t>
            </a:r>
          </a:p>
          <a:p>
            <a:pPr marL="800100" lvl="1" indent="-342900">
              <a:buFont typeface="Arial" pitchFamily="34" charset="0"/>
              <a:buChar char="•"/>
            </a:pPr>
            <a:r>
              <a:rPr lang="fr-FR" sz="2000" dirty="0"/>
              <a:t>racisme				</a:t>
            </a:r>
            <a:r>
              <a:rPr lang="fr-FR" sz="2000" dirty="0">
                <a:sym typeface="Wingdings"/>
              </a:rPr>
              <a:t>	 </a:t>
            </a:r>
            <a:endParaRPr lang="fr-FR" sz="2000" dirty="0"/>
          </a:p>
          <a:p>
            <a:pPr marL="800100" lvl="1" indent="-342900">
              <a:buFont typeface="Arial" pitchFamily="34" charset="0"/>
              <a:buChar char="•"/>
            </a:pPr>
            <a:r>
              <a:rPr lang="fr-FR" sz="2000" dirty="0"/>
              <a:t>identitarisme			</a:t>
            </a:r>
            <a:r>
              <a:rPr lang="fr-FR" sz="2000" dirty="0">
                <a:sym typeface="Wingdings"/>
              </a:rPr>
              <a:t>	 </a:t>
            </a:r>
            <a:endParaRPr lang="fr-FR" sz="2000" dirty="0"/>
          </a:p>
          <a:p>
            <a:pPr marL="800100" lvl="1" indent="-342900">
              <a:buFont typeface="Arial" pitchFamily="34" charset="0"/>
              <a:buChar char="•"/>
            </a:pPr>
            <a:r>
              <a:rPr lang="fr-FR" sz="2000" dirty="0"/>
              <a:t>patriotisme			</a:t>
            </a:r>
            <a:r>
              <a:rPr lang="fr-FR" sz="2000" dirty="0">
                <a:sym typeface="Wingdings"/>
              </a:rPr>
              <a:t>	 </a:t>
            </a:r>
            <a:endParaRPr lang="fr-FR" sz="2000" dirty="0"/>
          </a:p>
          <a:p>
            <a:pPr marL="800100" lvl="1" indent="-342900">
              <a:buFont typeface="Arial" pitchFamily="34" charset="0"/>
              <a:buChar char="•"/>
            </a:pPr>
            <a:r>
              <a:rPr lang="fr-FR" sz="2000" dirty="0"/>
              <a:t>souverainisme de repli		</a:t>
            </a:r>
            <a:r>
              <a:rPr lang="fr-FR" sz="2000" dirty="0">
                <a:sym typeface="Wingdings"/>
              </a:rPr>
              <a:t>	 </a:t>
            </a:r>
            <a:endParaRPr lang="fr-FR" sz="2000" dirty="0"/>
          </a:p>
          <a:p>
            <a:pPr marL="800100" lvl="1" indent="-342900">
              <a:spcAft>
                <a:spcPts val="1200"/>
              </a:spcAft>
              <a:buFont typeface="Arial" pitchFamily="34" charset="0"/>
              <a:buChar char="•"/>
            </a:pPr>
            <a:r>
              <a:rPr lang="fr-FR" sz="2000" dirty="0"/>
              <a:t>protectionnisme			</a:t>
            </a:r>
            <a:r>
              <a:rPr lang="fr-FR" sz="2000" dirty="0">
                <a:sym typeface="Wingdings"/>
              </a:rPr>
              <a:t>	 </a:t>
            </a:r>
            <a:endParaRPr lang="fr-FR" sz="2000" dirty="0"/>
          </a:p>
        </p:txBody>
      </p:sp>
      <p:sp>
        <p:nvSpPr>
          <p:cNvPr id="2" name="Multiplizieren 1"/>
          <p:cNvSpPr/>
          <p:nvPr/>
        </p:nvSpPr>
        <p:spPr>
          <a:xfrm>
            <a:off x="5176986" y="3077343"/>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Multiplizieren 4"/>
          <p:cNvSpPr/>
          <p:nvPr/>
        </p:nvSpPr>
        <p:spPr>
          <a:xfrm>
            <a:off x="6141293" y="3395104"/>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Multiplizieren 5"/>
          <p:cNvSpPr/>
          <p:nvPr/>
        </p:nvSpPr>
        <p:spPr>
          <a:xfrm>
            <a:off x="6141293" y="3697237"/>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 name="Multiplizieren 6"/>
          <p:cNvSpPr/>
          <p:nvPr/>
        </p:nvSpPr>
        <p:spPr>
          <a:xfrm>
            <a:off x="5176986" y="3988704"/>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Multiplizieren 7"/>
          <p:cNvSpPr/>
          <p:nvPr/>
        </p:nvSpPr>
        <p:spPr>
          <a:xfrm>
            <a:off x="6141293" y="5235499"/>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Multiplizieren 8"/>
          <p:cNvSpPr/>
          <p:nvPr/>
        </p:nvSpPr>
        <p:spPr>
          <a:xfrm>
            <a:off x="5167461" y="5490987"/>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Multiplizieren 9"/>
          <p:cNvSpPr/>
          <p:nvPr/>
        </p:nvSpPr>
        <p:spPr>
          <a:xfrm>
            <a:off x="6139408" y="5858431"/>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Multiplizieren 10"/>
          <p:cNvSpPr/>
          <p:nvPr/>
        </p:nvSpPr>
        <p:spPr>
          <a:xfrm>
            <a:off x="5176986" y="6144405"/>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Multiplizieren 11"/>
          <p:cNvSpPr/>
          <p:nvPr/>
        </p:nvSpPr>
        <p:spPr>
          <a:xfrm>
            <a:off x="5176986" y="6411812"/>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p:cNvSpPr txBox="1"/>
          <p:nvPr/>
        </p:nvSpPr>
        <p:spPr>
          <a:xfrm>
            <a:off x="3923928" y="1844824"/>
            <a:ext cx="2016224" cy="400110"/>
          </a:xfrm>
          <a:prstGeom prst="rect">
            <a:avLst/>
          </a:prstGeom>
          <a:noFill/>
        </p:spPr>
        <p:txBody>
          <a:bodyPr wrap="square" rtlCol="0">
            <a:spAutoFit/>
          </a:bodyPr>
          <a:lstStyle/>
          <a:p>
            <a:r>
              <a:rPr lang="fr-FR" sz="2000" dirty="0">
                <a:solidFill>
                  <a:srgbClr val="FF0000"/>
                </a:solidFill>
              </a:rPr>
              <a:t>d’émancipation</a:t>
            </a:r>
          </a:p>
        </p:txBody>
      </p:sp>
    </p:spTree>
    <p:extLst>
      <p:ext uri="{BB962C8B-B14F-4D97-AF65-F5344CB8AC3E}">
        <p14:creationId xmlns:p14="http://schemas.microsoft.com/office/powerpoint/2010/main" val="458080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8" grpId="0" animBg="1"/>
      <p:bldP spid="9" grpId="0" animBg="1"/>
      <p:bldP spid="10" grpId="0" animBg="1"/>
      <p:bldP spid="11" grpId="0" animBg="1"/>
      <p:bldP spid="12" grpId="0" animBg="1"/>
      <p:bldP spid="1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541859" y="1340768"/>
            <a:ext cx="8278614" cy="5324535"/>
          </a:xfrm>
          <a:prstGeom prst="rect">
            <a:avLst/>
          </a:prstGeom>
          <a:noFill/>
        </p:spPr>
        <p:txBody>
          <a:bodyPr wrap="square" rtlCol="0">
            <a:spAutoFit/>
          </a:bodyPr>
          <a:lstStyle/>
          <a:p>
            <a:pPr marL="457200" indent="-457200">
              <a:buFont typeface="+mj-lt"/>
              <a:buAutoNum type="arabicParenR" startAt="4"/>
            </a:pPr>
            <a:r>
              <a:rPr lang="fr-FR" sz="2000" dirty="0"/>
              <a:t>Que dit </a:t>
            </a:r>
            <a:r>
              <a:rPr lang="fr-FR" sz="2000" dirty="0" err="1"/>
              <a:t>Macron</a:t>
            </a:r>
            <a:r>
              <a:rPr lang="fr-FR" sz="2000" dirty="0"/>
              <a:t> de ces idées ?</a:t>
            </a:r>
            <a:br>
              <a:rPr lang="fr-FR" sz="2000" dirty="0"/>
            </a:br>
            <a:r>
              <a:rPr lang="fr-FR" sz="2000" dirty="0"/>
              <a:t>							vrai	faux</a:t>
            </a:r>
          </a:p>
          <a:p>
            <a:pPr marL="800100" lvl="1" indent="-342900">
              <a:buFont typeface="Arial" pitchFamily="34" charset="0"/>
              <a:buChar char="•"/>
            </a:pPr>
            <a:r>
              <a:rPr lang="fr-FR" sz="2000" dirty="0"/>
              <a:t>Elles veulent la fin de l’unification européenne.	</a:t>
            </a:r>
            <a:r>
              <a:rPr lang="fr-FR" sz="2000" dirty="0">
                <a:sym typeface="Wingdings"/>
              </a:rPr>
              <a:t>	 </a:t>
            </a:r>
            <a:endParaRPr lang="fr-FR" sz="2000" dirty="0"/>
          </a:p>
          <a:p>
            <a:pPr marL="800100" lvl="1" indent="-342900">
              <a:buFont typeface="Arial" pitchFamily="34" charset="0"/>
              <a:buChar char="•"/>
            </a:pPr>
            <a:r>
              <a:rPr lang="fr-FR" sz="2000" dirty="0"/>
              <a:t>Elles remontent du passé.				</a:t>
            </a:r>
            <a:r>
              <a:rPr lang="fr-FR" sz="2000" dirty="0">
                <a:sym typeface="Wingdings"/>
              </a:rPr>
              <a:t>	 </a:t>
            </a:r>
            <a:endParaRPr lang="fr-FR" sz="2000" dirty="0"/>
          </a:p>
          <a:p>
            <a:pPr marL="800100" lvl="1" indent="-342900">
              <a:buFont typeface="Arial" pitchFamily="34" charset="0"/>
              <a:buChar char="•"/>
            </a:pPr>
            <a:r>
              <a:rPr lang="fr-FR" sz="2000" dirty="0"/>
              <a:t>Elles ignorent les droits des migrants.		</a:t>
            </a:r>
            <a:r>
              <a:rPr lang="fr-FR" sz="2000" dirty="0">
                <a:sym typeface="Wingdings"/>
              </a:rPr>
              <a:t>	 </a:t>
            </a:r>
            <a:endParaRPr lang="fr-FR" sz="2000" dirty="0"/>
          </a:p>
          <a:p>
            <a:pPr marL="800100" lvl="1" indent="-342900">
              <a:buFont typeface="Arial" pitchFamily="34" charset="0"/>
              <a:buChar char="•"/>
            </a:pPr>
            <a:r>
              <a:rPr lang="fr-FR" sz="2000" dirty="0"/>
              <a:t>Elles profitent des craintes des Européens.		</a:t>
            </a:r>
            <a:r>
              <a:rPr lang="fr-FR" sz="2000" dirty="0">
                <a:sym typeface="Wingdings"/>
              </a:rPr>
              <a:t>	 </a:t>
            </a:r>
          </a:p>
          <a:p>
            <a:pPr marL="800100" lvl="1" indent="-342900">
              <a:buFont typeface="Arial" pitchFamily="34" charset="0"/>
              <a:buChar char="•"/>
            </a:pPr>
            <a:r>
              <a:rPr lang="fr-FR" sz="2000" dirty="0">
                <a:sym typeface="Wingdings"/>
              </a:rPr>
              <a:t>Elles donnent un sentiment de sécurité.			 </a:t>
            </a:r>
          </a:p>
          <a:p>
            <a:pPr marL="800100" lvl="1" indent="-342900">
              <a:buFont typeface="Arial" pitchFamily="34" charset="0"/>
              <a:buChar char="•"/>
            </a:pPr>
            <a:r>
              <a:rPr lang="fr-FR" sz="2000" dirty="0">
                <a:sym typeface="Wingdings"/>
              </a:rPr>
              <a:t>Elles n’auront jamais de succès. 				 </a:t>
            </a:r>
          </a:p>
          <a:p>
            <a:pPr marL="800100" lvl="1" indent="-342900">
              <a:buFont typeface="Arial" pitchFamily="34" charset="0"/>
              <a:buChar char="•"/>
            </a:pPr>
            <a:endParaRPr lang="fr-FR" sz="2000" dirty="0">
              <a:sym typeface="Wingdings"/>
            </a:endParaRPr>
          </a:p>
          <a:p>
            <a:pPr marL="457200" indent="-457200">
              <a:buFont typeface="+mj-lt"/>
              <a:buAutoNum type="arabicParenR" startAt="4"/>
            </a:pPr>
            <a:r>
              <a:rPr lang="fr-FR" sz="2000" dirty="0">
                <a:sym typeface="Wingdings"/>
              </a:rPr>
              <a:t>Qu’est-ce qui a contribué au retour des idées nationalistes ?</a:t>
            </a:r>
          </a:p>
          <a:p>
            <a:r>
              <a:rPr lang="fr-FR" sz="2000" dirty="0"/>
              <a:t>							vrai	faux</a:t>
            </a:r>
          </a:p>
          <a:p>
            <a:pPr marL="800100" lvl="1" indent="-342900">
              <a:buFont typeface="Arial" pitchFamily="34" charset="0"/>
              <a:buChar char="•"/>
            </a:pPr>
            <a:r>
              <a:rPr lang="fr-FR" sz="2000" dirty="0"/>
              <a:t>La crédulité [</a:t>
            </a:r>
            <a:r>
              <a:rPr lang="fr-FR" sz="2000" dirty="0" err="1"/>
              <a:t>Leichtgläubigkeit</a:t>
            </a:r>
            <a:r>
              <a:rPr lang="fr-FR" sz="2000" dirty="0"/>
              <a:t>] des peuples.	</a:t>
            </a:r>
            <a:r>
              <a:rPr lang="fr-FR" sz="2000" dirty="0">
                <a:sym typeface="Wingdings"/>
              </a:rPr>
              <a:t>	 </a:t>
            </a:r>
            <a:endParaRPr lang="fr-FR" sz="2000" dirty="0"/>
          </a:p>
          <a:p>
            <a:pPr marL="800100" lvl="1" indent="-342900">
              <a:buFont typeface="Arial" pitchFamily="34" charset="0"/>
              <a:buChar char="•"/>
            </a:pPr>
            <a:r>
              <a:rPr lang="fr-FR" sz="2000" dirty="0"/>
              <a:t>Le fait que l’idée européenne soit morte. 		</a:t>
            </a:r>
            <a:r>
              <a:rPr lang="fr-FR" sz="2000" dirty="0">
                <a:sym typeface="Wingdings"/>
              </a:rPr>
              <a:t>	 </a:t>
            </a:r>
            <a:endParaRPr lang="fr-FR" sz="2000" dirty="0"/>
          </a:p>
          <a:p>
            <a:pPr marL="800100" lvl="1" indent="-342900">
              <a:buFont typeface="Arial" pitchFamily="34" charset="0"/>
              <a:buChar char="•"/>
            </a:pPr>
            <a:r>
              <a:rPr lang="fr-FR" sz="2000" dirty="0"/>
              <a:t>Le fait que les politiciens aient oublié de défendre</a:t>
            </a:r>
            <a:br>
              <a:rPr lang="fr-FR" sz="2000" dirty="0"/>
            </a:br>
            <a:r>
              <a:rPr lang="fr-FR" sz="2000" dirty="0"/>
              <a:t> l’Europe.						</a:t>
            </a:r>
            <a:r>
              <a:rPr lang="fr-FR" sz="2000" dirty="0">
                <a:sym typeface="Wingdings"/>
              </a:rPr>
              <a:t>	 </a:t>
            </a:r>
            <a:endParaRPr lang="fr-FR" sz="2000" dirty="0"/>
          </a:p>
          <a:p>
            <a:pPr marL="800100" lvl="1" indent="-342900">
              <a:buFont typeface="Arial" pitchFamily="34" charset="0"/>
              <a:buChar char="•"/>
            </a:pPr>
            <a:r>
              <a:rPr lang="fr-FR" sz="2000" dirty="0"/>
              <a:t>Le fait que les politiciens n’aient pas présenté de</a:t>
            </a:r>
            <a:br>
              <a:rPr lang="fr-FR" sz="2000" dirty="0"/>
            </a:br>
            <a:r>
              <a:rPr lang="fr-FR" sz="2000" dirty="0"/>
              <a:t>nouvelles idées pour l’Europe.			</a:t>
            </a:r>
            <a:r>
              <a:rPr lang="fr-FR" sz="2000" dirty="0">
                <a:sym typeface="Wingdings"/>
              </a:rPr>
              <a:t>	 </a:t>
            </a:r>
          </a:p>
        </p:txBody>
      </p:sp>
      <p:sp>
        <p:nvSpPr>
          <p:cNvPr id="3" name="Multiplizieren 2"/>
          <p:cNvSpPr/>
          <p:nvPr/>
        </p:nvSpPr>
        <p:spPr>
          <a:xfrm>
            <a:off x="7956376" y="1973213"/>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Multiplizieren 4"/>
          <p:cNvSpPr/>
          <p:nvPr/>
        </p:nvSpPr>
        <p:spPr>
          <a:xfrm>
            <a:off x="7020272" y="2294012"/>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Multiplizieren 5"/>
          <p:cNvSpPr/>
          <p:nvPr/>
        </p:nvSpPr>
        <p:spPr>
          <a:xfrm>
            <a:off x="7971953" y="2591966"/>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Multiplizieren 6"/>
          <p:cNvSpPr/>
          <p:nvPr/>
        </p:nvSpPr>
        <p:spPr>
          <a:xfrm>
            <a:off x="7020272" y="2909726"/>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Multiplizieren 7"/>
          <p:cNvSpPr/>
          <p:nvPr/>
        </p:nvSpPr>
        <p:spPr>
          <a:xfrm>
            <a:off x="7020272" y="3230525"/>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Multiplizieren 8"/>
          <p:cNvSpPr/>
          <p:nvPr/>
        </p:nvSpPr>
        <p:spPr>
          <a:xfrm>
            <a:off x="7972622" y="3519698"/>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Multiplizieren 9"/>
          <p:cNvSpPr/>
          <p:nvPr/>
        </p:nvSpPr>
        <p:spPr>
          <a:xfrm>
            <a:off x="7972622" y="4725144"/>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Multiplizieren 10"/>
          <p:cNvSpPr/>
          <p:nvPr/>
        </p:nvSpPr>
        <p:spPr>
          <a:xfrm>
            <a:off x="7971953" y="5045943"/>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Multiplizieren 11"/>
          <p:cNvSpPr/>
          <p:nvPr/>
        </p:nvSpPr>
        <p:spPr>
          <a:xfrm>
            <a:off x="7020272" y="5661248"/>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Multiplizieren 12"/>
          <p:cNvSpPr/>
          <p:nvPr/>
        </p:nvSpPr>
        <p:spPr>
          <a:xfrm>
            <a:off x="7020272" y="6237312"/>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51562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541859" y="1844824"/>
            <a:ext cx="8278614" cy="4154984"/>
          </a:xfrm>
          <a:prstGeom prst="rect">
            <a:avLst/>
          </a:prstGeom>
          <a:noFill/>
        </p:spPr>
        <p:txBody>
          <a:bodyPr wrap="square" rtlCol="0">
            <a:spAutoFit/>
          </a:bodyPr>
          <a:lstStyle/>
          <a:p>
            <a:pPr marL="457200" indent="-457200">
              <a:buFont typeface="+mj-lt"/>
              <a:buAutoNum type="arabicParenR" startAt="6"/>
            </a:pPr>
            <a:r>
              <a:rPr lang="fr-FR" sz="2000" dirty="0"/>
              <a:t>Que disent les nationalistes aux peuples ?</a:t>
            </a:r>
            <a:br>
              <a:rPr lang="fr-FR" sz="2000" dirty="0"/>
            </a:br>
            <a:r>
              <a:rPr lang="fr-FR" sz="2000" dirty="0"/>
              <a:t>_________________________________________________________</a:t>
            </a:r>
            <a:br>
              <a:rPr lang="fr-FR" sz="2000" dirty="0"/>
            </a:br>
            <a:r>
              <a:rPr lang="fr-FR" sz="2000" dirty="0"/>
              <a:t>							</a:t>
            </a:r>
            <a:endParaRPr lang="fr-FR" sz="2000" dirty="0">
              <a:sym typeface="Wingdings"/>
            </a:endParaRPr>
          </a:p>
          <a:p>
            <a:pPr marL="457200" indent="-457200">
              <a:buFont typeface="+mj-lt"/>
              <a:buAutoNum type="arabicParenR" startAt="6"/>
            </a:pPr>
            <a:r>
              <a:rPr lang="fr-FR" sz="2000" dirty="0">
                <a:sym typeface="Wingdings"/>
              </a:rPr>
              <a:t>Quels sont, d’après </a:t>
            </a:r>
            <a:r>
              <a:rPr lang="fr-FR" sz="2000" dirty="0" err="1">
                <a:sym typeface="Wingdings"/>
              </a:rPr>
              <a:t>Macron</a:t>
            </a:r>
            <a:r>
              <a:rPr lang="fr-FR" sz="2000" dirty="0">
                <a:sym typeface="Wingdings"/>
              </a:rPr>
              <a:t>, les défis qui attendent l’Europe ?</a:t>
            </a:r>
            <a:br>
              <a:rPr lang="fr-FR" sz="2000" dirty="0">
                <a:sym typeface="Wingdings"/>
              </a:rPr>
            </a:br>
            <a:r>
              <a:rPr lang="fr-FR" sz="2000" dirty="0">
                <a:sym typeface="Wingdings"/>
              </a:rPr>
              <a:t>Nommez-en deux.</a:t>
            </a:r>
          </a:p>
          <a:p>
            <a:pPr lvl="1"/>
            <a:r>
              <a:rPr lang="fr-FR" sz="2400" dirty="0">
                <a:sym typeface="Wingdings"/>
              </a:rPr>
              <a:t>	______________________________________________</a:t>
            </a:r>
          </a:p>
          <a:p>
            <a:pPr lvl="1"/>
            <a:r>
              <a:rPr lang="fr-FR" sz="2400" dirty="0">
                <a:sym typeface="Wingdings"/>
              </a:rPr>
              <a:t>	______________________________________________</a:t>
            </a:r>
          </a:p>
          <a:p>
            <a:pPr lvl="1"/>
            <a:endParaRPr lang="fr-FR" sz="2400" dirty="0">
              <a:sym typeface="Wingdings"/>
            </a:endParaRPr>
          </a:p>
          <a:p>
            <a:pPr marL="457200" indent="-457200">
              <a:buFont typeface="+mj-lt"/>
              <a:buAutoNum type="arabicParenR"/>
            </a:pPr>
            <a:endParaRPr lang="fr-FR" sz="3200" dirty="0">
              <a:sym typeface="Wingdings"/>
            </a:endParaRPr>
          </a:p>
          <a:p>
            <a:pPr marL="457200" indent="-457200">
              <a:buFont typeface="+mj-lt"/>
              <a:buAutoNum type="arabicParenR" startAt="8"/>
            </a:pPr>
            <a:r>
              <a:rPr lang="fr-FR" sz="2000" dirty="0">
                <a:sym typeface="Wingdings"/>
              </a:rPr>
              <a:t>Quel est le point commun de tous ces défis ?</a:t>
            </a:r>
            <a:br>
              <a:rPr lang="fr-FR" sz="2000" dirty="0">
                <a:sym typeface="Wingdings"/>
              </a:rPr>
            </a:br>
            <a:r>
              <a:rPr lang="fr-FR" sz="2000" dirty="0">
                <a:sym typeface="Wingdings"/>
              </a:rPr>
              <a:t>___________________________________________________________</a:t>
            </a:r>
            <a:br>
              <a:rPr lang="fr-FR" sz="2000" dirty="0">
                <a:sym typeface="Wingdings"/>
              </a:rPr>
            </a:br>
            <a:endParaRPr lang="fr-FR" sz="2000" dirty="0">
              <a:sym typeface="Wingdings"/>
            </a:endParaRPr>
          </a:p>
        </p:txBody>
      </p:sp>
      <p:sp>
        <p:nvSpPr>
          <p:cNvPr id="3" name="Textfeld 2"/>
          <p:cNvSpPr txBox="1"/>
          <p:nvPr/>
        </p:nvSpPr>
        <p:spPr>
          <a:xfrm>
            <a:off x="1043608" y="2142406"/>
            <a:ext cx="7776865" cy="400110"/>
          </a:xfrm>
          <a:prstGeom prst="rect">
            <a:avLst/>
          </a:prstGeom>
          <a:noFill/>
        </p:spPr>
        <p:txBody>
          <a:bodyPr wrap="square" rtlCol="0">
            <a:spAutoFit/>
          </a:bodyPr>
          <a:lstStyle/>
          <a:p>
            <a:r>
              <a:rPr lang="fr-FR" sz="2000" dirty="0">
                <a:solidFill>
                  <a:srgbClr val="FF0000"/>
                </a:solidFill>
              </a:rPr>
              <a:t>Ils disent qu’ils ont les solutions, qu’ils protègeront.</a:t>
            </a:r>
          </a:p>
        </p:txBody>
      </p:sp>
      <p:sp>
        <p:nvSpPr>
          <p:cNvPr id="5" name="Textfeld 4"/>
          <p:cNvSpPr txBox="1"/>
          <p:nvPr/>
        </p:nvSpPr>
        <p:spPr>
          <a:xfrm>
            <a:off x="1187624" y="3428999"/>
            <a:ext cx="7632849" cy="1528624"/>
          </a:xfrm>
          <a:prstGeom prst="rect">
            <a:avLst/>
          </a:prstGeom>
          <a:noFill/>
        </p:spPr>
        <p:txBody>
          <a:bodyPr wrap="square" rtlCol="0">
            <a:spAutoFit/>
          </a:bodyPr>
          <a:lstStyle/>
          <a:p>
            <a:pPr marL="342900" indent="-342900">
              <a:lnSpc>
                <a:spcPts val="2800"/>
              </a:lnSpc>
              <a:buFont typeface="Arial" pitchFamily="34" charset="0"/>
              <a:buChar char="•"/>
            </a:pPr>
            <a:r>
              <a:rPr lang="fr-FR" sz="2000" dirty="0">
                <a:solidFill>
                  <a:srgbClr val="FF0000"/>
                </a:solidFill>
              </a:rPr>
              <a:t>le réchauffement climatique</a:t>
            </a:r>
          </a:p>
          <a:p>
            <a:pPr marL="342900" indent="-342900">
              <a:lnSpc>
                <a:spcPts val="2800"/>
              </a:lnSpc>
              <a:buFont typeface="Arial" pitchFamily="34" charset="0"/>
              <a:buChar char="•"/>
            </a:pPr>
            <a:r>
              <a:rPr lang="fr-FR" sz="2000" dirty="0">
                <a:solidFill>
                  <a:srgbClr val="FF0000"/>
                </a:solidFill>
              </a:rPr>
              <a:t>la transition numérique</a:t>
            </a:r>
          </a:p>
          <a:p>
            <a:pPr marL="342900" indent="-342900">
              <a:lnSpc>
                <a:spcPts val="2800"/>
              </a:lnSpc>
              <a:buFont typeface="Arial" pitchFamily="34" charset="0"/>
              <a:buChar char="•"/>
            </a:pPr>
            <a:r>
              <a:rPr lang="fr-FR" sz="2000" dirty="0">
                <a:solidFill>
                  <a:srgbClr val="FF0000"/>
                </a:solidFill>
              </a:rPr>
              <a:t>les migrations</a:t>
            </a:r>
          </a:p>
          <a:p>
            <a:pPr marL="342900" indent="-342900">
              <a:lnSpc>
                <a:spcPts val="2800"/>
              </a:lnSpc>
              <a:buFont typeface="Arial" pitchFamily="34" charset="0"/>
              <a:buChar char="•"/>
            </a:pPr>
            <a:r>
              <a:rPr lang="fr-FR" sz="2000" dirty="0">
                <a:solidFill>
                  <a:srgbClr val="FF0000"/>
                </a:solidFill>
              </a:rPr>
              <a:t>le terrorisme</a:t>
            </a:r>
          </a:p>
        </p:txBody>
      </p:sp>
      <p:sp>
        <p:nvSpPr>
          <p:cNvPr id="6" name="Textfeld 5"/>
          <p:cNvSpPr txBox="1"/>
          <p:nvPr/>
        </p:nvSpPr>
        <p:spPr>
          <a:xfrm>
            <a:off x="1115615" y="5277629"/>
            <a:ext cx="7776865" cy="400110"/>
          </a:xfrm>
          <a:prstGeom prst="rect">
            <a:avLst/>
          </a:prstGeom>
          <a:noFill/>
        </p:spPr>
        <p:txBody>
          <a:bodyPr wrap="square" rtlCol="0">
            <a:spAutoFit/>
          </a:bodyPr>
          <a:lstStyle/>
          <a:p>
            <a:r>
              <a:rPr lang="fr-FR" sz="2000" dirty="0">
                <a:solidFill>
                  <a:srgbClr val="FF0000"/>
                </a:solidFill>
              </a:rPr>
              <a:t>Ce sont des défis mondiaux.</a:t>
            </a:r>
          </a:p>
        </p:txBody>
      </p:sp>
    </p:spTree>
    <p:extLst>
      <p:ext uri="{BB962C8B-B14F-4D97-AF65-F5344CB8AC3E}">
        <p14:creationId xmlns:p14="http://schemas.microsoft.com/office/powerpoint/2010/main" val="827089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611560" y="2132856"/>
            <a:ext cx="8278614" cy="2862322"/>
          </a:xfrm>
          <a:prstGeom prst="rect">
            <a:avLst/>
          </a:prstGeom>
          <a:noFill/>
        </p:spPr>
        <p:txBody>
          <a:bodyPr wrap="square" rtlCol="0">
            <a:spAutoFit/>
          </a:bodyPr>
          <a:lstStyle/>
          <a:p>
            <a:pPr marL="457200" indent="-457200">
              <a:buFont typeface="+mj-lt"/>
              <a:buAutoNum type="arabicParenR" startAt="9"/>
            </a:pPr>
            <a:r>
              <a:rPr lang="fr-FR" sz="2000" dirty="0">
                <a:sym typeface="Wingdings"/>
              </a:rPr>
              <a:t>Pourquoi les politiciens européens ont-ils laissé s’installer le doute concernant l’Europe ?</a:t>
            </a:r>
            <a:br>
              <a:rPr lang="fr-FR" sz="2000" dirty="0">
                <a:sym typeface="Wingdings"/>
              </a:rPr>
            </a:br>
            <a:r>
              <a:rPr lang="fr-FR" sz="2000" dirty="0">
                <a:sym typeface="Wingdings"/>
              </a:rPr>
              <a:t>  Parce qu’ils avaient peur de Bruxelles.</a:t>
            </a:r>
            <a:br>
              <a:rPr lang="fr-FR" sz="2000" dirty="0">
                <a:sym typeface="Wingdings"/>
              </a:rPr>
            </a:br>
            <a:r>
              <a:rPr lang="fr-FR" sz="2000" dirty="0">
                <a:sym typeface="Wingdings"/>
              </a:rPr>
              <a:t>  Parce que Bruxelles est une bureaucratie impuissante.</a:t>
            </a:r>
            <a:br>
              <a:rPr lang="fr-FR" sz="2000" dirty="0">
                <a:sym typeface="Wingdings"/>
              </a:rPr>
            </a:br>
            <a:r>
              <a:rPr lang="fr-FR" sz="2000" dirty="0">
                <a:sym typeface="Wingdings"/>
              </a:rPr>
              <a:t>  </a:t>
            </a:r>
            <a:r>
              <a:rPr lang="fr-FR" sz="2000" dirty="0"/>
              <a:t>Pour pouvoir donner à l’UE la responsabilité pour les décisions 	moins populaires</a:t>
            </a:r>
            <a:r>
              <a:rPr lang="fr-FR" sz="2000" dirty="0">
                <a:sym typeface="Wingdings"/>
              </a:rPr>
              <a:t>.</a:t>
            </a:r>
            <a:br>
              <a:rPr lang="fr-FR" sz="2000" dirty="0">
                <a:sym typeface="Wingdings"/>
              </a:rPr>
            </a:br>
            <a:endParaRPr lang="fr-FR" sz="2000" dirty="0">
              <a:sym typeface="Wingdings"/>
            </a:endParaRPr>
          </a:p>
          <a:p>
            <a:pPr marL="457200" indent="-457200">
              <a:buFont typeface="+mj-lt"/>
              <a:buAutoNum type="arabicParenR" startAt="9"/>
            </a:pPr>
            <a:endParaRPr lang="fr-FR" sz="2000" dirty="0">
              <a:sym typeface="Wingdings"/>
            </a:endParaRPr>
          </a:p>
          <a:p>
            <a:r>
              <a:rPr lang="fr-FR" sz="2000" dirty="0"/>
              <a:t>	</a:t>
            </a:r>
            <a:endParaRPr lang="fr-FR" sz="2000" dirty="0">
              <a:sym typeface="Wingdings"/>
            </a:endParaRPr>
          </a:p>
        </p:txBody>
      </p:sp>
      <p:sp>
        <p:nvSpPr>
          <p:cNvPr id="3" name="Multiplizieren 11">
            <a:extLst>
              <a:ext uri="{FF2B5EF4-FFF2-40B4-BE49-F238E27FC236}">
                <a16:creationId xmlns="" xmlns:a16="http://schemas.microsoft.com/office/drawing/2014/main" id="{CF8ED43D-5237-442A-A725-E1A750BED768}"/>
              </a:ext>
            </a:extLst>
          </p:cNvPr>
          <p:cNvSpPr/>
          <p:nvPr/>
        </p:nvSpPr>
        <p:spPr>
          <a:xfrm>
            <a:off x="1113309" y="3403617"/>
            <a:ext cx="288032" cy="320799"/>
          </a:xfrm>
          <a:prstGeom prst="mathMultiply">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314263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ellenform">
  <a:themeElements>
    <a:clrScheme name="Wellen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ellen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ellen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192</Words>
  <Application>Microsoft Office PowerPoint</Application>
  <PresentationFormat>Bildschirmpräsentation (4:3)</PresentationFormat>
  <Paragraphs>53</Paragraphs>
  <Slides>5</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vt:i4>
      </vt:variant>
    </vt:vector>
  </HeadingPairs>
  <TitlesOfParts>
    <vt:vector size="11" baseType="lpstr">
      <vt:lpstr>Arial</vt:lpstr>
      <vt:lpstr>Calibri</vt:lpstr>
      <vt:lpstr>Candara</vt:lpstr>
      <vt:lpstr>Symbol</vt:lpstr>
      <vt:lpstr>Wingdings</vt:lpstr>
      <vt:lpstr>Wellenform</vt:lpstr>
      <vt:lpstr>Le discours de Macron sur l’Union européenne</vt:lpstr>
      <vt:lpstr>PowerPoint-Präsentation</vt:lpstr>
      <vt:lpstr>PowerPoint-Präsentation</vt:lpstr>
      <vt:lpstr>PowerPoint-Präsentation</vt:lpstr>
      <vt:lpstr>PowerPoint-Präsentation</vt:lpstr>
    </vt:vector>
  </TitlesOfParts>
  <Company>SVA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Discours sur l'Europe</dc:title>
  <dc:creator>LBS/Sarah Günther</dc:creator>
  <cp:lastModifiedBy>Niobe</cp:lastModifiedBy>
  <cp:revision>338</cp:revision>
  <dcterms:created xsi:type="dcterms:W3CDTF">2015-10-26T15:10:01Z</dcterms:created>
  <dcterms:modified xsi:type="dcterms:W3CDTF">2017-11-30T14:56:00Z</dcterms:modified>
</cp:coreProperties>
</file>