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8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15.08.2023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251520" y="6471764"/>
            <a:ext cx="1090464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Stand: 2021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Rechteck 4"/>
          <p:cNvSpPr/>
          <p:nvPr userDrawn="1"/>
        </p:nvSpPr>
        <p:spPr>
          <a:xfrm>
            <a:off x="179512" y="6525344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Stand: 2022	Fachkraft Gastronomie, Fachmann/Fachfrau für Systemgastronomie,</a:t>
            </a:r>
            <a:r>
              <a:rPr lang="de-DE" sz="900" kern="1200" baseline="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DE" sz="900" kern="1200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Fachmann/Fachfrau für Restaurants und Veranstaltungsgastronomie, Fachkraft Küche, Koch/Köchin, Hotelfachmann/Hotelfachfrau, Kaufmann/Kauffrau für Hotelmanagement</a:t>
            </a:r>
            <a:endParaRPr lang="de-DE" sz="900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1249" Type="http://schemas.openxmlformats.org/officeDocument/2006/relationships/image" Target="../../word/media/image124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07580" y="205334"/>
            <a:ext cx="8703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Organizer: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Lernfeld 1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Die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eigene Rolle im Betrieb mitgestalten und am Wirtschaftsleben teilnehmen </a:t>
            </a:r>
          </a:p>
        </p:txBody>
      </p:sp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12" name="Textfeld 111"/>
          <p:cNvSpPr txBox="1"/>
          <p:nvPr/>
        </p:nvSpPr>
        <p:spPr>
          <a:xfrm>
            <a:off x="252123" y="789132"/>
            <a:ext cx="756023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verfügen über die Kompetenz, ihre Rolle innerhalb des Betriebs zu gestalten und ihre Aufgaben und Rechte im Wirtschaftsleben und in der Gesellschaft verantwortlich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wahrzunehmen.“ 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69709" y="1408296"/>
            <a:ext cx="25964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Konzept der dualen Berufsausbildung darstellen</a:t>
            </a:r>
          </a:p>
        </p:txBody>
      </p:sp>
      <p:sp>
        <p:nvSpPr>
          <p:cNvPr id="77" name="Rechteck 76"/>
          <p:cNvSpPr/>
          <p:nvPr/>
        </p:nvSpPr>
        <p:spPr>
          <a:xfrm>
            <a:off x="3059089" y="1326234"/>
            <a:ext cx="3002891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rechtliche Regelungen zur Berufsbildung, zum Jugendarbeitsschutz und zum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Ausbildungsvertrag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3315066" y="1704266"/>
            <a:ext cx="2358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Rechte und Pflichten während der Ausbildung darstellen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6468352" y="1880224"/>
            <a:ext cx="2109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Rechte und Pflichten aus dem Arbeitsvertrag analysieren</a:t>
            </a:r>
            <a:endParaRPr lang="de-DE" sz="900" dirty="0"/>
          </a:p>
        </p:txBody>
      </p:sp>
      <p:sp>
        <p:nvSpPr>
          <p:cNvPr id="14" name="Rechteck 13"/>
          <p:cNvSpPr/>
          <p:nvPr/>
        </p:nvSpPr>
        <p:spPr>
          <a:xfrm>
            <a:off x="7265246" y="2548033"/>
            <a:ext cx="193369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Betriebliche Maßnahmen zur Erhaltung der Gesundheit und Leistungsfähigkeit erkunden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7130277" y="3699133"/>
            <a:ext cx="2069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Maßnahmen des Arbeitsschutzes darstellen</a:t>
            </a:r>
            <a:endParaRPr lang="de-DE" sz="900" dirty="0"/>
          </a:p>
        </p:txBody>
      </p:sp>
      <p:sp>
        <p:nvSpPr>
          <p:cNvPr id="16" name="Rechteck 15"/>
          <p:cNvSpPr/>
          <p:nvPr/>
        </p:nvSpPr>
        <p:spPr>
          <a:xfrm>
            <a:off x="7437472" y="4926560"/>
            <a:ext cx="19259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Möglichkeiten nachhaltigen betrieblichen Handelns aufzeigen</a:t>
            </a:r>
            <a:endParaRPr lang="de-DE" sz="900" dirty="0"/>
          </a:p>
        </p:txBody>
      </p:sp>
      <p:sp>
        <p:nvSpPr>
          <p:cNvPr id="18" name="Rechteck 17"/>
          <p:cNvSpPr/>
          <p:nvPr/>
        </p:nvSpPr>
        <p:spPr>
          <a:xfrm>
            <a:off x="5985285" y="5633731"/>
            <a:ext cx="206997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Betriebliche Regelungen zum Datenschutz und zur Datensicherheit darstellen</a:t>
            </a:r>
            <a:endParaRPr lang="de-DE" sz="900" dirty="0"/>
          </a:p>
        </p:txBody>
      </p:sp>
      <p:sp>
        <p:nvSpPr>
          <p:cNvPr id="21" name="Rechteck 20"/>
          <p:cNvSpPr/>
          <p:nvPr/>
        </p:nvSpPr>
        <p:spPr>
          <a:xfrm>
            <a:off x="4027203" y="5763680"/>
            <a:ext cx="156592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Chancen und Risiken der Nutzung digitaler Medien diskutieren</a:t>
            </a:r>
            <a:endParaRPr lang="de-DE" sz="900" dirty="0"/>
          </a:p>
        </p:txBody>
      </p:sp>
      <p:sp>
        <p:nvSpPr>
          <p:cNvPr id="23" name="Rechteck 22"/>
          <p:cNvSpPr/>
          <p:nvPr/>
        </p:nvSpPr>
        <p:spPr>
          <a:xfrm>
            <a:off x="1791287" y="5899689"/>
            <a:ext cx="18437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Deutsches Steuerrecht und die agierenden Institutionen darstellen</a:t>
            </a:r>
            <a:endParaRPr lang="de-DE" sz="900" dirty="0"/>
          </a:p>
        </p:txBody>
      </p:sp>
      <p:sp>
        <p:nvSpPr>
          <p:cNvPr id="33" name="Rechteck 32"/>
          <p:cNvSpPr/>
          <p:nvPr/>
        </p:nvSpPr>
        <p:spPr>
          <a:xfrm>
            <a:off x="143153" y="5225363"/>
            <a:ext cx="214198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Betriebliche Abläufe unterscheiden und Stellung des Betriebs im Wirtschaftssystem einordnen</a:t>
            </a:r>
            <a:endParaRPr lang="de-DE" sz="900" dirty="0"/>
          </a:p>
        </p:txBody>
      </p:sp>
      <p:sp>
        <p:nvSpPr>
          <p:cNvPr id="34" name="Rechteck 33"/>
          <p:cNvSpPr/>
          <p:nvPr/>
        </p:nvSpPr>
        <p:spPr>
          <a:xfrm>
            <a:off x="108767" y="4320386"/>
            <a:ext cx="1637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Privates und öffentliches Recht abgrenzen</a:t>
            </a:r>
            <a:endParaRPr lang="de-DE" sz="900" dirty="0"/>
          </a:p>
        </p:txBody>
      </p:sp>
      <p:sp>
        <p:nvSpPr>
          <p:cNvPr id="54" name="Rechteck 53"/>
          <p:cNvSpPr/>
          <p:nvPr/>
        </p:nvSpPr>
        <p:spPr>
          <a:xfrm>
            <a:off x="169709" y="3204959"/>
            <a:ext cx="257261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Rechts- und Geschäftsfähigkeit erläutern</a:t>
            </a:r>
            <a:endParaRPr lang="de-DE" sz="900" dirty="0"/>
          </a:p>
        </p:txBody>
      </p:sp>
      <p:sp>
        <p:nvSpPr>
          <p:cNvPr id="55" name="Rechteck 54"/>
          <p:cNvSpPr/>
          <p:nvPr/>
        </p:nvSpPr>
        <p:spPr>
          <a:xfrm>
            <a:off x="2639390" y="2847137"/>
            <a:ext cx="14176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Besitz und Eigentum unterscheiden</a:t>
            </a:r>
            <a:endParaRPr lang="de-DE" sz="900" dirty="0"/>
          </a:p>
        </p:txBody>
      </p:sp>
      <p:sp>
        <p:nvSpPr>
          <p:cNvPr id="56" name="Rechteck 55"/>
          <p:cNvSpPr/>
          <p:nvPr/>
        </p:nvSpPr>
        <p:spPr>
          <a:xfrm>
            <a:off x="4374494" y="2936525"/>
            <a:ext cx="18636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Zustandekommen von Rechtsgeschäften erläutern</a:t>
            </a:r>
            <a:endParaRPr lang="de-DE" sz="900" dirty="0"/>
          </a:p>
        </p:txBody>
      </p:sp>
      <p:sp>
        <p:nvSpPr>
          <p:cNvPr id="58" name="Rechteck 57"/>
          <p:cNvSpPr/>
          <p:nvPr/>
        </p:nvSpPr>
        <p:spPr>
          <a:xfrm>
            <a:off x="4254712" y="3813428"/>
            <a:ext cx="281659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Grundlagen des Arbeitsrechts darstellen</a:t>
            </a:r>
            <a:endParaRPr lang="de-DE" sz="900" dirty="0"/>
          </a:p>
        </p:txBody>
      </p:sp>
      <p:sp>
        <p:nvSpPr>
          <p:cNvPr id="59" name="Rechteck 58"/>
          <p:cNvSpPr/>
          <p:nvPr/>
        </p:nvSpPr>
        <p:spPr>
          <a:xfrm>
            <a:off x="3758423" y="4641219"/>
            <a:ext cx="341287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Rechtliche Grundlagen steuerberatender Berufe darstellen</a:t>
            </a:r>
            <a:endParaRPr lang="de-DE" sz="900" dirty="0"/>
          </a:p>
        </p:txBody>
      </p:sp>
      <p:sp>
        <p:nvSpPr>
          <p:cNvPr id="61" name="Rechteck 60"/>
          <p:cNvSpPr/>
          <p:nvPr/>
        </p:nvSpPr>
        <p:spPr>
          <a:xfrm>
            <a:off x="2845898" y="5152565"/>
            <a:ext cx="2362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Fort- und Weiterbildungsmöglichkeiten erkunden</a:t>
            </a:r>
            <a:endParaRPr lang="de-DE" sz="900" dirty="0"/>
          </a:p>
        </p:txBody>
      </p:sp>
      <p:sp>
        <p:nvSpPr>
          <p:cNvPr id="28" name="Rechteck 27"/>
          <p:cNvSpPr/>
          <p:nvPr/>
        </p:nvSpPr>
        <p:spPr>
          <a:xfrm>
            <a:off x="1635981" y="1710157"/>
            <a:ext cx="393056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BBiG</a:t>
            </a:r>
          </a:p>
        </p:txBody>
      </p:sp>
      <p:sp>
        <p:nvSpPr>
          <p:cNvPr id="29" name="Textfeld 28"/>
          <p:cNvSpPr txBox="1"/>
          <p:nvPr/>
        </p:nvSpPr>
        <p:spPr>
          <a:xfrm>
            <a:off x="1964081" y="1600599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6176731" y="1625390"/>
            <a:ext cx="3002891" cy="2308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rechtliche Regelungen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[…]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zum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[…]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Arbeitsvertrag</a:t>
            </a: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4714913" y="1931807"/>
            <a:ext cx="5934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BBiG</a:t>
            </a:r>
          </a:p>
          <a:p>
            <a:r>
              <a:rPr lang="de-DE" sz="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JArbSchG</a:t>
            </a:r>
            <a:endParaRPr lang="de-DE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5208508" y="1906237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8244559" y="4009579"/>
            <a:ext cx="548548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ArbSchG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8734373" y="3911976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7338281" y="6105567"/>
            <a:ext cx="5084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DSGVO</a:t>
            </a:r>
          </a:p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BDSG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7740463" y="6067451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116666" y="4092315"/>
            <a:ext cx="250421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Abgrenzung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privates und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öffentliches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Recht</a:t>
            </a:r>
          </a:p>
        </p:txBody>
      </p:sp>
      <p:sp>
        <p:nvSpPr>
          <p:cNvPr id="6" name="Rechteck 5"/>
          <p:cNvSpPr/>
          <p:nvPr/>
        </p:nvSpPr>
        <p:spPr>
          <a:xfrm>
            <a:off x="397427" y="2989998"/>
            <a:ext cx="215054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Rechts- und 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Geschäftsfähigkeit</a:t>
            </a:r>
          </a:p>
        </p:txBody>
      </p:sp>
      <p:sp>
        <p:nvSpPr>
          <p:cNvPr id="7" name="Rechteck 6"/>
          <p:cNvSpPr/>
          <p:nvPr/>
        </p:nvSpPr>
        <p:spPr>
          <a:xfrm>
            <a:off x="2759100" y="2609104"/>
            <a:ext cx="105028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Besitz, Eigentum</a:t>
            </a:r>
          </a:p>
        </p:txBody>
      </p:sp>
      <p:sp>
        <p:nvSpPr>
          <p:cNvPr id="8" name="Rechteck 7"/>
          <p:cNvSpPr/>
          <p:nvPr/>
        </p:nvSpPr>
        <p:spPr>
          <a:xfrm>
            <a:off x="4504993" y="2726161"/>
            <a:ext cx="125613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Rechtsgeschäfte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4133237" y="3601032"/>
            <a:ext cx="255561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Kündigungsschutz, Urlaub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Mutterschutz</a:t>
            </a:r>
          </a:p>
        </p:txBody>
      </p:sp>
      <p:sp>
        <p:nvSpPr>
          <p:cNvPr id="10" name="Rechteck 9"/>
          <p:cNvSpPr/>
          <p:nvPr/>
        </p:nvSpPr>
        <p:spPr>
          <a:xfrm>
            <a:off x="3095849" y="4424997"/>
            <a:ext cx="489716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Verschwiegenheit, Fristenkontrolle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Aufbewahrung</a:t>
            </a:r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Steuerberatervergütungsverordnung</a:t>
            </a:r>
            <a:endParaRPr lang="de-DE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Inhaltsplatzhalter 2"/>
          <p:cNvSpPr txBox="1">
            <a:spLocks/>
          </p:cNvSpPr>
          <p:nvPr/>
        </p:nvSpPr>
        <p:spPr>
          <a:xfrm>
            <a:off x="116666" y="6474552"/>
            <a:ext cx="8712968" cy="22144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tabLst>
                <a:tab pos="3138488" algn="l"/>
              </a:tabLst>
            </a:pPr>
            <a:r>
              <a:rPr lang="de-DE" sz="9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2023	Steuerfachangestellter/Steuerfachangestellte</a:t>
            </a:r>
            <a:endParaRPr lang="de-DE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hteck 43"/>
          <p:cNvSpPr/>
          <p:nvPr/>
        </p:nvSpPr>
        <p:spPr>
          <a:xfrm>
            <a:off x="1398826" y="3466780"/>
            <a:ext cx="373820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BGB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1695962" y="3366850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hteck 45"/>
          <p:cNvSpPr/>
          <p:nvPr/>
        </p:nvSpPr>
        <p:spPr>
          <a:xfrm>
            <a:off x="3266201" y="3183920"/>
            <a:ext cx="373820" cy="2000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BGB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3563337" y="3083990"/>
            <a:ext cx="3725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hteck 48"/>
          <p:cNvSpPr/>
          <p:nvPr/>
        </p:nvSpPr>
        <p:spPr>
          <a:xfrm flipH="1">
            <a:off x="6273196" y="3947742"/>
            <a:ext cx="73111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BUrlG</a:t>
            </a:r>
          </a:p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KSchG</a:t>
            </a:r>
          </a:p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MuSchG</a:t>
            </a:r>
          </a:p>
        </p:txBody>
      </p:sp>
      <p:sp>
        <p:nvSpPr>
          <p:cNvPr id="50" name="Textfeld 49"/>
          <p:cNvSpPr txBox="1"/>
          <p:nvPr/>
        </p:nvSpPr>
        <p:spPr>
          <a:xfrm flipH="1">
            <a:off x="6638751" y="3917789"/>
            <a:ext cx="4589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6052971" y="4870915"/>
            <a:ext cx="5434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StBerG</a:t>
            </a:r>
          </a:p>
          <a:p>
            <a:r>
              <a:rPr lang="de-DE" sz="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StBVV</a:t>
            </a:r>
            <a:endParaRPr lang="de-DE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6449993" y="4836321"/>
            <a:ext cx="235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endParaRPr lang="de-DE" sz="16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7" name="Gerade Verbindung mit Pfeil 56"/>
          <p:cNvCxnSpPr/>
          <p:nvPr/>
        </p:nvCxnSpPr>
        <p:spPr>
          <a:xfrm flipV="1">
            <a:off x="8055261" y="3283947"/>
            <a:ext cx="0" cy="32835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Gerade Verbindung mit Pfeil 59"/>
          <p:cNvCxnSpPr/>
          <p:nvPr/>
        </p:nvCxnSpPr>
        <p:spPr>
          <a:xfrm flipV="1">
            <a:off x="8063420" y="4425596"/>
            <a:ext cx="0" cy="32835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Gerade Verbindung mit Pfeil 62"/>
          <p:cNvCxnSpPr/>
          <p:nvPr/>
        </p:nvCxnSpPr>
        <p:spPr>
          <a:xfrm>
            <a:off x="611560" y="4753949"/>
            <a:ext cx="0" cy="328353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Grafik 6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725568">
            <a:off x="2576226" y="1455853"/>
            <a:ext cx="310287" cy="353631"/>
          </a:xfrm>
          <a:prstGeom prst="rect">
            <a:avLst/>
          </a:prstGeom>
        </p:spPr>
      </p:pic>
      <p:pic>
        <p:nvPicPr>
          <p:cNvPr id="66" name="Grafik 65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7818558">
            <a:off x="5778890" y="1644421"/>
            <a:ext cx="310287" cy="353631"/>
          </a:xfrm>
          <a:prstGeom prst="rect">
            <a:avLst/>
          </a:prstGeom>
        </p:spPr>
      </p:pic>
      <p:pic>
        <p:nvPicPr>
          <p:cNvPr id="67" name="Grafik 66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710058">
            <a:off x="7810940" y="5478168"/>
            <a:ext cx="310287" cy="353631"/>
          </a:xfrm>
          <a:prstGeom prst="rect">
            <a:avLst/>
          </a:prstGeom>
        </p:spPr>
      </p:pic>
      <p:pic>
        <p:nvPicPr>
          <p:cNvPr id="68" name="Grafik 67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9905577">
            <a:off x="846425" y="5891538"/>
            <a:ext cx="310287" cy="353631"/>
          </a:xfrm>
          <a:prstGeom prst="rect">
            <a:avLst/>
          </a:prstGeom>
        </p:spPr>
      </p:pic>
      <p:pic>
        <p:nvPicPr>
          <p:cNvPr id="69" name="Grafik 6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3492218">
            <a:off x="596854" y="3551033"/>
            <a:ext cx="310287" cy="353631"/>
          </a:xfrm>
          <a:prstGeom prst="rect">
            <a:avLst/>
          </a:prstGeom>
        </p:spPr>
      </p:pic>
      <p:pic>
        <p:nvPicPr>
          <p:cNvPr id="70" name="Grafik 69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6305839">
            <a:off x="2250386" y="2820975"/>
            <a:ext cx="310287" cy="353631"/>
          </a:xfrm>
          <a:prstGeom prst="rect">
            <a:avLst/>
          </a:prstGeom>
        </p:spPr>
      </p:pic>
      <p:pic>
        <p:nvPicPr>
          <p:cNvPr id="71" name="Grafik 70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8849967">
            <a:off x="4032872" y="2783579"/>
            <a:ext cx="310287" cy="353631"/>
          </a:xfrm>
          <a:prstGeom prst="rect">
            <a:avLst/>
          </a:prstGeom>
        </p:spPr>
      </p:pic>
      <p:pic>
        <p:nvPicPr>
          <p:cNvPr id="72" name="Grafik 71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4873212">
            <a:off x="4831153" y="4885050"/>
            <a:ext cx="310287" cy="353631"/>
          </a:xfrm>
          <a:prstGeom prst="rect">
            <a:avLst/>
          </a:prstGeom>
        </p:spPr>
      </p:pic>
      <p:pic>
        <p:nvPicPr>
          <p:cNvPr id="73" name="Grafik 72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3179535">
            <a:off x="5146527" y="4064722"/>
            <a:ext cx="310287" cy="353631"/>
          </a:xfrm>
          <a:prstGeom prst="rect">
            <a:avLst/>
          </a:prstGeom>
        </p:spPr>
      </p:pic>
      <p:pic>
        <p:nvPicPr>
          <p:cNvPr id="74" name="Grafik 73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800000">
            <a:off x="4973273" y="3306650"/>
            <a:ext cx="310287" cy="353631"/>
          </a:xfrm>
          <a:prstGeom prst="rect">
            <a:avLst/>
          </a:prstGeom>
        </p:spPr>
      </p:pic>
      <p:cxnSp>
        <p:nvCxnSpPr>
          <p:cNvPr id="75" name="Gerade Verbindung mit Pfeil 74"/>
          <p:cNvCxnSpPr>
            <a:endCxn id="18" idx="1"/>
          </p:cNvCxnSpPr>
          <p:nvPr/>
        </p:nvCxnSpPr>
        <p:spPr>
          <a:xfrm flipV="1">
            <a:off x="5584686" y="5887647"/>
            <a:ext cx="400599" cy="136182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Gerade Verbindung mit Pfeil 77"/>
          <p:cNvCxnSpPr/>
          <p:nvPr/>
        </p:nvCxnSpPr>
        <p:spPr>
          <a:xfrm>
            <a:off x="3554369" y="6066802"/>
            <a:ext cx="381529" cy="0"/>
          </a:xfrm>
          <a:prstGeom prst="straightConnector1">
            <a:avLst/>
          </a:prstGeom>
          <a:ln w="19050">
            <a:solidFill>
              <a:schemeClr val="bg1">
                <a:lumMod val="85000"/>
              </a:schemeClr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" name="Grafik 78"/>
          <p:cNvPicPr/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r:embed="rId1249"/>
              </a:ext>
            </a:extLst>
          </a:blip>
          <a:stretch>
            <a:fillRect/>
          </a:stretch>
        </p:blipFill>
        <p:spPr>
          <a:xfrm rot="10800000">
            <a:off x="7837868" y="2186782"/>
            <a:ext cx="310287" cy="353631"/>
          </a:xfrm>
          <a:prstGeom prst="rect">
            <a:avLst/>
          </a:prstGeom>
        </p:spPr>
      </p:pic>
      <p:sp>
        <p:nvSpPr>
          <p:cNvPr id="26" name="Rechteck 25"/>
          <p:cNvSpPr/>
          <p:nvPr/>
        </p:nvSpPr>
        <p:spPr>
          <a:xfrm rot="1153406">
            <a:off x="7784801" y="690495"/>
            <a:ext cx="14083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Lernfeldbezogene Präsentation planen und durchführen</a:t>
            </a:r>
            <a:endParaRPr lang="de-DE" sz="900" dirty="0"/>
          </a:p>
        </p:txBody>
      </p:sp>
      <p:sp>
        <p:nvSpPr>
          <p:cNvPr id="27" name="Pfeil nach unten 26"/>
          <p:cNvSpPr/>
          <p:nvPr/>
        </p:nvSpPr>
        <p:spPr>
          <a:xfrm rot="1183497">
            <a:off x="7916256" y="1128592"/>
            <a:ext cx="366338" cy="280905"/>
          </a:xfrm>
          <a:prstGeom prst="down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3" name="Gerade Verbindung mit Pfeil 12"/>
          <p:cNvCxnSpPr/>
          <p:nvPr/>
        </p:nvCxnSpPr>
        <p:spPr>
          <a:xfrm flipV="1">
            <a:off x="3016278" y="2073598"/>
            <a:ext cx="475602" cy="307896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>
            <a:stCxn id="12" idx="1"/>
          </p:cNvCxnSpPr>
          <p:nvPr/>
        </p:nvCxnSpPr>
        <p:spPr>
          <a:xfrm flipH="1" flipV="1">
            <a:off x="5308345" y="1830270"/>
            <a:ext cx="1160007" cy="23462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Gerade Verbindung mit Pfeil 79"/>
          <p:cNvCxnSpPr/>
          <p:nvPr/>
        </p:nvCxnSpPr>
        <p:spPr>
          <a:xfrm flipV="1">
            <a:off x="6471760" y="2275278"/>
            <a:ext cx="217088" cy="152317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mit Pfeil 80"/>
          <p:cNvCxnSpPr>
            <a:stCxn id="15" idx="1"/>
          </p:cNvCxnSpPr>
          <p:nvPr/>
        </p:nvCxnSpPr>
        <p:spPr>
          <a:xfrm flipH="1">
            <a:off x="6621811" y="3883799"/>
            <a:ext cx="508466" cy="2158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PresentationFormat>Bildschirmpräsentation (4:3)</PresentationFormat>
  <Paragraphs>51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2023-08-15T10:18:28Z</dcterms:modified>
</cp:coreProperties>
</file>