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</p:sldMasterIdLst>
  <p:notesMasterIdLst>
    <p:notesMasterId r:id="rId15"/>
  </p:notesMasterIdLst>
  <p:sldIdLst>
    <p:sldId id="256" r:id="rId5"/>
    <p:sldId id="257" r:id="rId6"/>
    <p:sldId id="258" r:id="rId7"/>
    <p:sldId id="278" r:id="rId8"/>
    <p:sldId id="280" r:id="rId9"/>
    <p:sldId id="284" r:id="rId10"/>
    <p:sldId id="285" r:id="rId11"/>
    <p:sldId id="286" r:id="rId12"/>
    <p:sldId id="279" r:id="rId13"/>
    <p:sldId id="283" r:id="rId14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234" y="77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4F9A3-19F2-4D1D-BBF0-604A1E41FFE3}" type="datetimeFigureOut">
              <a:rPr lang="de-DE" smtClean="0"/>
              <a:t>12.06.2021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636D3-7714-44C0-9CFA-C47808992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0573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238500"/>
            <a:ext cx="6858000" cy="8255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4270375"/>
            <a:ext cx="6858000" cy="4445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5295900"/>
            <a:ext cx="2286000" cy="304800"/>
          </a:xfrm>
        </p:spPr>
        <p:txBody>
          <a:bodyPr/>
          <a:lstStyle>
            <a:lvl1pPr>
              <a:defRPr sz="1400"/>
            </a:lvl1pPr>
          </a:lstStyle>
          <a:p>
            <a:fld id="{95C607AE-C3B7-4B71-A4A0-55AB8F540588}" type="datetime1">
              <a:rPr lang="de-DE" smtClean="0"/>
              <a:t>12.06.2021</a:t>
            </a:fld>
            <a:endParaRPr lang="de-DE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5295900"/>
            <a:ext cx="1219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904875" y="3040063"/>
            <a:ext cx="7315200" cy="10668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eck 32"/>
          <p:cNvSpPr/>
          <p:nvPr/>
        </p:nvSpPr>
        <p:spPr>
          <a:xfrm>
            <a:off x="914400" y="4206875"/>
            <a:ext cx="7315200" cy="5715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eck 21"/>
          <p:cNvSpPr/>
          <p:nvPr/>
        </p:nvSpPr>
        <p:spPr>
          <a:xfrm>
            <a:off x="904875" y="3040063"/>
            <a:ext cx="228600" cy="1066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>
            <a:off x="914400" y="4206875"/>
            <a:ext cx="228600" cy="5715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A01367E-4746-4CD4-895C-B2E20F9134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5792680" y="553244"/>
            <a:ext cx="2894120" cy="1008112"/>
          </a:xfrm>
          <a:prstGeom prst="rect">
            <a:avLst/>
          </a:prstGeom>
        </p:spPr>
      </p:pic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id="{904815AD-5B3C-4E5C-8093-333F7A6DD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D61F-5570-4234-B12D-E60314064A1D}" type="datetime1">
              <a:rPr lang="de-DE" smtClean="0"/>
              <a:t>12.06.2021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8229600" cy="41148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B4EEA7C-FD12-4F39-A148-CF13A4D4EE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9650296F-1258-4620-A333-972E49E25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76200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E4E0-90AF-400F-8A87-192E2253D5D7}" type="datetime1">
              <a:rPr lang="de-DE" smtClean="0"/>
              <a:t>12.06.2021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4041648" cy="41148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013460"/>
            <a:ext cx="4041648" cy="41148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9AB6BDF-CF58-4BB5-9FDD-41C431626F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id="{E68B6FB9-44A4-480F-9D31-6D211370E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762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63"/>
            <a:ext cx="4040188" cy="5715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dirty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1" y="1079500"/>
            <a:ext cx="4041775" cy="5715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B59D-0260-4B51-9B36-ED998FDBB337}" type="datetime1">
              <a:rPr lang="de-DE" smtClean="0"/>
              <a:t>12.06.2021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1778000"/>
            <a:ext cx="4038600" cy="33655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1778000"/>
            <a:ext cx="4038600" cy="33655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BF83905-4392-4A70-A728-C90EE711C7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4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1835696" y="5295900"/>
            <a:ext cx="453767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Neue Bildungspläne Berufliches Gymnasium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76200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0F41-1382-43B8-8D56-A7394E81CCE4}" type="datetime1">
              <a:rPr lang="de-DE" smtClean="0"/>
              <a:t>12.06.2021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17BF18C-F88E-45BC-9EB0-FA50DAB853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5BD98555-4DD7-487F-BB8C-FB9F3303C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68D1B-EA92-49F8-AFC7-D2E4028F3571}" type="datetime1">
              <a:rPr lang="de-DE" smtClean="0"/>
              <a:t>12.06.2021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41F9E2-4E29-4DD9-8F03-5FF3D8C853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AFFBF4C-37EB-4276-8665-A98C5E0C0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254000"/>
            <a:ext cx="2514600" cy="6985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016001"/>
            <a:ext cx="2514600" cy="4036219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dirty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FDB5-F09F-41BB-BCA8-496E8981BBC0}" type="datetime1">
              <a:rPr lang="de-DE" smtClean="0"/>
              <a:t>12.06.2021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663565" y="2770188"/>
            <a:ext cx="5029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254000"/>
            <a:ext cx="5715000" cy="476250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D882B766-488B-4834-A6A0-6ADBAABEE8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930B1597-21B1-42AC-91E1-3A9A2E0401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055A4-929B-4F37-9866-CFD72B835E75}" type="datetime1">
              <a:rPr lang="de-DE" smtClean="0"/>
              <a:t>12.06.2021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A07B296-63F4-4037-AA38-34E863AAE6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C8A7F387-0C54-4C5C-8467-27312467B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F9AD-F15A-45E0-A34B-3E24AD2EBE39}" type="datetime1">
              <a:rPr lang="de-DE" smtClean="0"/>
              <a:t>12.06.2021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4117287" y="2668293"/>
            <a:ext cx="4876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E828DB5-457F-496E-875C-3940D53E89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70A51234-62B8-457A-B335-5D6DF440B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27000"/>
            <a:ext cx="8229600" cy="570251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016000"/>
            <a:ext cx="8229600" cy="40919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5296958"/>
            <a:ext cx="2289048" cy="3048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C74D9E-84A1-4649-A113-E9F6E74F19A1}" type="datetime1">
              <a:rPr lang="de-DE" smtClean="0"/>
              <a:t>12.06.2021</a:t>
            </a:fld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5296958"/>
            <a:ext cx="1981200" cy="3048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8CA29E-BEBC-4998-8CC1-1936EE812DED}" type="slidenum">
              <a:rPr lang="de-DE" smtClean="0"/>
              <a:pPr/>
              <a:t>‹Nr.›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5294313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769268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E6BF768F-D599-4EE5-95B2-2E68FE427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2" r:id="rId8"/>
    <p:sldLayoutId id="2147483803" r:id="rId9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visual-books.com/scrum-in-die-schul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200" y="3145532"/>
            <a:ext cx="6858000" cy="825500"/>
          </a:xfrm>
        </p:spPr>
        <p:txBody>
          <a:bodyPr>
            <a:noAutofit/>
          </a:bodyPr>
          <a:lstStyle/>
          <a:p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TGI</a:t>
            </a: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BPE 5: Projektmanagement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Anwendungsbeispiel Webseiten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5D1E96A-85C6-41DC-8991-34BFA8B61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49CE9D-9970-4D0D-BBB5-FAF6B25DA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0363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</a:t>
            </a:r>
            <a:r>
              <a:rPr lang="de-DE" b="1" dirty="0">
                <a:solidFill>
                  <a:srgbClr val="FF0000"/>
                </a:solidFill>
              </a:rPr>
              <a:t>weitere Sprints</a:t>
            </a:r>
            <a:r>
              <a:rPr lang="de-DE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10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0" name="Inhaltsplatzhalter 4">
            <a:extLst>
              <a:ext uri="{FF2B5EF4-FFF2-40B4-BE49-F238E27FC236}">
                <a16:creationId xmlns:a16="http://schemas.microsoft.com/office/drawing/2014/main" id="{51E847E2-3719-4CBD-B713-19667EAAA1F2}"/>
              </a:ext>
            </a:extLst>
          </p:cNvPr>
          <p:cNvSpPr txBox="1">
            <a:spLocks/>
          </p:cNvSpPr>
          <p:nvPr/>
        </p:nvSpPr>
        <p:spPr>
          <a:xfrm>
            <a:off x="395536" y="985292"/>
            <a:ext cx="8507288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Zwischendurch kann man die Performance begutachten</a:t>
            </a:r>
          </a:p>
          <a:p>
            <a:r>
              <a:rPr lang="de-DE" sz="1800" dirty="0"/>
              <a:t>Aber Achtung: die meisten Tools sind darauf ausgelegt, dass kontinuierlich an dem Projekt gearbeitet wird. (das gezeigte Easybacklog geht von der Arbeitszeit aus)</a:t>
            </a:r>
          </a:p>
          <a:p>
            <a:pPr marL="0" indent="0">
              <a:spcAft>
                <a:spcPts val="1200"/>
              </a:spcAft>
              <a:buNone/>
            </a:pPr>
            <a:endParaRPr lang="de-DE" sz="1800" dirty="0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37FF8934-33E6-4A3D-A4CB-DCD82583F2BF}"/>
              </a:ext>
            </a:extLst>
          </p:cNvPr>
          <p:cNvSpPr txBox="1">
            <a:spLocks/>
          </p:cNvSpPr>
          <p:nvPr/>
        </p:nvSpPr>
        <p:spPr>
          <a:xfrm>
            <a:off x="395536" y="2713484"/>
            <a:ext cx="8507288" cy="1080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Die Anzahl der Sprints bis zu den einzelnen Reviews und Retrospektiven sollte nach Arbeitsfortschritt festgelegt werden, da die Sprints mit den Schulstunden extrem kurz sind. </a:t>
            </a:r>
          </a:p>
          <a:p>
            <a:pPr marL="0" indent="0">
              <a:spcAft>
                <a:spcPts val="1200"/>
              </a:spcAft>
              <a:buNone/>
            </a:pPr>
            <a:endParaRPr lang="de-DE" sz="1800" dirty="0"/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C2F7C2CC-B87B-44EE-9674-7AE32BA343DB}"/>
              </a:ext>
            </a:extLst>
          </p:cNvPr>
          <p:cNvSpPr txBox="1">
            <a:spLocks/>
          </p:cNvSpPr>
          <p:nvPr/>
        </p:nvSpPr>
        <p:spPr>
          <a:xfrm>
            <a:off x="395536" y="3981049"/>
            <a:ext cx="8507288" cy="1080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Wichtig ist, dass darauf geachtet wird, dass jeder </a:t>
            </a:r>
            <a:r>
              <a:rPr lang="de-DE" sz="1800" dirty="0" err="1"/>
              <a:t>SuS</a:t>
            </a:r>
            <a:r>
              <a:rPr lang="de-DE" sz="1800" dirty="0"/>
              <a:t> etwas zu tun hat, </a:t>
            </a:r>
            <a:r>
              <a:rPr lang="de-DE" sz="1800"/>
              <a:t>entweder einzeln oder als Tandem. </a:t>
            </a:r>
            <a:endParaRPr lang="de-DE" sz="1800" dirty="0"/>
          </a:p>
          <a:p>
            <a:pPr marL="0" indent="0">
              <a:spcAft>
                <a:spcPts val="1200"/>
              </a:spcAft>
              <a:buNone/>
            </a:pP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812007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BPE 5: Umsetzung im Unterricht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536FD85-63C7-4D7A-8C73-34DE5001F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2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D4C2C9C4-7605-42F8-AE0E-A984B82C0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FDDF0C5E-28CA-48B9-9270-B0750C20A00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30550" y="823184"/>
            <a:ext cx="8256250" cy="1818292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Es existieren bereits sehr gute Beispiele und Anleitungen, um </a:t>
            </a:r>
            <a:r>
              <a:rPr lang="de-DE" dirty="0" err="1"/>
              <a:t>Scrum</a:t>
            </a:r>
            <a:r>
              <a:rPr lang="de-DE" dirty="0"/>
              <a:t> im Unterricht einzusetzen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de-DE" dirty="0" err="1"/>
              <a:t>Scrum</a:t>
            </a:r>
            <a:r>
              <a:rPr lang="de-DE" dirty="0"/>
              <a:t> in die Schule (Version 1), </a:t>
            </a:r>
            <a:r>
              <a:rPr lang="de-DE" dirty="0">
                <a:hlinkClick r:id="rId2"/>
              </a:rPr>
              <a:t>https://visual-books.com/scrum-in-die-schule/</a:t>
            </a:r>
            <a:endParaRPr lang="de-DE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de-DE" dirty="0" err="1"/>
              <a:t>eduScrum</a:t>
            </a:r>
            <a:r>
              <a:rPr lang="de-DE" dirty="0"/>
              <a:t>, </a:t>
            </a:r>
            <a:r>
              <a:rPr lang="en-US" dirty="0"/>
              <a:t>https://www.eduscrum.nl/img/The_eduScrum_Guide_German_2.pdf</a:t>
            </a:r>
            <a:endParaRPr lang="de-DE" dirty="0"/>
          </a:p>
        </p:txBody>
      </p:sp>
      <p:sp>
        <p:nvSpPr>
          <p:cNvPr id="14" name="Inhaltsplatzhalter 4">
            <a:extLst>
              <a:ext uri="{FF2B5EF4-FFF2-40B4-BE49-F238E27FC236}">
                <a16:creationId xmlns:a16="http://schemas.microsoft.com/office/drawing/2014/main" id="{29AF91FF-BACC-47EE-94FF-07063163F9B1}"/>
              </a:ext>
            </a:extLst>
          </p:cNvPr>
          <p:cNvSpPr txBox="1">
            <a:spLocks/>
          </p:cNvSpPr>
          <p:nvPr/>
        </p:nvSpPr>
        <p:spPr>
          <a:xfrm>
            <a:off x="443875" y="2704670"/>
            <a:ext cx="8256250" cy="1664998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Die obigen – auf den Schulbetrieb zugeschnittenen – Anleitungen sind umfangreich beschrieben und enthalten viele schöne Hinweise insbesondere auch im Hinblick auf mögliche einzusetzende Tools</a:t>
            </a:r>
          </a:p>
          <a:p>
            <a:pPr>
              <a:spcAft>
                <a:spcPts val="1200"/>
              </a:spcAft>
            </a:pPr>
            <a:r>
              <a:rPr lang="de-DE" dirty="0"/>
              <a:t>Hier soll zusätzlich ein praktisches Beispiel mit dem Focus auf den </a:t>
            </a:r>
            <a:r>
              <a:rPr lang="de-DE" dirty="0" err="1"/>
              <a:t>InfTec</a:t>
            </a:r>
            <a:r>
              <a:rPr lang="de-DE" dirty="0"/>
              <a:t>-Bereich gezeigt werden</a:t>
            </a:r>
          </a:p>
        </p:txBody>
      </p:sp>
      <p:sp>
        <p:nvSpPr>
          <p:cNvPr id="15" name="Inhaltsplatzhalter 4">
            <a:extLst>
              <a:ext uri="{FF2B5EF4-FFF2-40B4-BE49-F238E27FC236}">
                <a16:creationId xmlns:a16="http://schemas.microsoft.com/office/drawing/2014/main" id="{8FA26819-9D5B-4507-A4CD-8505700DB399}"/>
              </a:ext>
            </a:extLst>
          </p:cNvPr>
          <p:cNvSpPr txBox="1">
            <a:spLocks/>
          </p:cNvSpPr>
          <p:nvPr/>
        </p:nvSpPr>
        <p:spPr>
          <a:xfrm>
            <a:off x="399698" y="4369668"/>
            <a:ext cx="8256250" cy="86409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Bereits im Übersicht-Teil konnte gezeigt werden, dass sich die z.B. die Verknüpfung eines Projekts im Wahlbereich und die BPE 5 gut miteinander kombinieren </a:t>
            </a:r>
            <a:r>
              <a:rPr lang="de-DE" dirty="0" err="1"/>
              <a:t>läßt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538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(Hinweise)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BEB8769E-063C-4B99-9483-584375D680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57300"/>
            <a:ext cx="8507288" cy="864096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Das vorgestellte Beispiel ist bewusst keine Verknüpfung von Informatik-Wahlfach und </a:t>
            </a:r>
            <a:r>
              <a:rPr lang="de-DE" dirty="0" err="1"/>
              <a:t>InfTec</a:t>
            </a:r>
            <a:r>
              <a:rPr lang="de-DE" dirty="0"/>
              <a:t>-BPE und orientiert sich vom Umfang an den in der BPE vorgesehenen Stundenanzahl.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680DC73E-0AA7-48DA-8B0D-950DC7BF12CA}"/>
              </a:ext>
            </a:extLst>
          </p:cNvPr>
          <p:cNvSpPr txBox="1">
            <a:spLocks/>
          </p:cNvSpPr>
          <p:nvPr/>
        </p:nvSpPr>
        <p:spPr>
          <a:xfrm>
            <a:off x="454878" y="2137420"/>
            <a:ext cx="8507288" cy="2273718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Die konkrete Vorgehensweise muss sich an der Klasse orientieren. Um einen neuen Stoff auf diese Weise durch die </a:t>
            </a:r>
            <a:r>
              <a:rPr lang="de-DE" dirty="0" err="1"/>
              <a:t>SuS</a:t>
            </a:r>
            <a:r>
              <a:rPr lang="de-DE" dirty="0"/>
              <a:t> erarbeiten zu lassen, dürften die vorgesehen Stunden nicht ausreichen.</a:t>
            </a:r>
          </a:p>
          <a:p>
            <a:pPr>
              <a:spcAft>
                <a:spcPts val="1200"/>
              </a:spcAft>
            </a:pPr>
            <a:r>
              <a:rPr lang="de-DE" dirty="0"/>
              <a:t>Besser ist es, ein Projekt zur Vertiefung eines durchgenommen Stoffes durchzuführen.</a:t>
            </a:r>
          </a:p>
          <a:p>
            <a:pPr>
              <a:spcAft>
                <a:spcPts val="1200"/>
              </a:spcAft>
            </a:pPr>
            <a:r>
              <a:rPr lang="de-DE" dirty="0"/>
              <a:t>Dem vorgeschlagenen Beispiel liegt die Annahme zugrunde, dass der allgemeine Stoff zu HTML-Grundlagen bereits durchgenommen wurde.</a:t>
            </a:r>
          </a:p>
        </p:txBody>
      </p:sp>
    </p:spTree>
    <p:extLst>
      <p:ext uri="{BB962C8B-B14F-4D97-AF65-F5344CB8AC3E}">
        <p14:creationId xmlns:p14="http://schemas.microsoft.com/office/powerpoint/2010/main" val="3665646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(Hinweise)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4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BEB8769E-063C-4B99-9483-584375D680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57300"/>
            <a:ext cx="8507288" cy="1584176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1800" dirty="0"/>
              <a:t>In die Rolle des Project </a:t>
            </a:r>
            <a:r>
              <a:rPr lang="de-DE" sz="1800" dirty="0" err="1"/>
              <a:t>Owners</a:t>
            </a:r>
            <a:r>
              <a:rPr lang="de-DE" sz="1800" dirty="0"/>
              <a:t> sollte die Lehrerin/der Lehrer schlüpfen. </a:t>
            </a:r>
          </a:p>
          <a:p>
            <a:pPr>
              <a:spcAft>
                <a:spcPts val="1200"/>
              </a:spcAft>
            </a:pPr>
            <a:r>
              <a:rPr lang="de-DE" sz="1800" dirty="0"/>
              <a:t>Von der Klasse bzw. den </a:t>
            </a:r>
            <a:r>
              <a:rPr lang="de-DE" sz="1800" dirty="0" err="1"/>
              <a:t>SuS</a:t>
            </a:r>
            <a:r>
              <a:rPr lang="de-DE" sz="1800" dirty="0"/>
              <a:t> in der Klasse hängt es ab, ob eine </a:t>
            </a:r>
            <a:r>
              <a:rPr lang="de-DE" sz="1800" dirty="0" err="1"/>
              <a:t>SuS</a:t>
            </a:r>
            <a:r>
              <a:rPr lang="de-DE" sz="1800" dirty="0"/>
              <a:t> pro Gruppe die Rolle des </a:t>
            </a:r>
            <a:r>
              <a:rPr lang="de-DE" sz="1800" dirty="0" err="1"/>
              <a:t>Scrum</a:t>
            </a:r>
            <a:r>
              <a:rPr lang="de-DE" sz="1800" dirty="0"/>
              <a:t> Masters übernimmt oder nicht.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680DC73E-0AA7-48DA-8B0D-950DC7BF12CA}"/>
              </a:ext>
            </a:extLst>
          </p:cNvPr>
          <p:cNvSpPr txBox="1">
            <a:spLocks/>
          </p:cNvSpPr>
          <p:nvPr/>
        </p:nvSpPr>
        <p:spPr>
          <a:xfrm>
            <a:off x="449580" y="2281436"/>
            <a:ext cx="8507288" cy="288032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Probleme haben die </a:t>
            </a:r>
            <a:r>
              <a:rPr lang="de-DE" dirty="0" err="1"/>
              <a:t>SuS</a:t>
            </a:r>
            <a:r>
              <a:rPr lang="de-DE" dirty="0"/>
              <a:t> auch oft mit der Aufstellung des Back-Logs. Sie können sich die Aufgaben/Funktionen und notwendigen Tätigkeiten oft genug nicht hinreichend gut vorstellen, um den Back-Log ohne Hilfe zu erstellen.</a:t>
            </a:r>
          </a:p>
          <a:p>
            <a:pPr>
              <a:spcAft>
                <a:spcPts val="1200"/>
              </a:spcAft>
            </a:pPr>
            <a:r>
              <a:rPr lang="de-DE" dirty="0"/>
              <a:t>Besser ist es daher, ein Projekt zur Vertiefung eines durchgenommen Stoffes durchzuführen.</a:t>
            </a:r>
          </a:p>
          <a:p>
            <a:pPr>
              <a:spcAft>
                <a:spcPts val="1200"/>
              </a:spcAft>
            </a:pPr>
            <a:r>
              <a:rPr lang="de-DE" dirty="0"/>
              <a:t>Dem vorgeschlagenen Beispiel liegt die Annahme zugrunde, dass der allgemeine Stoff zu HTML-Grundlagen bereits durchgenommen wurde.</a:t>
            </a:r>
          </a:p>
          <a:p>
            <a:pPr>
              <a:spcAft>
                <a:spcPts val="1200"/>
              </a:spcAft>
            </a:pPr>
            <a:r>
              <a:rPr lang="de-DE" dirty="0"/>
              <a:t>ggfs. sind kurze Handreichungen zu einzelnen Themen mit Beispielen sinnvoll, um die einzelnen Stories zu bearbeiten</a:t>
            </a:r>
          </a:p>
        </p:txBody>
      </p:sp>
    </p:spTree>
    <p:extLst>
      <p:ext uri="{BB962C8B-B14F-4D97-AF65-F5344CB8AC3E}">
        <p14:creationId xmlns:p14="http://schemas.microsoft.com/office/powerpoint/2010/main" val="3113595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</a:t>
            </a:r>
            <a:r>
              <a:rPr lang="de-DE" dirty="0">
                <a:solidFill>
                  <a:srgbClr val="FF0000"/>
                </a:solidFill>
              </a:rPr>
              <a:t>Aufgabe</a:t>
            </a:r>
            <a:r>
              <a:rPr lang="de-DE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5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BEB8769E-063C-4B99-9483-584375D680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13284"/>
            <a:ext cx="7427168" cy="438155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1800" dirty="0"/>
              <a:t>Das folgende Beispiel wurde mit easybacklog.com erstellt. Das Tool ist frei, lediglich eine Registrierung ist erforderlich. </a:t>
            </a:r>
          </a:p>
          <a:p>
            <a:pPr>
              <a:spcAft>
                <a:spcPts val="1200"/>
              </a:spcAft>
            </a:pPr>
            <a:r>
              <a:rPr lang="de-DE" sz="1800" dirty="0"/>
              <a:t>Die folgende Beispiel könnte eine Lernsituation abbilden (die Wahlthemen finden in Gruppenteilung statt): </a:t>
            </a:r>
          </a:p>
          <a:p>
            <a:pPr lvl="1">
              <a:spcAft>
                <a:spcPts val="1200"/>
              </a:spcAft>
            </a:pPr>
            <a:r>
              <a:rPr lang="de-DE" sz="1600" dirty="0"/>
              <a:t>Wir wollen ein agiles Projektmanagement praktisch kennenlernen. Als Projekt wählen wir die Erstellung einer kleinen Webseite. </a:t>
            </a:r>
          </a:p>
          <a:p>
            <a:pPr lvl="1">
              <a:spcAft>
                <a:spcPts val="1200"/>
              </a:spcAft>
            </a:pPr>
            <a:r>
              <a:rPr lang="de-DE" sz="1600" dirty="0"/>
              <a:t>Die Gruppe wird in 3 Teams eingeteilt. Jedes Team findet sich oder wird zugeteilt</a:t>
            </a:r>
          </a:p>
          <a:p>
            <a:pPr lvl="1">
              <a:spcAft>
                <a:spcPts val="1200"/>
              </a:spcAft>
            </a:pPr>
            <a:r>
              <a:rPr lang="de-DE" sz="1600" dirty="0"/>
              <a:t>Die Lehrperson sucht sich ein Team heraus und erarbeitet mit dem Team die Bewertung und ggfs. die Aufteilung von Stories in zwei oder mehr, falls erforderlich</a:t>
            </a:r>
          </a:p>
          <a:p>
            <a:pPr lvl="1">
              <a:spcAft>
                <a:spcPts val="1200"/>
              </a:spcAft>
            </a:pPr>
            <a:r>
              <a:rPr lang="de-DE" sz="1600" dirty="0"/>
              <a:t>Für schnelle Teams können optionale Stories bereit gehalten werden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29744C3C-0055-4902-853F-B45E19581BDC}"/>
              </a:ext>
            </a:extLst>
          </p:cNvPr>
          <p:cNvSpPr txBox="1">
            <a:spLocks/>
          </p:cNvSpPr>
          <p:nvPr/>
        </p:nvSpPr>
        <p:spPr>
          <a:xfrm>
            <a:off x="8083704" y="2497460"/>
            <a:ext cx="603096" cy="26642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de-DE" sz="1600" dirty="0"/>
              <a:t>15‘</a:t>
            </a:r>
          </a:p>
          <a:p>
            <a:pPr marL="0" indent="0">
              <a:spcAft>
                <a:spcPts val="1200"/>
              </a:spcAft>
              <a:buNone/>
            </a:pPr>
            <a:endParaRPr lang="de-DE" sz="1600" dirty="0"/>
          </a:p>
          <a:p>
            <a:pPr marL="0" indent="0">
              <a:spcAft>
                <a:spcPts val="1200"/>
              </a:spcAft>
              <a:buNone/>
            </a:pPr>
            <a:endParaRPr lang="de-DE" sz="1600" dirty="0"/>
          </a:p>
          <a:p>
            <a:pPr marL="0" indent="0">
              <a:spcAft>
                <a:spcPts val="1200"/>
              </a:spcAft>
              <a:buNone/>
            </a:pPr>
            <a:r>
              <a:rPr lang="de-DE" sz="1600" dirty="0"/>
              <a:t>30‘</a:t>
            </a:r>
          </a:p>
        </p:txBody>
      </p:sp>
    </p:spTree>
    <p:extLst>
      <p:ext uri="{BB962C8B-B14F-4D97-AF65-F5344CB8AC3E}">
        <p14:creationId xmlns:p14="http://schemas.microsoft.com/office/powerpoint/2010/main" val="2955933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</a:t>
            </a:r>
            <a:r>
              <a:rPr lang="de-DE" dirty="0">
                <a:solidFill>
                  <a:srgbClr val="FF0000"/>
                </a:solidFill>
              </a:rPr>
              <a:t>Backlog - vorgegeben</a:t>
            </a:r>
            <a:r>
              <a:rPr lang="de-DE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6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7C908E1-5FBE-4E94-B2EC-BFB19F25F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13284"/>
            <a:ext cx="8686800" cy="411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330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</a:t>
            </a:r>
            <a:r>
              <a:rPr lang="de-DE" b="1" dirty="0">
                <a:solidFill>
                  <a:srgbClr val="FF0000"/>
                </a:solidFill>
              </a:rPr>
              <a:t>Backlog  - Scoring</a:t>
            </a:r>
            <a:r>
              <a:rPr lang="de-DE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7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BEB8769E-063C-4B99-9483-584375D680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13284"/>
            <a:ext cx="8003232" cy="4248472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1800" dirty="0"/>
              <a:t>Was bedeutet Scoring eigentlich?</a:t>
            </a:r>
          </a:p>
          <a:p>
            <a:pPr lvl="1">
              <a:spcAft>
                <a:spcPts val="1200"/>
              </a:spcAft>
            </a:pPr>
            <a:r>
              <a:rPr lang="de-DE" sz="1600" dirty="0"/>
              <a:t>hinter dem Scoring steckt die Abschätzung des Aufwandes und der Dauer zur Realisierung der Story</a:t>
            </a:r>
          </a:p>
          <a:p>
            <a:pPr lvl="1">
              <a:spcAft>
                <a:spcPts val="1200"/>
              </a:spcAft>
            </a:pPr>
            <a:r>
              <a:rPr lang="de-DE" sz="1600" dirty="0"/>
              <a:t>abgesehen von Routineaufgaben steckt in jeder Aufgabe eine Unsicherheit – neue Dinge, eine Ahnung hat man, aber wie gehts genau?</a:t>
            </a:r>
          </a:p>
          <a:p>
            <a:pPr lvl="1">
              <a:spcAft>
                <a:spcPts val="1200"/>
              </a:spcAft>
            </a:pPr>
            <a:r>
              <a:rPr lang="de-DE" sz="1600" dirty="0"/>
              <a:t>das gilt für Profis, die sich auf einmal mit progressive Apps beschäftigen sollen, wie eben auch für </a:t>
            </a:r>
            <a:r>
              <a:rPr lang="de-DE" sz="1600" dirty="0" err="1"/>
              <a:t>SuS</a:t>
            </a:r>
            <a:endParaRPr lang="de-DE" sz="1600" dirty="0"/>
          </a:p>
          <a:p>
            <a:pPr lvl="1">
              <a:spcAft>
                <a:spcPts val="1200"/>
              </a:spcAft>
            </a:pPr>
            <a:r>
              <a:rPr lang="de-DE" sz="1600" dirty="0"/>
              <a:t>die Idee hinter dem Fibonacci-Scoring soll eben die Einschätzung des Aufwands, der Dauer, aber auch das Risiko, dass es nicht so funktioniert wie man denkt, mit abdecken</a:t>
            </a:r>
          </a:p>
          <a:p>
            <a:pPr lvl="1">
              <a:spcAft>
                <a:spcPts val="1200"/>
              </a:spcAft>
            </a:pPr>
            <a:r>
              <a:rPr lang="de-DE" sz="1600" dirty="0"/>
              <a:t>unter diesem Gesichtspunkt ist es nicht verkehrt, von den </a:t>
            </a:r>
            <a:r>
              <a:rPr lang="de-DE" sz="1600" dirty="0" err="1"/>
              <a:t>SuS</a:t>
            </a:r>
            <a:r>
              <a:rPr lang="de-DE" sz="1600" dirty="0"/>
              <a:t> ‚lediglich‘ zu verlangen, dass sie einschätzen, wie lange sie für eine Aufgabe benötigen</a:t>
            </a:r>
          </a:p>
        </p:txBody>
      </p:sp>
    </p:spTree>
    <p:extLst>
      <p:ext uri="{BB962C8B-B14F-4D97-AF65-F5344CB8AC3E}">
        <p14:creationId xmlns:p14="http://schemas.microsoft.com/office/powerpoint/2010/main" val="3421775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</a:t>
            </a:r>
            <a:r>
              <a:rPr lang="de-DE" b="1" dirty="0">
                <a:solidFill>
                  <a:srgbClr val="FF0000"/>
                </a:solidFill>
              </a:rPr>
              <a:t>1. Sprint</a:t>
            </a:r>
            <a:r>
              <a:rPr lang="de-DE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8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BEB8769E-063C-4B99-9483-584375D680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13284"/>
            <a:ext cx="6923112" cy="1368152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1600" dirty="0"/>
              <a:t>Anschließend priorisiert der Project </a:t>
            </a:r>
            <a:r>
              <a:rPr lang="de-DE" sz="1600" dirty="0" err="1"/>
              <a:t>Owner</a:t>
            </a:r>
            <a:r>
              <a:rPr lang="de-DE" sz="1600" dirty="0"/>
              <a:t> die Stories 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der 1. Sprint beginnt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58C54205-ECFD-480A-A371-D5F6FE3770E9}"/>
              </a:ext>
            </a:extLst>
          </p:cNvPr>
          <p:cNvSpPr txBox="1">
            <a:spLocks/>
          </p:cNvSpPr>
          <p:nvPr/>
        </p:nvSpPr>
        <p:spPr>
          <a:xfrm>
            <a:off x="8172400" y="985292"/>
            <a:ext cx="603096" cy="9361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de-DE" sz="1600" dirty="0"/>
              <a:t>5‘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de-DE" sz="1600" dirty="0"/>
              <a:t>40‘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7A94DDA-16A2-40D2-88CC-39B63212A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09" y="1769825"/>
            <a:ext cx="7868296" cy="332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037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 – ein Webprojekt (</a:t>
            </a:r>
            <a:r>
              <a:rPr lang="de-DE" b="1" dirty="0">
                <a:solidFill>
                  <a:srgbClr val="FF0000"/>
                </a:solidFill>
              </a:rPr>
              <a:t>1. Sprint</a:t>
            </a:r>
            <a:r>
              <a:rPr lang="de-DE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9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DC68F5B1-E653-49B0-96A6-C8B3617EF21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13284"/>
            <a:ext cx="6923112" cy="151216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de-DE" sz="1600" dirty="0"/>
              <a:t>Stand-</a:t>
            </a:r>
            <a:r>
              <a:rPr lang="de-DE" sz="1600" dirty="0" err="1"/>
              <a:t>up</a:t>
            </a:r>
            <a:endParaRPr lang="de-DE" sz="1600" dirty="0"/>
          </a:p>
          <a:p>
            <a:pPr>
              <a:spcAft>
                <a:spcPts val="1200"/>
              </a:spcAft>
            </a:pPr>
            <a:r>
              <a:rPr lang="de-DE" sz="1600" dirty="0"/>
              <a:t>Fertigstellung des Sprints</a:t>
            </a:r>
          </a:p>
          <a:p>
            <a:pPr>
              <a:spcAft>
                <a:spcPts val="1200"/>
              </a:spcAft>
            </a:pPr>
            <a:r>
              <a:rPr lang="de-DE" sz="1600" dirty="0"/>
              <a:t>Abnahme des Sprints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8977A15B-1655-4115-A1A3-188134BFB826}"/>
              </a:ext>
            </a:extLst>
          </p:cNvPr>
          <p:cNvSpPr txBox="1">
            <a:spLocks/>
          </p:cNvSpPr>
          <p:nvPr/>
        </p:nvSpPr>
        <p:spPr>
          <a:xfrm>
            <a:off x="8172400" y="985292"/>
            <a:ext cx="603096" cy="13681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de-DE" sz="1600" dirty="0"/>
              <a:t>5‘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de-DE" sz="1600" dirty="0"/>
              <a:t>70‘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de-DE" sz="1600" dirty="0"/>
              <a:t>10‘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63537C1-D2EF-42D9-880B-EB1C2B796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755" y="2385209"/>
            <a:ext cx="7740352" cy="278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1251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keanos">
  <a:themeElements>
    <a:clrScheme name="Okeano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keanos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79C0CE66E18D94B8D7A04443E9FDF6E" ma:contentTypeVersion="10" ma:contentTypeDescription="Ein neues Dokument erstellen." ma:contentTypeScope="" ma:versionID="742cff4eaf79c9247871b7c1137a2f9b">
  <xsd:schema xmlns:xsd="http://www.w3.org/2001/XMLSchema" xmlns:xs="http://www.w3.org/2001/XMLSchema" xmlns:p="http://schemas.microsoft.com/office/2006/metadata/properties" xmlns:ns3="8cf89c21-3bba-4bb5-911f-58adf9cb0208" targetNamespace="http://schemas.microsoft.com/office/2006/metadata/properties" ma:root="true" ma:fieldsID="ef1f6335223e58fa2fe8b0e29c5ff846" ns3:_="">
    <xsd:import namespace="8cf89c21-3bba-4bb5-911f-58adf9cb020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f89c21-3bba-4bb5-911f-58adf9cb02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99FE7D-FD1F-4D23-AA4F-322428101C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f89c21-3bba-4bb5-911f-58adf9cb02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52D6BE-B015-4ADF-8E80-7098ED8163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EB2A5D-A111-4C10-B335-42EE0656DD6A}">
  <ds:schemaRefs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elements/1.1/"/>
    <ds:schemaRef ds:uri="8cf89c21-3bba-4bb5-911f-58adf9cb0208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853</Words>
  <Application>Microsoft Office PowerPoint</Application>
  <PresentationFormat>Bildschirmpräsentation (16:10)</PresentationFormat>
  <Paragraphs>77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Arial</vt:lpstr>
      <vt:lpstr>Bookman Old Style</vt:lpstr>
      <vt:lpstr>Calibri</vt:lpstr>
      <vt:lpstr>Gill Sans MT</vt:lpstr>
      <vt:lpstr>Wingdings</vt:lpstr>
      <vt:lpstr>Wingdings 3</vt:lpstr>
      <vt:lpstr>Okeanos</vt:lpstr>
      <vt:lpstr>TGI BPE 5: Projektmanagement</vt:lpstr>
      <vt:lpstr>BPE 5: Umsetzung im Unterricht</vt:lpstr>
      <vt:lpstr>BPE 5: Scrum – ein Webprojekt (Hinweise)</vt:lpstr>
      <vt:lpstr>BPE 5: Scrum – ein Webprojekt (Hinweise)</vt:lpstr>
      <vt:lpstr>BPE 5: Scrum – ein Webprojekt (Aufgabe)</vt:lpstr>
      <vt:lpstr>BPE 5: Scrum – ein Webprojekt (Backlog - vorgegeben)</vt:lpstr>
      <vt:lpstr>BPE 5: Scrum – ein Webprojekt (Backlog  - Scoring)</vt:lpstr>
      <vt:lpstr>BPE 5: Scrum – ein Webprojekt (1. Sprint)</vt:lpstr>
      <vt:lpstr>BPE 5: Scrum – ein Webprojekt (1. Sprint)</vt:lpstr>
      <vt:lpstr>BPE 5: Scrum – ein Webprojekt (weitere Sprints)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Übergänge gestalten: Heterogenität in den Eingangsklassen von BKs und BGs</dc:title>
  <dc:creator>Andrea Eichler-Seitz</dc:creator>
  <cp:lastModifiedBy>sng</cp:lastModifiedBy>
  <cp:revision>304</cp:revision>
  <dcterms:created xsi:type="dcterms:W3CDTF">2018-11-27T13:52:03Z</dcterms:created>
  <dcterms:modified xsi:type="dcterms:W3CDTF">2021-06-12T12:33:59Z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0x010100D79C0CE66E18D94B8D7A04443E9FDF6E</vt:lpwstr>
  </property>
</Properties>
</file>