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4"/>
  </p:sldMasterIdLst>
  <p:notesMasterIdLst>
    <p:notesMasterId r:id="rId27"/>
  </p:notesMasterIdLst>
  <p:sldIdLst>
    <p:sldId id="256" r:id="rId5"/>
    <p:sldId id="257" r:id="rId6"/>
    <p:sldId id="258" r:id="rId7"/>
    <p:sldId id="260" r:id="rId8"/>
    <p:sldId id="259" r:id="rId9"/>
    <p:sldId id="279" r:id="rId10"/>
    <p:sldId id="261" r:id="rId11"/>
    <p:sldId id="280" r:id="rId12"/>
    <p:sldId id="262" r:id="rId13"/>
    <p:sldId id="263" r:id="rId14"/>
    <p:sldId id="264" r:id="rId15"/>
    <p:sldId id="270" r:id="rId16"/>
    <p:sldId id="272" r:id="rId17"/>
    <p:sldId id="271" r:id="rId18"/>
    <p:sldId id="273" r:id="rId19"/>
    <p:sldId id="281" r:id="rId20"/>
    <p:sldId id="278" r:id="rId21"/>
    <p:sldId id="275" r:id="rId22"/>
    <p:sldId id="282" r:id="rId23"/>
    <p:sldId id="283" r:id="rId24"/>
    <p:sldId id="276" r:id="rId25"/>
    <p:sldId id="277" r:id="rId26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234" y="77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3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4F9A3-19F2-4D1D-BBF0-604A1E41FFE3}" type="datetimeFigureOut">
              <a:rPr lang="de-DE" smtClean="0"/>
              <a:t>27.03.2021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636D3-7714-44C0-9CFA-C478089928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0573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238500"/>
            <a:ext cx="6858000" cy="8255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19200" y="4270375"/>
            <a:ext cx="6858000" cy="4445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400800" y="5295900"/>
            <a:ext cx="2286000" cy="304800"/>
          </a:xfrm>
        </p:spPr>
        <p:txBody>
          <a:bodyPr/>
          <a:lstStyle>
            <a:lvl1pPr>
              <a:defRPr sz="1400"/>
            </a:lvl1pPr>
          </a:lstStyle>
          <a:p>
            <a:fld id="{95C607AE-C3B7-4B71-A4A0-55AB8F540588}" type="datetime1">
              <a:rPr lang="de-DE" smtClean="0"/>
              <a:t>27.03.2021</a:t>
            </a:fld>
            <a:endParaRPr lang="de-DE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1216152" y="5295900"/>
            <a:ext cx="1219200" cy="304800"/>
          </a:xfrm>
        </p:spPr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904875" y="3040063"/>
            <a:ext cx="7315200" cy="106680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hteck 32"/>
          <p:cNvSpPr/>
          <p:nvPr/>
        </p:nvSpPr>
        <p:spPr>
          <a:xfrm>
            <a:off x="914400" y="4206875"/>
            <a:ext cx="7315200" cy="5715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hteck 21"/>
          <p:cNvSpPr/>
          <p:nvPr/>
        </p:nvSpPr>
        <p:spPr>
          <a:xfrm>
            <a:off x="904875" y="3040063"/>
            <a:ext cx="228600" cy="1066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>
            <a:off x="914400" y="4206875"/>
            <a:ext cx="228600" cy="5715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A01367E-4746-4CD4-895C-B2E20F9134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5792680" y="553244"/>
            <a:ext cx="2894120" cy="1008112"/>
          </a:xfrm>
          <a:prstGeom prst="rect">
            <a:avLst/>
          </a:prstGeom>
        </p:spPr>
      </p:pic>
      <p:sp>
        <p:nvSpPr>
          <p:cNvPr id="12" name="Fußzeilenplatzhalter 3">
            <a:extLst>
              <a:ext uri="{FF2B5EF4-FFF2-40B4-BE49-F238E27FC236}">
                <a16:creationId xmlns:a16="http://schemas.microsoft.com/office/drawing/2014/main" id="{904815AD-5B3C-4E5C-8093-333F7A6DD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D61F-5570-4234-B12D-E60314064A1D}" type="datetime1">
              <a:rPr lang="de-DE" smtClean="0"/>
              <a:t>27.03.2021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016000"/>
            <a:ext cx="8229600" cy="4114800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B4EEA7C-FD12-4F39-A148-CF13A4D4EE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9650296F-1258-4620-A333-972E49E250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762000"/>
          </a:xfrm>
        </p:spPr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E4E0-90AF-400F-8A87-192E2253D5D7}" type="datetime1">
              <a:rPr lang="de-DE" smtClean="0"/>
              <a:t>27.03.2021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016000"/>
            <a:ext cx="4041648" cy="4114800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632198" y="1013460"/>
            <a:ext cx="4041648" cy="4114800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9AB6BDF-CF58-4BB5-9FDD-41C431626F2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3" name="Fußzeilenplatzhalter 3">
            <a:extLst>
              <a:ext uri="{FF2B5EF4-FFF2-40B4-BE49-F238E27FC236}">
                <a16:creationId xmlns:a16="http://schemas.microsoft.com/office/drawing/2014/main" id="{E68B6FB9-44A4-480F-9D31-6D211370E6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762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71563"/>
            <a:ext cx="4040188" cy="5715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dirty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8201" y="1079500"/>
            <a:ext cx="4041775" cy="5715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B59D-0260-4B51-9B36-ED998FDBB337}" type="datetime1">
              <a:rPr lang="de-DE" smtClean="0"/>
              <a:t>27.03.2021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1778000"/>
            <a:ext cx="4038600" cy="3365500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648200" y="1778000"/>
            <a:ext cx="4038600" cy="3365500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EBF83905-4392-4A70-A728-C90EE711C7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4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1835696" y="5295900"/>
            <a:ext cx="4537672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Neue Bildungspläne Berufliches Gymnasium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762000"/>
          </a:xfrm>
        </p:spPr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0F41-1382-43B8-8D56-A7394E81CCE4}" type="datetime1">
              <a:rPr lang="de-DE" smtClean="0"/>
              <a:t>27.03.2021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35005" y="5379536"/>
            <a:ext cx="159041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17BF18C-F88E-45BC-9EB0-FA50DAB853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5BD98555-4DD7-487F-BB8C-FB9F3303CC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68D1B-EA92-49F8-AFC7-D2E4028F3571}" type="datetime1">
              <a:rPr lang="de-DE" smtClean="0"/>
              <a:t>27.03.2021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35005" y="5379536"/>
            <a:ext cx="159041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41F9E2-4E29-4DD9-8F03-5FF3D8C853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AFFBF4C-37EB-4276-8665-A98C5E0C0F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254000"/>
            <a:ext cx="2514600" cy="6985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324600" y="1016001"/>
            <a:ext cx="2514600" cy="4036219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dirty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FDB5-F09F-41BB-BCA8-496E8981BBC0}" type="datetime1">
              <a:rPr lang="de-DE" smtClean="0"/>
              <a:t>27.03.2021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 rot="5400000">
            <a:off x="3663565" y="2770188"/>
            <a:ext cx="50292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35005" y="5379536"/>
            <a:ext cx="159041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"/>
          </p:nvPr>
        </p:nvSpPr>
        <p:spPr>
          <a:xfrm>
            <a:off x="304800" y="254000"/>
            <a:ext cx="5715000" cy="4762500"/>
          </a:xfrm>
        </p:spPr>
        <p:txBody>
          <a:bodyPr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D882B766-488B-4834-A6A0-6ADBAABEE8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930B1597-21B1-42AC-91E1-3A9A2E0401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055A4-929B-4F37-9866-CFD72B835E75}" type="datetime1">
              <a:rPr lang="de-DE" smtClean="0"/>
              <a:t>27.03.2021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A07B296-63F4-4037-AA38-34E863AAE6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C8A7F387-0C54-4C5C-8467-27312467BF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F9AD-F15A-45E0-A34B-3E24AD2EBE39}" type="datetime1">
              <a:rPr lang="de-DE" smtClean="0"/>
              <a:t>27.03.2021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Gleichschenkliges Dreieck 7"/>
          <p:cNvSpPr>
            <a:spLocks noChangeAspect="1"/>
          </p:cNvSpPr>
          <p:nvPr/>
        </p:nvSpPr>
        <p:spPr>
          <a:xfrm rot="5400000">
            <a:off x="435005" y="5379536"/>
            <a:ext cx="159041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 rot="5400000">
            <a:off x="4117287" y="2668293"/>
            <a:ext cx="4876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E828DB5-457F-496E-875C-3940D53E89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740352" y="5339905"/>
            <a:ext cx="935624" cy="325907"/>
          </a:xfrm>
          <a:prstGeom prst="rect">
            <a:avLst/>
          </a:prstGeom>
        </p:spPr>
      </p:pic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70A51234-62B8-457A-B335-5D6DF440B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TGI - BPE 5: Projektmanagement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27000"/>
            <a:ext cx="8229600" cy="570251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016000"/>
            <a:ext cx="8229600" cy="40919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400800" y="5296958"/>
            <a:ext cx="2289048" cy="3048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DC74D9E-84A1-4649-A113-E9F6E74F19A1}" type="datetime1">
              <a:rPr lang="de-DE" smtClean="0"/>
              <a:t>27.03.2021</a:t>
            </a:fld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612648" y="5296958"/>
            <a:ext cx="1981200" cy="3048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68CA29E-BEBC-4998-8CC1-1936EE812DED}" type="slidenum">
              <a:rPr lang="de-DE" smtClean="0"/>
              <a:pPr/>
              <a:t>‹Nr.›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Gerade Verbindung 27"/>
          <p:cNvSpPr>
            <a:spLocks noChangeShapeType="1"/>
          </p:cNvSpPr>
          <p:nvPr/>
        </p:nvSpPr>
        <p:spPr bwMode="auto">
          <a:xfrm>
            <a:off x="457200" y="5294313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Gerade Verbindung 28"/>
          <p:cNvSpPr>
            <a:spLocks noChangeShapeType="1"/>
          </p:cNvSpPr>
          <p:nvPr/>
        </p:nvSpPr>
        <p:spPr bwMode="auto">
          <a:xfrm>
            <a:off x="457200" y="769268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leichschenkliges Dreieck 9"/>
          <p:cNvSpPr>
            <a:spLocks noChangeAspect="1"/>
          </p:cNvSpPr>
          <p:nvPr/>
        </p:nvSpPr>
        <p:spPr>
          <a:xfrm rot="5400000">
            <a:off x="435005" y="5379536"/>
            <a:ext cx="159041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E6BF768F-D599-4EE5-95B2-2E68FE427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2" r:id="rId8"/>
    <p:sldLayoutId id="2147483803" r:id="rId9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onos.de/digitalguide/websites/web-entwicklung/v-modell/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200" y="3145532"/>
            <a:ext cx="6858000" cy="825500"/>
          </a:xfrm>
        </p:spPr>
        <p:txBody>
          <a:bodyPr>
            <a:noAutofit/>
          </a:bodyPr>
          <a:lstStyle/>
          <a:p>
            <a: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  <a:t>TGI</a:t>
            </a:r>
            <a:b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600" dirty="0">
                <a:latin typeface="Arial" panose="020B0604020202020204" pitchFamily="34" charset="0"/>
                <a:cs typeface="Arial" panose="020B0604020202020204" pitchFamily="34" charset="0"/>
              </a:rPr>
              <a:t>BPE 5: Projektmanagement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Anwendungsbeispiel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5D1E96A-85C6-41DC-8991-34BFA8B61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049CE9D-9970-4D0D-BBB5-FAF6B25DA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0363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Projektmanagement - Sonstige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10</a:t>
            </a:fld>
            <a:endParaRPr lang="de-DE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EEB5E9B-5D72-448E-BE21-53DD0A6C813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016000"/>
            <a:ext cx="8507288" cy="4001740"/>
          </a:xfrm>
        </p:spPr>
        <p:txBody>
          <a:bodyPr>
            <a:normAutofit fontScale="62500" lnSpcReduction="20000"/>
          </a:bodyPr>
          <a:lstStyle/>
          <a:p>
            <a:pPr>
              <a:spcAft>
                <a:spcPts val="1200"/>
              </a:spcAft>
            </a:pPr>
            <a:r>
              <a:rPr lang="de-DE" dirty="0"/>
              <a:t>Weitere Beispiele für Modelle</a:t>
            </a:r>
          </a:p>
          <a:p>
            <a:pPr lvl="1">
              <a:spcAft>
                <a:spcPts val="1200"/>
              </a:spcAft>
            </a:pPr>
            <a:r>
              <a:rPr lang="de-DE" dirty="0"/>
              <a:t>Das V - Modell</a:t>
            </a:r>
          </a:p>
          <a:p>
            <a:pPr lvl="2">
              <a:spcAft>
                <a:spcPts val="1200"/>
              </a:spcAft>
            </a:pPr>
            <a:r>
              <a:rPr lang="de-DE" dirty="0"/>
              <a:t>In den 90er Jahren aus dem Wasserfallmodell entwickelt, laufend fortgepflegt und mit dem Zusatz XT (extreme </a:t>
            </a:r>
            <a:r>
              <a:rPr lang="de-DE" dirty="0" err="1"/>
              <a:t>Tailoring</a:t>
            </a:r>
            <a:r>
              <a:rPr lang="de-DE" dirty="0"/>
              <a:t>) um agile Verfahren erweitert. Das „V“ entsteht durch die Gegenüberstellung der Entwicklungsphasen zu den korrespondierenden Qualitätssicherungsphasen. </a:t>
            </a:r>
          </a:p>
          <a:p>
            <a:pPr lvl="2">
              <a:spcAft>
                <a:spcPts val="1200"/>
              </a:spcAft>
            </a:pPr>
            <a:r>
              <a:rPr lang="de-DE" dirty="0"/>
              <a:t>„Das V-Modell XT ist in der Industrie ein weitverbreitetes Vorgehensmodell und gilt sogar für IT-Projekte der Bundesbehörden als offizieller Standard. Bei den meisten Ausschreibungen öffentlicher Auftraggeber für neue Softwareprojekte ist die Anwendung des V-Modells sogar verpflichtend und spielt daher insbesondere in Unternehmen, die Software für Behörden und Ministerien entwickeln, eine große Rolle.“(</a:t>
            </a:r>
            <a:r>
              <a:rPr lang="de-DE" dirty="0">
                <a:hlinkClick r:id="rId2"/>
              </a:rPr>
              <a:t>https://www.ionos.de/digitalguide/websites/web-entwicklung/v-modell/</a:t>
            </a:r>
            <a:r>
              <a:rPr lang="de-DE" dirty="0"/>
              <a:t>)</a:t>
            </a:r>
          </a:p>
          <a:p>
            <a:pPr lvl="1">
              <a:spcAft>
                <a:spcPts val="1200"/>
              </a:spcAft>
            </a:pPr>
            <a:r>
              <a:rPr lang="de-DE" dirty="0"/>
              <a:t>Der Rational Unified </a:t>
            </a:r>
            <a:r>
              <a:rPr lang="de-DE" dirty="0" err="1"/>
              <a:t>Process</a:t>
            </a:r>
            <a:r>
              <a:rPr lang="de-DE" dirty="0"/>
              <a:t> (RUP, neu: Open Unified </a:t>
            </a:r>
            <a:r>
              <a:rPr lang="de-DE" dirty="0" err="1"/>
              <a:t>Process</a:t>
            </a:r>
            <a:r>
              <a:rPr lang="de-DE" dirty="0"/>
              <a:t>)</a:t>
            </a:r>
          </a:p>
          <a:p>
            <a:pPr lvl="2">
              <a:spcAft>
                <a:spcPts val="1200"/>
              </a:spcAft>
            </a:pPr>
            <a:r>
              <a:rPr lang="en-US" dirty="0"/>
              <a:t>“The Rational Unified Process® is a Software Engineering Process. It provides a disciplined approach to assigning tasks and responsibilities within a development organization. Its goal is to ensure the production of high-quality software that meets the needs of its end-users, within a predictable schedule and budget” (</a:t>
            </a:r>
            <a:r>
              <a:rPr lang="en-US" dirty="0" err="1"/>
              <a:t>aus</a:t>
            </a:r>
            <a:r>
              <a:rPr lang="en-US" dirty="0"/>
              <a:t>: Rational Unified Process, Best </a:t>
            </a:r>
            <a:r>
              <a:rPr lang="en-US" dirty="0" err="1"/>
              <a:t>Practisees</a:t>
            </a:r>
            <a:r>
              <a:rPr lang="en-US" dirty="0"/>
              <a:t> for Software Development Teams, Rational Software White Paper, TP026B, Rev. 11/01, IBM.com)</a:t>
            </a:r>
            <a:endParaRPr lang="de-DE" dirty="0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</p:spTree>
    <p:extLst>
      <p:ext uri="{BB962C8B-B14F-4D97-AF65-F5344CB8AC3E}">
        <p14:creationId xmlns:p14="http://schemas.microsoft.com/office/powerpoint/2010/main" val="1130670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Projektmanagement – </a:t>
            </a:r>
            <a:r>
              <a:rPr lang="de-DE"/>
              <a:t>Agiles Vorgehen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11</a:t>
            </a:fld>
            <a:endParaRPr lang="de-DE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EEB5E9B-5D72-448E-BE21-53DD0A6C813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016000"/>
            <a:ext cx="8507288" cy="4001740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1200"/>
              </a:spcAft>
              <a:tabLst>
                <a:tab pos="3676650" algn="l"/>
              </a:tabLst>
            </a:pPr>
            <a:r>
              <a:rPr lang="de-DE" dirty="0"/>
              <a:t>Agile Verfahren </a:t>
            </a:r>
            <a:r>
              <a:rPr lang="de-DE" dirty="0">
                <a:sym typeface="Symbol" panose="05050102010706020507" pitchFamily="18" charset="2"/>
              </a:rPr>
              <a:t></a:t>
            </a:r>
            <a:r>
              <a:rPr lang="de-DE" dirty="0"/>
              <a:t> agiles Vorgehen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dirty="0" err="1"/>
              <a:t>Scrum</a:t>
            </a:r>
            <a:endParaRPr lang="de-DE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dirty="0" err="1"/>
              <a:t>eXtreme</a:t>
            </a:r>
            <a:r>
              <a:rPr lang="de-DE" dirty="0"/>
              <a:t> </a:t>
            </a:r>
            <a:r>
              <a:rPr lang="de-DE" dirty="0" err="1"/>
              <a:t>Programming</a:t>
            </a:r>
            <a:r>
              <a:rPr lang="de-DE" dirty="0"/>
              <a:t> (XP)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de-DE" dirty="0"/>
              <a:t>Kanban</a:t>
            </a:r>
          </a:p>
          <a:p>
            <a:pPr>
              <a:spcAft>
                <a:spcPts val="1200"/>
              </a:spcAft>
            </a:pPr>
            <a:r>
              <a:rPr lang="de-DE" dirty="0"/>
              <a:t>Sie sind Antworten auf schwergewichtige und aufwändige Modelle (V-Modell oder RUP)</a:t>
            </a:r>
          </a:p>
          <a:p>
            <a:pPr>
              <a:spcAft>
                <a:spcPts val="1200"/>
              </a:spcAft>
            </a:pPr>
            <a:r>
              <a:rPr lang="de-DE" dirty="0"/>
              <a:t>Agile Software-Entwicklung stellt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Team-Mitglieder und Zusammenarbeit über Prozesse und Werkzeuge,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funktionierende Software über umfangreiche Dokumentation,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Zusammenarbeit mit dem Auftraggeber über vertragliche Vereinbarungen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Eingehen auf Veränderungen über Festhalten am Plan.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</p:spTree>
    <p:extLst>
      <p:ext uri="{BB962C8B-B14F-4D97-AF65-F5344CB8AC3E}">
        <p14:creationId xmlns:p14="http://schemas.microsoft.com/office/powerpoint/2010/main" val="1398708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F34B8-854E-45C8-AD68-B2C971C99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: ein agiles Verfahren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08D68C5-22B6-49F6-B884-603F4893B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12</a:t>
            </a:fld>
            <a:endParaRPr lang="de-DE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48167D1C-3416-45A7-901B-59B0C17CB62D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83568" y="1013460"/>
            <a:ext cx="7990278" cy="4114800"/>
          </a:xfrm>
        </p:spPr>
        <p:txBody>
          <a:bodyPr>
            <a:normAutofit fontScale="62500" lnSpcReduction="20000"/>
          </a:bodyPr>
          <a:lstStyle/>
          <a:p>
            <a:r>
              <a:rPr lang="de-DE" sz="2800" dirty="0" err="1"/>
              <a:t>Scrum</a:t>
            </a:r>
            <a:r>
              <a:rPr lang="de-DE" sz="2800" dirty="0"/>
              <a:t> (Gedränge) wird als Framework zum Projektmanagement bezeichnet</a:t>
            </a:r>
          </a:p>
          <a:p>
            <a:r>
              <a:rPr lang="de-DE" sz="2800" dirty="0"/>
              <a:t>Das Team (</a:t>
            </a:r>
            <a:r>
              <a:rPr lang="de-DE" sz="2800" dirty="0" err="1"/>
              <a:t>Scrum</a:t>
            </a:r>
            <a:r>
              <a:rPr lang="de-DE" sz="2800" dirty="0"/>
              <a:t> eignet sich nicht für Ein- oder Zwei-Personen-Projekte) setzt sich aus</a:t>
            </a:r>
          </a:p>
          <a:p>
            <a:pPr lvl="1"/>
            <a:r>
              <a:rPr lang="de-DE" sz="2500" dirty="0"/>
              <a:t>dem Project-</a:t>
            </a:r>
            <a:r>
              <a:rPr lang="de-DE" sz="2500" dirty="0" err="1"/>
              <a:t>Owner</a:t>
            </a:r>
            <a:br>
              <a:rPr lang="de-DE" sz="2500" dirty="0"/>
            </a:br>
            <a:endParaRPr lang="de-DE" sz="2500" dirty="0"/>
          </a:p>
          <a:p>
            <a:pPr lvl="1"/>
            <a:r>
              <a:rPr lang="de-DE" sz="2500" dirty="0"/>
              <a:t>dem </a:t>
            </a:r>
            <a:r>
              <a:rPr lang="de-DE" sz="2500" dirty="0" err="1"/>
              <a:t>Scrum</a:t>
            </a:r>
            <a:r>
              <a:rPr lang="de-DE" sz="2500" dirty="0"/>
              <a:t>-Master und</a:t>
            </a:r>
            <a:br>
              <a:rPr lang="de-DE" sz="2500" dirty="0"/>
            </a:br>
            <a:endParaRPr lang="de-DE" sz="2500" dirty="0"/>
          </a:p>
          <a:p>
            <a:pPr lvl="1"/>
            <a:r>
              <a:rPr lang="de-DE" sz="2500" dirty="0"/>
              <a:t>dem eigentlichen Team zusammen</a:t>
            </a:r>
            <a:br>
              <a:rPr lang="de-DE" sz="2500" dirty="0"/>
            </a:br>
            <a:endParaRPr lang="de-DE" sz="2500" dirty="0"/>
          </a:p>
          <a:p>
            <a:r>
              <a:rPr lang="de-DE" sz="2800" dirty="0"/>
              <a:t>Oft werden Teams der Größe 6 bis 7 Personen als maximale Größe genannt. Aus der Praxis heraus mindestens 3 (plus PO und SM) Personen.</a:t>
            </a:r>
          </a:p>
          <a:p>
            <a:r>
              <a:rPr lang="de-DE" sz="2800" dirty="0" err="1"/>
              <a:t>Scrum</a:t>
            </a:r>
            <a:r>
              <a:rPr lang="de-DE" sz="2800" dirty="0"/>
              <a:t> eignet sich am besten für In-House-Projekte (nicht für Dienstleistungen)</a:t>
            </a:r>
          </a:p>
          <a:p>
            <a:r>
              <a:rPr lang="de-DE" sz="2800" dirty="0"/>
              <a:t>Große Projekte können auch als </a:t>
            </a:r>
            <a:r>
              <a:rPr lang="de-DE" sz="2800" dirty="0" err="1"/>
              <a:t>Scrum-of-Scrums</a:t>
            </a:r>
            <a:r>
              <a:rPr lang="de-DE" sz="2800" dirty="0"/>
              <a:t> organisiert werden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A4298AC-A3C0-406E-8447-D9A0F1D090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192CB41A-5B38-4F8F-9984-1F9C4B5579AA}"/>
              </a:ext>
            </a:extLst>
          </p:cNvPr>
          <p:cNvGrpSpPr/>
          <p:nvPr/>
        </p:nvGrpSpPr>
        <p:grpSpPr>
          <a:xfrm>
            <a:off x="5076056" y="2209428"/>
            <a:ext cx="3248337" cy="1190996"/>
            <a:chOff x="4682438" y="5087988"/>
            <a:chExt cx="4171614" cy="1529513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49231E10-868E-47DC-9301-39DC6F20DC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0807" y="5117885"/>
              <a:ext cx="1035048" cy="1433143"/>
            </a:xfrm>
            <a:prstGeom prst="rect">
              <a:avLst/>
            </a:prstGeom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9FEA2BE4-298D-4591-AED4-A5CDEA929C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0851" y="5117885"/>
              <a:ext cx="1903201" cy="1499616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ED931486-ECD4-4B68-ABBF-8BFC8655CA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682438" y="5087988"/>
              <a:ext cx="828369" cy="14630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36518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F34B8-854E-45C8-AD68-B2C971C99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: das Team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08D68C5-22B6-49F6-B884-603F4893B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13</a:t>
            </a:fld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48167D1C-3416-45A7-901B-59B0C17CB62D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683568" y="913284"/>
            <a:ext cx="7990278" cy="4320480"/>
          </a:xfrm>
        </p:spPr>
        <p:txBody>
          <a:bodyPr>
            <a:normAutofit fontScale="70000" lnSpcReduction="20000"/>
          </a:bodyPr>
          <a:lstStyle/>
          <a:p>
            <a:r>
              <a:rPr lang="de-DE" sz="2800" dirty="0"/>
              <a:t>Zu den Rollen</a:t>
            </a:r>
          </a:p>
          <a:p>
            <a:pPr lvl="1"/>
            <a:r>
              <a:rPr lang="de-DE" sz="2500" dirty="0"/>
              <a:t>der Project-</a:t>
            </a:r>
            <a:r>
              <a:rPr lang="de-DE" sz="2500" dirty="0" err="1"/>
              <a:t>Owner</a:t>
            </a:r>
            <a:endParaRPr lang="de-DE" sz="2500" dirty="0"/>
          </a:p>
          <a:p>
            <a:pPr lvl="2"/>
            <a:r>
              <a:rPr lang="de-DE" sz="2200" dirty="0"/>
              <a:t>Hat den Hut auf, formuliert das Ziel und damit das Produkt sowie seine Eigenschaften</a:t>
            </a:r>
          </a:p>
          <a:p>
            <a:pPr lvl="2"/>
            <a:r>
              <a:rPr lang="de-DE" sz="2200" dirty="0"/>
              <a:t>Trifft Entscheidungen.</a:t>
            </a:r>
          </a:p>
          <a:p>
            <a:pPr lvl="2"/>
            <a:r>
              <a:rPr lang="de-DE" sz="2200" dirty="0"/>
              <a:t>Muss eine klare Vorstellung von dem Produkt haben (nicht nur von der Arbeit mit dem Produkt)</a:t>
            </a:r>
            <a:br>
              <a:rPr lang="de-DE" sz="2200" dirty="0"/>
            </a:br>
            <a:endParaRPr lang="de-DE" sz="2200" dirty="0"/>
          </a:p>
          <a:p>
            <a:pPr lvl="1"/>
            <a:r>
              <a:rPr lang="de-DE" sz="2500" dirty="0"/>
              <a:t>dem </a:t>
            </a:r>
            <a:r>
              <a:rPr lang="de-DE" sz="2500" dirty="0" err="1"/>
              <a:t>Scrum</a:t>
            </a:r>
            <a:r>
              <a:rPr lang="de-DE" sz="2500" dirty="0"/>
              <a:t>-Master</a:t>
            </a:r>
          </a:p>
          <a:p>
            <a:pPr lvl="2"/>
            <a:r>
              <a:rPr lang="de-DE" sz="2200" dirty="0"/>
              <a:t>Sorgt vor allem für einen reibungslosen Ablauf der Bearbeitung</a:t>
            </a:r>
          </a:p>
          <a:p>
            <a:pPr lvl="2"/>
            <a:r>
              <a:rPr lang="de-DE" sz="2200" dirty="0"/>
              <a:t>Räumt (nach Möglichkeit) Probleme aus dem Weg</a:t>
            </a:r>
          </a:p>
          <a:p>
            <a:pPr lvl="2"/>
            <a:r>
              <a:rPr lang="de-DE" sz="2200" dirty="0"/>
              <a:t>Klärt Probleme mit dem Team</a:t>
            </a:r>
            <a:br>
              <a:rPr lang="de-DE" sz="2200" dirty="0"/>
            </a:br>
            <a:endParaRPr lang="de-DE" sz="2200" dirty="0"/>
          </a:p>
          <a:p>
            <a:pPr lvl="1"/>
            <a:r>
              <a:rPr lang="de-DE" sz="2500" dirty="0"/>
              <a:t>das eigentliche Team</a:t>
            </a:r>
          </a:p>
          <a:p>
            <a:pPr lvl="2"/>
            <a:r>
              <a:rPr lang="de-DE" sz="2200" dirty="0"/>
              <a:t>Ist gleichberechtigt bei der Aufgaben- und Problemformulierung beteiligt</a:t>
            </a:r>
          </a:p>
          <a:p>
            <a:pPr lvl="2"/>
            <a:r>
              <a:rPr lang="de-DE" sz="2200" dirty="0"/>
              <a:t>Jeder schätzt zusammen mit den beiden oben Aufgaben ein</a:t>
            </a:r>
          </a:p>
          <a:p>
            <a:pPr lvl="2"/>
            <a:r>
              <a:rPr lang="de-DE" sz="2200" dirty="0"/>
              <a:t>Nach Möglichkeit interdisziplinär besetzt</a:t>
            </a:r>
            <a:br>
              <a:rPr lang="de-DE" sz="2200" dirty="0"/>
            </a:br>
            <a:endParaRPr lang="de-DE" sz="220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A4298AC-A3C0-406E-8447-D9A0F1D090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</p:spTree>
    <p:extLst>
      <p:ext uri="{BB962C8B-B14F-4D97-AF65-F5344CB8AC3E}">
        <p14:creationId xmlns:p14="http://schemas.microsoft.com/office/powerpoint/2010/main" val="3687433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feld 21"/>
          <p:cNvSpPr txBox="1"/>
          <p:nvPr/>
        </p:nvSpPr>
        <p:spPr>
          <a:xfrm>
            <a:off x="5004048" y="2569468"/>
            <a:ext cx="33098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Die Analyse</a:t>
            </a: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Das Sprint-Review und die Sprint-Retrospektive</a:t>
            </a:r>
          </a:p>
        </p:txBody>
      </p:sp>
      <p:sp>
        <p:nvSpPr>
          <p:cNvPr id="29" name="Pfeil nach unten 28"/>
          <p:cNvSpPr/>
          <p:nvPr/>
        </p:nvSpPr>
        <p:spPr>
          <a:xfrm rot="10800000">
            <a:off x="8172400" y="2628889"/>
            <a:ext cx="579120" cy="4470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0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9B64484D-6B39-4F4C-AE88-7370D7A99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: die Bausteine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2A62401-F170-4502-8FFE-BDDF92705621}"/>
              </a:ext>
            </a:extLst>
          </p:cNvPr>
          <p:cNvSpPr txBox="1"/>
          <p:nvPr/>
        </p:nvSpPr>
        <p:spPr>
          <a:xfrm>
            <a:off x="395536" y="943427"/>
            <a:ext cx="269123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Der Product-Backlog:</a:t>
            </a: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(auch als User-Stories bezeichnet, evtl. als Pendant zu den Use-Cases in UML) </a:t>
            </a: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Hier wird jede Aufgabe formuliert und bewertet. 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1C73D347-F9F8-4240-AD50-851891A141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909757"/>
            <a:ext cx="1257143" cy="865079"/>
          </a:xfrm>
          <a:prstGeom prst="rect">
            <a:avLst/>
          </a:prstGeom>
        </p:spPr>
      </p:pic>
      <p:sp>
        <p:nvSpPr>
          <p:cNvPr id="16" name="Richtungspfeil 2">
            <a:extLst>
              <a:ext uri="{FF2B5EF4-FFF2-40B4-BE49-F238E27FC236}">
                <a16:creationId xmlns:a16="http://schemas.microsoft.com/office/drawing/2014/main" id="{48CE5DD2-3174-4CD4-A4D2-D5F8E3690F2C}"/>
              </a:ext>
            </a:extLst>
          </p:cNvPr>
          <p:cNvSpPr/>
          <p:nvPr/>
        </p:nvSpPr>
        <p:spPr>
          <a:xfrm>
            <a:off x="7056040" y="1580429"/>
            <a:ext cx="1661160" cy="38881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0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56806EA-5B68-46F6-B589-09BBA184D7C4}"/>
              </a:ext>
            </a:extLst>
          </p:cNvPr>
          <p:cNvSpPr txBox="1"/>
          <p:nvPr/>
        </p:nvSpPr>
        <p:spPr>
          <a:xfrm>
            <a:off x="4788024" y="1417340"/>
            <a:ext cx="26912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Der Sprint:</a:t>
            </a: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Die Durchführung einer Arbeitsphase. 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7D82AB07-CF34-48E4-B521-3C396D7233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1520" y="2492876"/>
            <a:ext cx="690308" cy="1219200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C9A43AAF-BD47-4800-8E4D-A8201469D166}"/>
              </a:ext>
            </a:extLst>
          </p:cNvPr>
          <p:cNvSpPr txBox="1"/>
          <p:nvPr/>
        </p:nvSpPr>
        <p:spPr>
          <a:xfrm>
            <a:off x="1197560" y="3409103"/>
            <a:ext cx="6974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Die Roadmap: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38115" indent="-238115">
              <a:buFont typeface="Arial" panose="020B0604020202020204" pitchFamily="34" charset="0"/>
              <a:buChar char="•"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als Übersicht, wohin es gehen soll. Die Phasen werden auch als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Epics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bezeichnet.</a:t>
            </a:r>
          </a:p>
          <a:p>
            <a:pPr marL="238115" indent="-238115">
              <a:buFont typeface="Arial" panose="020B0604020202020204" pitchFamily="34" charset="0"/>
              <a:buChar char="•"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Z.B.</a:t>
            </a:r>
          </a:p>
          <a:p>
            <a:pPr marL="619100" lvl="1" indent="-238115">
              <a:buFont typeface="Symbol" panose="05050102010706020507" pitchFamily="18" charset="2"/>
              <a:buChar char="-"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Nach einem Monate prototypische Webseite mit Frontend und Backend und der Seitenübersicht fertig, z.B. Login möglich, Seitennavigation</a:t>
            </a:r>
          </a:p>
          <a:p>
            <a:pPr marL="619100" lvl="1" indent="-238115">
              <a:buFont typeface="Symbol" panose="05050102010706020507" pitchFamily="18" charset="2"/>
              <a:buChar char="-"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Nach einem weiteren Monat Funktion X und Y fertig, usw.</a:t>
            </a:r>
          </a:p>
        </p:txBody>
      </p:sp>
      <p:sp>
        <p:nvSpPr>
          <p:cNvPr id="21" name="Richtungspfeil 2">
            <a:extLst>
              <a:ext uri="{FF2B5EF4-FFF2-40B4-BE49-F238E27FC236}">
                <a16:creationId xmlns:a16="http://schemas.microsoft.com/office/drawing/2014/main" id="{114FF18D-F993-48CE-802C-D4368CD83FC8}"/>
              </a:ext>
            </a:extLst>
          </p:cNvPr>
          <p:cNvSpPr/>
          <p:nvPr/>
        </p:nvSpPr>
        <p:spPr>
          <a:xfrm>
            <a:off x="1944568" y="4829712"/>
            <a:ext cx="1403296" cy="38881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hevron 3">
            <a:extLst>
              <a:ext uri="{FF2B5EF4-FFF2-40B4-BE49-F238E27FC236}">
                <a16:creationId xmlns:a16="http://schemas.microsoft.com/office/drawing/2014/main" id="{F5ECC50B-C2C8-49D7-951D-09C59079F403}"/>
              </a:ext>
            </a:extLst>
          </p:cNvPr>
          <p:cNvSpPr/>
          <p:nvPr/>
        </p:nvSpPr>
        <p:spPr>
          <a:xfrm>
            <a:off x="3419872" y="4829711"/>
            <a:ext cx="1512168" cy="40405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hevron 16">
            <a:extLst>
              <a:ext uri="{FF2B5EF4-FFF2-40B4-BE49-F238E27FC236}">
                <a16:creationId xmlns:a16="http://schemas.microsoft.com/office/drawing/2014/main" id="{7DD2D4E2-2C54-4314-953A-CBA9F30A54EA}"/>
              </a:ext>
            </a:extLst>
          </p:cNvPr>
          <p:cNvSpPr/>
          <p:nvPr/>
        </p:nvSpPr>
        <p:spPr>
          <a:xfrm>
            <a:off x="5030668" y="4829711"/>
            <a:ext cx="1805940" cy="40405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Foliennummernplatzhalter 2">
            <a:extLst>
              <a:ext uri="{FF2B5EF4-FFF2-40B4-BE49-F238E27FC236}">
                <a16:creationId xmlns:a16="http://schemas.microsoft.com/office/drawing/2014/main" id="{BADDB1A4-5A0E-453E-BDE7-01D8E0961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2648" y="5296958"/>
            <a:ext cx="1981200" cy="304800"/>
          </a:xfrm>
        </p:spPr>
        <p:txBody>
          <a:bodyPr/>
          <a:lstStyle/>
          <a:p>
            <a:fld id="{568CA29E-BEBC-4998-8CC1-1936EE812DED}" type="slidenum">
              <a:rPr lang="de-DE" smtClean="0"/>
              <a:t>14</a:t>
            </a:fld>
            <a:endParaRPr lang="de-DE" dirty="0"/>
          </a:p>
        </p:txBody>
      </p:sp>
      <p:sp>
        <p:nvSpPr>
          <p:cNvPr id="32" name="Fußzeilenplatzhalter 5">
            <a:extLst>
              <a:ext uri="{FF2B5EF4-FFF2-40B4-BE49-F238E27FC236}">
                <a16:creationId xmlns:a16="http://schemas.microsoft.com/office/drawing/2014/main" id="{05DAAE88-EC12-4409-A2F3-B708293C74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</p:spTree>
    <p:extLst>
      <p:ext uri="{BB962C8B-B14F-4D97-AF65-F5344CB8AC3E}">
        <p14:creationId xmlns:p14="http://schemas.microsoft.com/office/powerpoint/2010/main" val="364951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9B64484D-6B39-4F4C-AE88-7370D7A99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: der Produkt-Backlog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1C73D347-F9F8-4240-AD50-851891A141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325031"/>
            <a:ext cx="1257143" cy="865079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7D82AB07-CF34-48E4-B521-3C396D7233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8972" y="3671638"/>
            <a:ext cx="690308" cy="1219200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50C258DE-E663-4934-9ABF-BB794CDADFA4}"/>
              </a:ext>
            </a:extLst>
          </p:cNvPr>
          <p:cNvSpPr txBox="1"/>
          <p:nvPr/>
        </p:nvSpPr>
        <p:spPr>
          <a:xfrm rot="20673044">
            <a:off x="5822262" y="1357291"/>
            <a:ext cx="1249552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67" i="1" dirty="0">
                <a:solidFill>
                  <a:schemeClr val="accent5">
                    <a:lumMod val="75000"/>
                  </a:schemeClr>
                </a:solidFill>
                <a:latin typeface="Montserrat Medium" panose="00000600000000000000" pitchFamily="50" charset="0"/>
              </a:rPr>
              <a:t>Möglichst nur eine Funktion</a:t>
            </a:r>
          </a:p>
        </p:txBody>
      </p:sp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978D0685-245B-40E3-A675-55C018A71B1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911148"/>
            <a:ext cx="8229600" cy="1607928"/>
          </a:xfrm>
        </p:spPr>
        <p:txBody>
          <a:bodyPr>
            <a:normAutofit fontScale="70000" lnSpcReduction="20000"/>
          </a:bodyPr>
          <a:lstStyle/>
          <a:p>
            <a:r>
              <a:rPr lang="de-DE" dirty="0"/>
              <a:t>Pro Eintrag steht alles drin, was wichtig ist. Je genauer und umfangreicher, desto besser klappt die Abarbeitung. Z.B.</a:t>
            </a:r>
          </a:p>
          <a:p>
            <a:pPr lvl="1"/>
            <a:r>
              <a:rPr lang="de-DE" dirty="0"/>
              <a:t>Kurzbeschreibung (User-Story)</a:t>
            </a:r>
          </a:p>
          <a:p>
            <a:pPr lvl="1"/>
            <a:r>
              <a:rPr lang="de-DE" dirty="0"/>
              <a:t>Was soll es können/wie soll es funktionieren</a:t>
            </a:r>
          </a:p>
          <a:p>
            <a:pPr lvl="1"/>
            <a:r>
              <a:rPr lang="de-DE" dirty="0"/>
              <a:t>Aufwand / Priorisierung</a:t>
            </a:r>
          </a:p>
          <a:p>
            <a:pPr lvl="1"/>
            <a:r>
              <a:rPr lang="de-DE" dirty="0"/>
              <a:t>Abnahmekriterien (wann ist die Eigenschaft erfüllt)  /Tests</a:t>
            </a:r>
          </a:p>
        </p:txBody>
      </p:sp>
      <p:sp>
        <p:nvSpPr>
          <p:cNvPr id="28" name="Inhaltsplatzhalter 3">
            <a:extLst>
              <a:ext uri="{FF2B5EF4-FFF2-40B4-BE49-F238E27FC236}">
                <a16:creationId xmlns:a16="http://schemas.microsoft.com/office/drawing/2014/main" id="{FCA2DFCC-69FA-473D-A9B2-E3B25B4DEE90}"/>
              </a:ext>
            </a:extLst>
          </p:cNvPr>
          <p:cNvSpPr txBox="1">
            <a:spLocks/>
          </p:cNvSpPr>
          <p:nvPr/>
        </p:nvSpPr>
        <p:spPr>
          <a:xfrm>
            <a:off x="1595588" y="2497460"/>
            <a:ext cx="7206244" cy="1728192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Story-Points</a:t>
            </a:r>
          </a:p>
          <a:p>
            <a:pPr lvl="1"/>
            <a:r>
              <a:rPr lang="de-DE" dirty="0"/>
              <a:t>Bewertung/Aufwand der Aufgabe (Wichtig: jeder vom Team muss schätzen, nicht nur die Spezialisten). Dafür wird gerne der </a:t>
            </a:r>
            <a:r>
              <a:rPr lang="de-DE" dirty="0" err="1"/>
              <a:t>Planning</a:t>
            </a:r>
            <a:r>
              <a:rPr lang="de-DE" dirty="0"/>
              <a:t> Poker eingesetzt. Gängige Bewertungen:</a:t>
            </a:r>
          </a:p>
          <a:p>
            <a:pPr lvl="2"/>
            <a:r>
              <a:rPr lang="de-DE" dirty="0"/>
              <a:t>Oft (angepasste Fibonacci-Folge): 0, 1/2, 1, 2, 3, 5, 8, 13, 20, 40, 100</a:t>
            </a:r>
          </a:p>
          <a:p>
            <a:pPr lvl="2"/>
            <a:r>
              <a:rPr lang="de-DE" dirty="0"/>
              <a:t>Fibonacci: 0, 1, 2, 3, 5, 8, 13, 21, 34, 55, 89, 144</a:t>
            </a:r>
          </a:p>
          <a:p>
            <a:pPr lvl="2"/>
            <a:r>
              <a:rPr lang="de-DE" dirty="0"/>
              <a:t>Kleidungsgrößen: XS, S, M, L, XL, XXL</a:t>
            </a:r>
          </a:p>
        </p:txBody>
      </p:sp>
      <p:sp>
        <p:nvSpPr>
          <p:cNvPr id="30" name="Foliennummernplatzhalter 2">
            <a:extLst>
              <a:ext uri="{FF2B5EF4-FFF2-40B4-BE49-F238E27FC236}">
                <a16:creationId xmlns:a16="http://schemas.microsoft.com/office/drawing/2014/main" id="{FCAB9840-1153-4D13-9C7F-F4CAE4F8D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2648" y="5296958"/>
            <a:ext cx="1981200" cy="304800"/>
          </a:xfrm>
        </p:spPr>
        <p:txBody>
          <a:bodyPr/>
          <a:lstStyle/>
          <a:p>
            <a:fld id="{568CA29E-BEBC-4998-8CC1-1936EE812DED}" type="slidenum">
              <a:rPr lang="de-DE" smtClean="0"/>
              <a:t>15</a:t>
            </a:fld>
            <a:endParaRPr lang="de-DE" dirty="0"/>
          </a:p>
        </p:txBody>
      </p:sp>
      <p:sp>
        <p:nvSpPr>
          <p:cNvPr id="31" name="Fußzeilenplatzhalter 5">
            <a:extLst>
              <a:ext uri="{FF2B5EF4-FFF2-40B4-BE49-F238E27FC236}">
                <a16:creationId xmlns:a16="http://schemas.microsoft.com/office/drawing/2014/main" id="{8AE020FC-61CF-42B1-B243-0EB602024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1DF7E7E9-E2B4-47F9-9456-449B32741EEA}"/>
              </a:ext>
            </a:extLst>
          </p:cNvPr>
          <p:cNvSpPr txBox="1">
            <a:spLocks/>
          </p:cNvSpPr>
          <p:nvPr/>
        </p:nvSpPr>
        <p:spPr>
          <a:xfrm>
            <a:off x="1607364" y="4369668"/>
            <a:ext cx="7194468" cy="792088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Priorisierung:</a:t>
            </a:r>
          </a:p>
          <a:p>
            <a:pPr lvl="1"/>
            <a:r>
              <a:rPr lang="de-DE" dirty="0"/>
              <a:t>Zusätzlich zu den Story-Points wird eine Priorisierung durchgeführt. Meist vom Product-</a:t>
            </a:r>
            <a:r>
              <a:rPr lang="de-DE" dirty="0" err="1"/>
              <a:t>Owner</a:t>
            </a:r>
            <a:r>
              <a:rPr lang="de-DE" dirty="0"/>
              <a:t>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1080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9B64484D-6B39-4F4C-AE88-7370D7A99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: der Backlog (ein Beispiel)</a:t>
            </a:r>
          </a:p>
        </p:txBody>
      </p:sp>
      <p:sp>
        <p:nvSpPr>
          <p:cNvPr id="30" name="Foliennummernplatzhalter 2">
            <a:extLst>
              <a:ext uri="{FF2B5EF4-FFF2-40B4-BE49-F238E27FC236}">
                <a16:creationId xmlns:a16="http://schemas.microsoft.com/office/drawing/2014/main" id="{FCAB9840-1153-4D13-9C7F-F4CAE4F8D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2648" y="5296958"/>
            <a:ext cx="1981200" cy="304800"/>
          </a:xfrm>
        </p:spPr>
        <p:txBody>
          <a:bodyPr/>
          <a:lstStyle/>
          <a:p>
            <a:fld id="{568CA29E-BEBC-4998-8CC1-1936EE812DED}" type="slidenum">
              <a:rPr lang="de-DE" smtClean="0"/>
              <a:t>16</a:t>
            </a:fld>
            <a:endParaRPr lang="de-DE" dirty="0"/>
          </a:p>
        </p:txBody>
      </p:sp>
      <p:sp>
        <p:nvSpPr>
          <p:cNvPr id="31" name="Fußzeilenplatzhalter 5">
            <a:extLst>
              <a:ext uri="{FF2B5EF4-FFF2-40B4-BE49-F238E27FC236}">
                <a16:creationId xmlns:a16="http://schemas.microsoft.com/office/drawing/2014/main" id="{8AE020FC-61CF-42B1-B243-0EB602024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0829BE8A-AF49-4A7F-8C37-04D3C30F3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1447"/>
            <a:ext cx="9144000" cy="4345605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189A9C08-8223-47DC-9C84-0E68C63D1B27}"/>
              </a:ext>
            </a:extLst>
          </p:cNvPr>
          <p:cNvSpPr txBox="1"/>
          <p:nvPr/>
        </p:nvSpPr>
        <p:spPr>
          <a:xfrm>
            <a:off x="41861" y="2497460"/>
            <a:ext cx="830677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1400" dirty="0">
                <a:latin typeface="K2D Medium" panose="00000600000000000000" pitchFamily="2" charset="-34"/>
                <a:cs typeface="K2D Medium" panose="00000600000000000000" pitchFamily="2" charset="-34"/>
              </a:rPr>
              <a:t>Themen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7E4F7A3-ABBD-47F8-87F5-062923A954B8}"/>
              </a:ext>
            </a:extLst>
          </p:cNvPr>
          <p:cNvSpPr txBox="1"/>
          <p:nvPr/>
        </p:nvSpPr>
        <p:spPr>
          <a:xfrm>
            <a:off x="1524443" y="762853"/>
            <a:ext cx="2098094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K2D Medium" panose="00000600000000000000" pitchFamily="2" charset="-34"/>
                <a:cs typeface="K2D Medium" panose="00000600000000000000" pitchFamily="2" charset="-34"/>
              </a:rPr>
              <a:t>Kurzbeschreibung der Aufgabe/der Funktion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962C098-9F68-46CB-B95C-B45D72AFAD56}"/>
              </a:ext>
            </a:extLst>
          </p:cNvPr>
          <p:cNvSpPr txBox="1"/>
          <p:nvPr/>
        </p:nvSpPr>
        <p:spPr>
          <a:xfrm>
            <a:off x="4067944" y="762853"/>
            <a:ext cx="1947731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K2D Medium" panose="00000600000000000000" pitchFamily="2" charset="-34"/>
                <a:cs typeface="K2D Medium" panose="00000600000000000000" pitchFamily="2" charset="-34"/>
              </a:rPr>
              <a:t>Beschreibung der Abnahme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8ABC8B6-D2AA-415B-B6AD-BC60D21D4017}"/>
              </a:ext>
            </a:extLst>
          </p:cNvPr>
          <p:cNvSpPr txBox="1"/>
          <p:nvPr/>
        </p:nvSpPr>
        <p:spPr>
          <a:xfrm>
            <a:off x="7619557" y="360725"/>
            <a:ext cx="1466928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K2D Medium" panose="00000600000000000000" pitchFamily="2" charset="-34"/>
                <a:cs typeface="K2D Medium" panose="00000600000000000000" pitchFamily="2" charset="-34"/>
              </a:rPr>
              <a:t>Scoring (noch nicht durchgeführt)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AB17F36-32C3-4BB5-9C39-E1BB7BE89143}"/>
              </a:ext>
            </a:extLst>
          </p:cNvPr>
          <p:cNvSpPr txBox="1"/>
          <p:nvPr/>
        </p:nvSpPr>
        <p:spPr>
          <a:xfrm>
            <a:off x="6373368" y="1869459"/>
            <a:ext cx="1826882" cy="95410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K2D Medium" panose="00000600000000000000" pitchFamily="2" charset="-34"/>
                <a:cs typeface="K2D Medium" panose="00000600000000000000" pitchFamily="2" charset="-34"/>
              </a:rPr>
              <a:t>Kommentare, Bemerkungen (z.B. aus der Diskussion, </a:t>
            </a:r>
            <a:r>
              <a:rPr lang="de-DE" sz="1400" dirty="0" err="1">
                <a:latin typeface="K2D Medium" panose="00000600000000000000" pitchFamily="2" charset="-34"/>
                <a:cs typeface="K2D Medium" panose="00000600000000000000" pitchFamily="2" charset="-34"/>
              </a:rPr>
              <a:t>FoBi</a:t>
            </a:r>
            <a:r>
              <a:rPr lang="de-DE" sz="1400" dirty="0">
                <a:latin typeface="K2D Medium" panose="00000600000000000000" pitchFamily="2" charset="-34"/>
                <a:cs typeface="K2D Medium" panose="00000600000000000000" pitchFamily="2" charset="-34"/>
              </a:rPr>
              <a:t>)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A966A82B-F4B1-470A-94BE-EBC8C0DF379C}"/>
              </a:ext>
            </a:extLst>
          </p:cNvPr>
          <p:cNvSpPr txBox="1"/>
          <p:nvPr/>
        </p:nvSpPr>
        <p:spPr>
          <a:xfrm>
            <a:off x="4585657" y="3102674"/>
            <a:ext cx="3377848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1400" dirty="0">
                <a:latin typeface="K2D Medium" panose="00000600000000000000" pitchFamily="2" charset="-34"/>
                <a:cs typeface="K2D Medium" panose="00000600000000000000" pitchFamily="2" charset="-34"/>
              </a:rPr>
              <a:t>Beispiel mit https://easybacklog.com/</a:t>
            </a:r>
          </a:p>
        </p:txBody>
      </p:sp>
    </p:spTree>
    <p:extLst>
      <p:ext uri="{BB962C8B-B14F-4D97-AF65-F5344CB8AC3E}">
        <p14:creationId xmlns:p14="http://schemas.microsoft.com/office/powerpoint/2010/main" val="1286191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9B64484D-6B39-4F4C-AE88-7370D7A99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: die Bewertung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1C73D347-F9F8-4240-AD50-851891A141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777333"/>
            <a:ext cx="1257143" cy="865079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7D82AB07-CF34-48E4-B521-3C396D7233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7584" y="3831205"/>
            <a:ext cx="690308" cy="1219200"/>
          </a:xfrm>
          <a:prstGeom prst="rect">
            <a:avLst/>
          </a:prstGeom>
        </p:spPr>
      </p:pic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978D0685-245B-40E3-A675-55C018A71B1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911148"/>
            <a:ext cx="8229600" cy="2954464"/>
          </a:xfrm>
        </p:spPr>
        <p:txBody>
          <a:bodyPr>
            <a:normAutofit fontScale="70000" lnSpcReduction="20000"/>
          </a:bodyPr>
          <a:lstStyle/>
          <a:p>
            <a:r>
              <a:rPr lang="de-DE" dirty="0" err="1"/>
              <a:t>Planning</a:t>
            </a:r>
            <a:r>
              <a:rPr lang="de-DE" dirty="0"/>
              <a:t> Poker liefert die Story-Points</a:t>
            </a:r>
          </a:p>
          <a:p>
            <a:pPr lvl="1"/>
            <a:r>
              <a:rPr lang="de-DE" dirty="0"/>
              <a:t>Jeder im Team muss die Aufgabe einschätzen</a:t>
            </a:r>
          </a:p>
          <a:p>
            <a:pPr lvl="1"/>
            <a:r>
              <a:rPr lang="de-DE" dirty="0"/>
              <a:t>Unabhängig von seinen spezifischen Fähigkeiten</a:t>
            </a:r>
          </a:p>
          <a:p>
            <a:pPr lvl="1"/>
            <a:r>
              <a:rPr lang="de-DE" dirty="0"/>
              <a:t>Die exponentiell steigenden Werte sollen den geschätzten Aufwand abbilden </a:t>
            </a:r>
          </a:p>
          <a:p>
            <a:pPr lvl="1"/>
            <a:r>
              <a:rPr lang="de-DE" dirty="0"/>
              <a:t>Zusätzlich hat man oft noch die Bewertung ‚?‘. Damit kann man ausdrücken, dass man mit der Aufgabe nichts anfangen kann, Fortbildung benötigt.</a:t>
            </a:r>
          </a:p>
          <a:p>
            <a:pPr lvl="1"/>
            <a:r>
              <a:rPr lang="de-DE" dirty="0" err="1"/>
              <a:t>Planning</a:t>
            </a:r>
            <a:r>
              <a:rPr lang="de-DE" dirty="0"/>
              <a:t> Poker wird meist so durchgeführt, dass sich jeder die Aufgabe durchliest, sich eine Bewertung überlegt und alle gleichzeitig aufdecken</a:t>
            </a:r>
          </a:p>
          <a:p>
            <a:pPr lvl="1"/>
            <a:r>
              <a:rPr lang="de-DE" dirty="0"/>
              <a:t>Diejenigen mit den Extremwerten (unten/oben) müssen ihre Einschätzung erläutern</a:t>
            </a:r>
          </a:p>
          <a:p>
            <a:pPr lvl="1"/>
            <a:r>
              <a:rPr lang="de-DE" dirty="0"/>
              <a:t>Wie lange / oft </a:t>
            </a:r>
            <a:r>
              <a:rPr lang="de-DE" dirty="0" err="1"/>
              <a:t>Planning</a:t>
            </a:r>
            <a:r>
              <a:rPr lang="de-DE" dirty="0"/>
              <a:t> Poker pro Aufgabe durchgeführt wird, obliegt dem Project </a:t>
            </a:r>
            <a:r>
              <a:rPr lang="de-DE" dirty="0" err="1"/>
              <a:t>Owner</a:t>
            </a:r>
            <a:endParaRPr lang="de-DE" dirty="0"/>
          </a:p>
        </p:txBody>
      </p:sp>
      <p:sp>
        <p:nvSpPr>
          <p:cNvPr id="30" name="Foliennummernplatzhalter 2">
            <a:extLst>
              <a:ext uri="{FF2B5EF4-FFF2-40B4-BE49-F238E27FC236}">
                <a16:creationId xmlns:a16="http://schemas.microsoft.com/office/drawing/2014/main" id="{FCAB9840-1153-4D13-9C7F-F4CAE4F8D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2648" y="5296958"/>
            <a:ext cx="1981200" cy="304800"/>
          </a:xfrm>
        </p:spPr>
        <p:txBody>
          <a:bodyPr/>
          <a:lstStyle/>
          <a:p>
            <a:fld id="{568CA29E-BEBC-4998-8CC1-1936EE812DED}" type="slidenum">
              <a:rPr lang="de-DE" smtClean="0"/>
              <a:t>17</a:t>
            </a:fld>
            <a:endParaRPr lang="de-DE" dirty="0"/>
          </a:p>
        </p:txBody>
      </p:sp>
      <p:sp>
        <p:nvSpPr>
          <p:cNvPr id="31" name="Fußzeilenplatzhalter 5">
            <a:extLst>
              <a:ext uri="{FF2B5EF4-FFF2-40B4-BE49-F238E27FC236}">
                <a16:creationId xmlns:a16="http://schemas.microsoft.com/office/drawing/2014/main" id="{8AE020FC-61CF-42B1-B243-0EB602024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1DF7E7E9-E2B4-47F9-9456-449B32741EEA}"/>
              </a:ext>
            </a:extLst>
          </p:cNvPr>
          <p:cNvSpPr txBox="1">
            <a:spLocks/>
          </p:cNvSpPr>
          <p:nvPr/>
        </p:nvSpPr>
        <p:spPr>
          <a:xfrm>
            <a:off x="1603248" y="4079500"/>
            <a:ext cx="7194468" cy="724352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Priorisierung:</a:t>
            </a:r>
          </a:p>
          <a:p>
            <a:pPr lvl="1"/>
            <a:r>
              <a:rPr lang="de-DE" dirty="0"/>
              <a:t>Zum Schluss priorisiert den Project </a:t>
            </a:r>
            <a:r>
              <a:rPr lang="de-DE" dirty="0" err="1"/>
              <a:t>Owner</a:t>
            </a:r>
            <a:r>
              <a:rPr lang="de-DE" dirty="0"/>
              <a:t> die Aufgaben für die Sprints.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24099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9B64484D-6B39-4F4C-AE88-7370D7A99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: der Sprint</a:t>
            </a:r>
          </a:p>
        </p:txBody>
      </p:sp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978D0685-245B-40E3-A675-55C018A71B1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911148"/>
            <a:ext cx="8219256" cy="852904"/>
          </a:xfrm>
        </p:spPr>
        <p:txBody>
          <a:bodyPr>
            <a:normAutofit fontScale="62500" lnSpcReduction="20000"/>
          </a:bodyPr>
          <a:lstStyle/>
          <a:p>
            <a:r>
              <a:rPr lang="de-DE" sz="2800" dirty="0"/>
              <a:t>Das Team arbeitet in Sprints. </a:t>
            </a:r>
          </a:p>
          <a:p>
            <a:r>
              <a:rPr lang="de-DE" sz="2800" dirty="0"/>
              <a:t>Sprints sind definierte Zeitintervalle (typ. 1 bis max. 3 Wochen), in denen nach Möglichkeit ohne Unterbrechung an den Aufgaben gearbeitet wird. </a:t>
            </a:r>
          </a:p>
          <a:p>
            <a:pPr lvl="1"/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29871FB-27B2-4340-9FB1-558757263071}"/>
              </a:ext>
            </a:extLst>
          </p:cNvPr>
          <p:cNvSpPr txBox="1"/>
          <p:nvPr/>
        </p:nvSpPr>
        <p:spPr>
          <a:xfrm>
            <a:off x="1056982" y="2376319"/>
            <a:ext cx="1435100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33" dirty="0">
                <a:latin typeface="K2D Medium" panose="00000600000000000000" pitchFamily="2" charset="-34"/>
                <a:cs typeface="K2D Medium" panose="00000600000000000000" pitchFamily="2" charset="-34"/>
              </a:rPr>
              <a:t>Sprint-</a:t>
            </a:r>
            <a:r>
              <a:rPr lang="de-DE" sz="1333" dirty="0" err="1">
                <a:latin typeface="K2D Medium" panose="00000600000000000000" pitchFamily="2" charset="-34"/>
                <a:cs typeface="K2D Medium" panose="00000600000000000000" pitchFamily="2" charset="-34"/>
              </a:rPr>
              <a:t>Planning</a:t>
            </a:r>
            <a:endParaRPr lang="de-DE" sz="1333" dirty="0">
              <a:latin typeface="K2D Medium" panose="00000600000000000000" pitchFamily="2" charset="-34"/>
              <a:cs typeface="K2D Medium" panose="00000600000000000000" pitchFamily="2" charset="-34"/>
            </a:endParaRPr>
          </a:p>
        </p:txBody>
      </p:sp>
      <p:sp>
        <p:nvSpPr>
          <p:cNvPr id="9" name="Richtungspfeil 2">
            <a:extLst>
              <a:ext uri="{FF2B5EF4-FFF2-40B4-BE49-F238E27FC236}">
                <a16:creationId xmlns:a16="http://schemas.microsoft.com/office/drawing/2014/main" id="{D8C745BC-BCB0-479C-8CD5-CC024116CCD9}"/>
              </a:ext>
            </a:extLst>
          </p:cNvPr>
          <p:cNvSpPr/>
          <p:nvPr/>
        </p:nvSpPr>
        <p:spPr>
          <a:xfrm>
            <a:off x="1056982" y="2171442"/>
            <a:ext cx="1606238" cy="701040"/>
          </a:xfrm>
          <a:prstGeom prst="homePlate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00"/>
          </a:p>
        </p:txBody>
      </p:sp>
      <p:sp>
        <p:nvSpPr>
          <p:cNvPr id="10" name="Chevron 3">
            <a:extLst>
              <a:ext uri="{FF2B5EF4-FFF2-40B4-BE49-F238E27FC236}">
                <a16:creationId xmlns:a16="http://schemas.microsoft.com/office/drawing/2014/main" id="{7BD566D7-65F0-46D8-9508-719A19B997E0}"/>
              </a:ext>
            </a:extLst>
          </p:cNvPr>
          <p:cNvSpPr/>
          <p:nvPr/>
        </p:nvSpPr>
        <p:spPr>
          <a:xfrm>
            <a:off x="2411760" y="2171442"/>
            <a:ext cx="5372100" cy="701040"/>
          </a:xfrm>
          <a:prstGeom prst="chevron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0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43B074F-F5AE-4A7B-9E8F-50728A0A7C10}"/>
              </a:ext>
            </a:extLst>
          </p:cNvPr>
          <p:cNvSpPr txBox="1"/>
          <p:nvPr/>
        </p:nvSpPr>
        <p:spPr>
          <a:xfrm>
            <a:off x="4380260" y="2376319"/>
            <a:ext cx="1435100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33" dirty="0">
                <a:latin typeface="K2D Medium" panose="00000600000000000000" pitchFamily="2" charset="-34"/>
                <a:cs typeface="K2D Medium" panose="00000600000000000000" pitchFamily="2" charset="-34"/>
              </a:rPr>
              <a:t>Sprint</a:t>
            </a:r>
          </a:p>
        </p:txBody>
      </p:sp>
      <p:sp>
        <p:nvSpPr>
          <p:cNvPr id="13" name="Pfeil nach oben 4">
            <a:extLst>
              <a:ext uri="{FF2B5EF4-FFF2-40B4-BE49-F238E27FC236}">
                <a16:creationId xmlns:a16="http://schemas.microsoft.com/office/drawing/2014/main" id="{83CB520B-53D6-4D71-B9FF-2A8306B6096C}"/>
              </a:ext>
            </a:extLst>
          </p:cNvPr>
          <p:cNvSpPr/>
          <p:nvPr/>
        </p:nvSpPr>
        <p:spPr>
          <a:xfrm>
            <a:off x="2800380" y="2949538"/>
            <a:ext cx="175260" cy="42951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00"/>
          </a:p>
        </p:txBody>
      </p:sp>
      <p:sp>
        <p:nvSpPr>
          <p:cNvPr id="15" name="Pfeil nach oben 21">
            <a:extLst>
              <a:ext uri="{FF2B5EF4-FFF2-40B4-BE49-F238E27FC236}">
                <a16:creationId xmlns:a16="http://schemas.microsoft.com/office/drawing/2014/main" id="{DC7596A5-758D-4AAC-B9EA-4E1751D5AA04}"/>
              </a:ext>
            </a:extLst>
          </p:cNvPr>
          <p:cNvSpPr/>
          <p:nvPr/>
        </p:nvSpPr>
        <p:spPr>
          <a:xfrm>
            <a:off x="3330605" y="2949538"/>
            <a:ext cx="175260" cy="42951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00"/>
          </a:p>
        </p:txBody>
      </p:sp>
      <p:sp>
        <p:nvSpPr>
          <p:cNvPr id="16" name="Pfeil nach oben 22">
            <a:extLst>
              <a:ext uri="{FF2B5EF4-FFF2-40B4-BE49-F238E27FC236}">
                <a16:creationId xmlns:a16="http://schemas.microsoft.com/office/drawing/2014/main" id="{523460B9-98F0-48C7-8162-79FFE706BC18}"/>
              </a:ext>
            </a:extLst>
          </p:cNvPr>
          <p:cNvSpPr/>
          <p:nvPr/>
        </p:nvSpPr>
        <p:spPr>
          <a:xfrm>
            <a:off x="3860830" y="2949538"/>
            <a:ext cx="175260" cy="42951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00"/>
          </a:p>
        </p:txBody>
      </p:sp>
      <p:sp>
        <p:nvSpPr>
          <p:cNvPr id="17" name="Pfeil nach oben 23">
            <a:extLst>
              <a:ext uri="{FF2B5EF4-FFF2-40B4-BE49-F238E27FC236}">
                <a16:creationId xmlns:a16="http://schemas.microsoft.com/office/drawing/2014/main" id="{E79A53CA-2B07-4E52-8D69-1935BD92E82C}"/>
              </a:ext>
            </a:extLst>
          </p:cNvPr>
          <p:cNvSpPr/>
          <p:nvPr/>
        </p:nvSpPr>
        <p:spPr>
          <a:xfrm>
            <a:off x="6174978" y="2949538"/>
            <a:ext cx="175260" cy="42951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00"/>
          </a:p>
        </p:txBody>
      </p:sp>
      <p:sp>
        <p:nvSpPr>
          <p:cNvPr id="18" name="Pfeil nach oben 24">
            <a:extLst>
              <a:ext uri="{FF2B5EF4-FFF2-40B4-BE49-F238E27FC236}">
                <a16:creationId xmlns:a16="http://schemas.microsoft.com/office/drawing/2014/main" id="{3B1A6677-0553-4B87-A62C-5552986F232D}"/>
              </a:ext>
            </a:extLst>
          </p:cNvPr>
          <p:cNvSpPr/>
          <p:nvPr/>
        </p:nvSpPr>
        <p:spPr>
          <a:xfrm>
            <a:off x="6705203" y="2949538"/>
            <a:ext cx="175260" cy="42951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00"/>
          </a:p>
        </p:txBody>
      </p:sp>
      <p:sp>
        <p:nvSpPr>
          <p:cNvPr id="20" name="Pfeil nach oben 25">
            <a:extLst>
              <a:ext uri="{FF2B5EF4-FFF2-40B4-BE49-F238E27FC236}">
                <a16:creationId xmlns:a16="http://schemas.microsoft.com/office/drawing/2014/main" id="{D4C870E9-0973-442B-BD4F-4081BDF5AAD3}"/>
              </a:ext>
            </a:extLst>
          </p:cNvPr>
          <p:cNvSpPr/>
          <p:nvPr/>
        </p:nvSpPr>
        <p:spPr>
          <a:xfrm>
            <a:off x="7224205" y="2949538"/>
            <a:ext cx="365553" cy="42951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0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AAD15B00-AC19-4881-B429-35D09C783467}"/>
              </a:ext>
            </a:extLst>
          </p:cNvPr>
          <p:cNvSpPr txBox="1"/>
          <p:nvPr/>
        </p:nvSpPr>
        <p:spPr>
          <a:xfrm>
            <a:off x="4127530" y="3023229"/>
            <a:ext cx="566420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33" dirty="0">
                <a:latin typeface="K2D Medium" panose="00000600000000000000" pitchFamily="2" charset="-34"/>
                <a:cs typeface="K2D Medium" panose="00000600000000000000" pitchFamily="2" charset="-34"/>
              </a:rPr>
              <a:t>. . . .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E768F21-966E-414C-938B-05BFDE421465}"/>
              </a:ext>
            </a:extLst>
          </p:cNvPr>
          <p:cNvSpPr txBox="1"/>
          <p:nvPr/>
        </p:nvSpPr>
        <p:spPr>
          <a:xfrm>
            <a:off x="5532150" y="3023229"/>
            <a:ext cx="566420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33" dirty="0">
                <a:latin typeface="K2D Medium" panose="00000600000000000000" pitchFamily="2" charset="-34"/>
                <a:cs typeface="K2D Medium" panose="00000600000000000000" pitchFamily="2" charset="-34"/>
              </a:rPr>
              <a:t>. . . .</a:t>
            </a:r>
          </a:p>
        </p:txBody>
      </p:sp>
      <p:sp>
        <p:nvSpPr>
          <p:cNvPr id="23" name="Pfeil nach oben 28">
            <a:extLst>
              <a:ext uri="{FF2B5EF4-FFF2-40B4-BE49-F238E27FC236}">
                <a16:creationId xmlns:a16="http://schemas.microsoft.com/office/drawing/2014/main" id="{6E2C12F7-81E7-44E6-8904-D0614E284969}"/>
              </a:ext>
            </a:extLst>
          </p:cNvPr>
          <p:cNvSpPr/>
          <p:nvPr/>
        </p:nvSpPr>
        <p:spPr>
          <a:xfrm>
            <a:off x="4886135" y="2949538"/>
            <a:ext cx="365553" cy="429510"/>
          </a:xfrm>
          <a:prstGeom prst="upArrow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00"/>
          </a:p>
        </p:txBody>
      </p:sp>
      <p:sp>
        <p:nvSpPr>
          <p:cNvPr id="24" name="Pfeil nach oben 29">
            <a:extLst>
              <a:ext uri="{FF2B5EF4-FFF2-40B4-BE49-F238E27FC236}">
                <a16:creationId xmlns:a16="http://schemas.microsoft.com/office/drawing/2014/main" id="{CDC12FFC-3CAA-43C4-962C-59DEEF206C82}"/>
              </a:ext>
            </a:extLst>
          </p:cNvPr>
          <p:cNvSpPr/>
          <p:nvPr/>
        </p:nvSpPr>
        <p:spPr>
          <a:xfrm>
            <a:off x="1182400" y="3915998"/>
            <a:ext cx="175260" cy="42951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0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7142A77-2B1A-4352-ACF2-0EC585293F28}"/>
              </a:ext>
            </a:extLst>
          </p:cNvPr>
          <p:cNvSpPr txBox="1"/>
          <p:nvPr/>
        </p:nvSpPr>
        <p:spPr>
          <a:xfrm>
            <a:off x="1400059" y="3728073"/>
            <a:ext cx="28908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Daily-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Scrum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: sehr kurzes Treffen (max. 15 Min.). Jeder (!):</a:t>
            </a:r>
          </a:p>
          <a:p>
            <a:pPr marL="238115" indent="-238115">
              <a:buFont typeface="Arial" panose="020B0604020202020204" pitchFamily="34" charset="0"/>
              <a:buChar char="•"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Was habe ist gestern gemacht?</a:t>
            </a:r>
          </a:p>
          <a:p>
            <a:pPr marL="238115" indent="-238115">
              <a:buFont typeface="Arial" panose="020B0604020202020204" pitchFamily="34" charset="0"/>
              <a:buChar char="•"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Was mache ich heute?</a:t>
            </a:r>
          </a:p>
          <a:p>
            <a:pPr marL="238115" indent="-238115">
              <a:buFont typeface="Arial" panose="020B0604020202020204" pitchFamily="34" charset="0"/>
              <a:buChar char="•"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Hat mich etwas behindert?</a:t>
            </a:r>
          </a:p>
        </p:txBody>
      </p:sp>
      <p:sp>
        <p:nvSpPr>
          <p:cNvPr id="29" name="Pfeil nach oben 31">
            <a:extLst>
              <a:ext uri="{FF2B5EF4-FFF2-40B4-BE49-F238E27FC236}">
                <a16:creationId xmlns:a16="http://schemas.microsoft.com/office/drawing/2014/main" id="{66913D8B-2C3B-47FE-82AD-386C7C888A87}"/>
              </a:ext>
            </a:extLst>
          </p:cNvPr>
          <p:cNvSpPr/>
          <p:nvPr/>
        </p:nvSpPr>
        <p:spPr>
          <a:xfrm>
            <a:off x="4609284" y="3915998"/>
            <a:ext cx="365553" cy="42951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0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D26303AA-5CDE-4AF6-91D2-530D10C722CB}"/>
              </a:ext>
            </a:extLst>
          </p:cNvPr>
          <p:cNvSpPr txBox="1"/>
          <p:nvPr/>
        </p:nvSpPr>
        <p:spPr>
          <a:xfrm>
            <a:off x="4984478" y="3728073"/>
            <a:ext cx="28908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Sprint-Review</a:t>
            </a: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Sprint-Retrospektive</a:t>
            </a: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Aktualisierung des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Backlogs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Pfeil nach oben 33">
            <a:extLst>
              <a:ext uri="{FF2B5EF4-FFF2-40B4-BE49-F238E27FC236}">
                <a16:creationId xmlns:a16="http://schemas.microsoft.com/office/drawing/2014/main" id="{1AB7F32F-D400-4F0C-A105-D2556B8123BC}"/>
              </a:ext>
            </a:extLst>
          </p:cNvPr>
          <p:cNvSpPr/>
          <p:nvPr/>
        </p:nvSpPr>
        <p:spPr>
          <a:xfrm>
            <a:off x="4619769" y="4452948"/>
            <a:ext cx="365553" cy="429510"/>
          </a:xfrm>
          <a:prstGeom prst="upArrow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0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099F4C81-9CFE-4DCE-A099-60BE7CC3C8FB}"/>
              </a:ext>
            </a:extLst>
          </p:cNvPr>
          <p:cNvSpPr txBox="1"/>
          <p:nvPr/>
        </p:nvSpPr>
        <p:spPr>
          <a:xfrm>
            <a:off x="4984478" y="4526639"/>
            <a:ext cx="2890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Manchmal auch schon in der Hälfte</a:t>
            </a:r>
          </a:p>
        </p:txBody>
      </p:sp>
      <p:sp>
        <p:nvSpPr>
          <p:cNvPr id="33" name="Foliennummernplatzhalter 2">
            <a:extLst>
              <a:ext uri="{FF2B5EF4-FFF2-40B4-BE49-F238E27FC236}">
                <a16:creationId xmlns:a16="http://schemas.microsoft.com/office/drawing/2014/main" id="{1DC43711-10E5-4CDC-AADA-395489539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2648" y="5296958"/>
            <a:ext cx="1981200" cy="304800"/>
          </a:xfrm>
        </p:spPr>
        <p:txBody>
          <a:bodyPr/>
          <a:lstStyle/>
          <a:p>
            <a:fld id="{568CA29E-BEBC-4998-8CC1-1936EE812DED}" type="slidenum">
              <a:rPr lang="de-DE" smtClean="0"/>
              <a:t>18</a:t>
            </a:fld>
            <a:endParaRPr lang="de-DE" dirty="0"/>
          </a:p>
        </p:txBody>
      </p:sp>
      <p:sp>
        <p:nvSpPr>
          <p:cNvPr id="34" name="Fußzeilenplatzhalter 5">
            <a:extLst>
              <a:ext uri="{FF2B5EF4-FFF2-40B4-BE49-F238E27FC236}">
                <a16:creationId xmlns:a16="http://schemas.microsoft.com/office/drawing/2014/main" id="{9A4AE0EB-3A5C-462F-A400-09DC2526C6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</p:spTree>
    <p:extLst>
      <p:ext uri="{BB962C8B-B14F-4D97-AF65-F5344CB8AC3E}">
        <p14:creationId xmlns:p14="http://schemas.microsoft.com/office/powerpoint/2010/main" val="1879491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E075536E-612D-4D17-9CA7-06A9C72C1C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7" y="617202"/>
            <a:ext cx="9144000" cy="4515848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9B64484D-6B39-4F4C-AE88-7370D7A99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: Sprintplanung (ein Beispiel)</a:t>
            </a:r>
          </a:p>
        </p:txBody>
      </p:sp>
      <p:sp>
        <p:nvSpPr>
          <p:cNvPr id="30" name="Foliennummernplatzhalter 2">
            <a:extLst>
              <a:ext uri="{FF2B5EF4-FFF2-40B4-BE49-F238E27FC236}">
                <a16:creationId xmlns:a16="http://schemas.microsoft.com/office/drawing/2014/main" id="{FCAB9840-1153-4D13-9C7F-F4CAE4F8D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2648" y="5296958"/>
            <a:ext cx="1981200" cy="304800"/>
          </a:xfrm>
        </p:spPr>
        <p:txBody>
          <a:bodyPr/>
          <a:lstStyle/>
          <a:p>
            <a:fld id="{568CA29E-BEBC-4998-8CC1-1936EE812DED}" type="slidenum">
              <a:rPr lang="de-DE" smtClean="0"/>
              <a:t>19</a:t>
            </a:fld>
            <a:endParaRPr lang="de-DE" dirty="0"/>
          </a:p>
        </p:txBody>
      </p:sp>
      <p:sp>
        <p:nvSpPr>
          <p:cNvPr id="31" name="Fußzeilenplatzhalter 5">
            <a:extLst>
              <a:ext uri="{FF2B5EF4-FFF2-40B4-BE49-F238E27FC236}">
                <a16:creationId xmlns:a16="http://schemas.microsoft.com/office/drawing/2014/main" id="{8AE020FC-61CF-42B1-B243-0EB602024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7E4F7A3-ABBD-47F8-87F5-062923A954B8}"/>
              </a:ext>
            </a:extLst>
          </p:cNvPr>
          <p:cNvSpPr txBox="1"/>
          <p:nvPr/>
        </p:nvSpPr>
        <p:spPr>
          <a:xfrm>
            <a:off x="530125" y="1705372"/>
            <a:ext cx="1737619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K2D Medium" panose="00000600000000000000" pitchFamily="2" charset="-34"/>
                <a:cs typeface="K2D Medium" panose="00000600000000000000" pitchFamily="2" charset="-34"/>
              </a:rPr>
              <a:t>Aufgaben für den Sprint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AB17F36-32C3-4BB5-9C39-E1BB7BE89143}"/>
              </a:ext>
            </a:extLst>
          </p:cNvPr>
          <p:cNvSpPr txBox="1"/>
          <p:nvPr/>
        </p:nvSpPr>
        <p:spPr>
          <a:xfrm>
            <a:off x="5364088" y="3361556"/>
            <a:ext cx="1826882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K2D Medium" panose="00000600000000000000" pitchFamily="2" charset="-34"/>
                <a:cs typeface="K2D Medium" panose="00000600000000000000" pitchFamily="2" charset="-34"/>
              </a:rPr>
              <a:t>Nicht zugewiesene Aufgaben aus dem Backlog</a:t>
            </a:r>
          </a:p>
        </p:txBody>
      </p:sp>
    </p:spTree>
    <p:extLst>
      <p:ext uri="{BB962C8B-B14F-4D97-AF65-F5344CB8AC3E}">
        <p14:creationId xmlns:p14="http://schemas.microsoft.com/office/powerpoint/2010/main" val="3515046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FD1D2233-320A-4F70-93AF-AB15B15D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08" y="1565920"/>
            <a:ext cx="8028384" cy="339285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BPE 5: Einbettung in den Bildungsplan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536FD85-63C7-4D7A-8C73-34DE5001F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2</a:t>
            </a:fld>
            <a:endParaRPr lang="de-DE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D4C2C9C4-7605-42F8-AE0E-A984B82C0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3252CC7-43FC-4AA9-93DE-A69A3C78CED2}"/>
              </a:ext>
            </a:extLst>
          </p:cNvPr>
          <p:cNvSpPr txBox="1"/>
          <p:nvPr/>
        </p:nvSpPr>
        <p:spPr>
          <a:xfrm>
            <a:off x="2771800" y="1072262"/>
            <a:ext cx="3531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Profilfach (oben), Informatik (unten)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8210594-0043-41EF-952C-97C2E0A1072A}"/>
              </a:ext>
            </a:extLst>
          </p:cNvPr>
          <p:cNvSpPr/>
          <p:nvPr/>
        </p:nvSpPr>
        <p:spPr>
          <a:xfrm>
            <a:off x="7231712" y="2326244"/>
            <a:ext cx="1368152" cy="936104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3936957-1239-4F6F-8FEF-BFD8EA8943D6}"/>
              </a:ext>
            </a:extLst>
          </p:cNvPr>
          <p:cNvSpPr/>
          <p:nvPr/>
        </p:nvSpPr>
        <p:spPr>
          <a:xfrm>
            <a:off x="5314940" y="3759078"/>
            <a:ext cx="3307784" cy="1233181"/>
          </a:xfrm>
          <a:prstGeom prst="rect">
            <a:avLst/>
          </a:prstGeom>
          <a:noFill/>
          <a:ln w="412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53863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875004-22C4-4073-957E-5FFC30893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4664"/>
            <a:ext cx="9144000" cy="4145672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9B64484D-6B39-4F4C-AE88-7370D7A99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: Sprintplanung (ein Beispiel)</a:t>
            </a:r>
          </a:p>
        </p:txBody>
      </p:sp>
      <p:sp>
        <p:nvSpPr>
          <p:cNvPr id="30" name="Foliennummernplatzhalter 2">
            <a:extLst>
              <a:ext uri="{FF2B5EF4-FFF2-40B4-BE49-F238E27FC236}">
                <a16:creationId xmlns:a16="http://schemas.microsoft.com/office/drawing/2014/main" id="{FCAB9840-1153-4D13-9C7F-F4CAE4F8D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2648" y="5296958"/>
            <a:ext cx="1981200" cy="304800"/>
          </a:xfrm>
        </p:spPr>
        <p:txBody>
          <a:bodyPr/>
          <a:lstStyle/>
          <a:p>
            <a:fld id="{568CA29E-BEBC-4998-8CC1-1936EE812DED}" type="slidenum">
              <a:rPr lang="de-DE" smtClean="0"/>
              <a:t>20</a:t>
            </a:fld>
            <a:endParaRPr lang="de-DE" dirty="0"/>
          </a:p>
        </p:txBody>
      </p:sp>
      <p:sp>
        <p:nvSpPr>
          <p:cNvPr id="31" name="Fußzeilenplatzhalter 5">
            <a:extLst>
              <a:ext uri="{FF2B5EF4-FFF2-40B4-BE49-F238E27FC236}">
                <a16:creationId xmlns:a16="http://schemas.microsoft.com/office/drawing/2014/main" id="{8AE020FC-61CF-42B1-B243-0EB602024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7E4F7A3-ABBD-47F8-87F5-062923A954B8}"/>
              </a:ext>
            </a:extLst>
          </p:cNvPr>
          <p:cNvSpPr txBox="1"/>
          <p:nvPr/>
        </p:nvSpPr>
        <p:spPr>
          <a:xfrm>
            <a:off x="2823860" y="1273324"/>
            <a:ext cx="1737619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K2D Medium" panose="00000600000000000000" pitchFamily="2" charset="-34"/>
                <a:cs typeface="K2D Medium" panose="00000600000000000000" pitchFamily="2" charset="-34"/>
              </a:rPr>
              <a:t>Aufgaben für den Sprint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AB17F36-32C3-4BB5-9C39-E1BB7BE89143}"/>
              </a:ext>
            </a:extLst>
          </p:cNvPr>
          <p:cNvSpPr txBox="1"/>
          <p:nvPr/>
        </p:nvSpPr>
        <p:spPr>
          <a:xfrm>
            <a:off x="6228184" y="3001516"/>
            <a:ext cx="1826882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K2D Medium" panose="00000600000000000000" pitchFamily="2" charset="-34"/>
                <a:cs typeface="K2D Medium" panose="00000600000000000000" pitchFamily="2" charset="-34"/>
              </a:rPr>
              <a:t>Nicht zugewiesene Aufgaben aus dem Backlog</a:t>
            </a:r>
          </a:p>
        </p:txBody>
      </p:sp>
    </p:spTree>
    <p:extLst>
      <p:ext uri="{BB962C8B-B14F-4D97-AF65-F5344CB8AC3E}">
        <p14:creationId xmlns:p14="http://schemas.microsoft.com/office/powerpoint/2010/main" val="42544120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9B64484D-6B39-4F4C-AE88-7370D7A99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: der Sprint</a:t>
            </a:r>
          </a:p>
        </p:txBody>
      </p:sp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978D0685-245B-40E3-A675-55C018A71B1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911148"/>
            <a:ext cx="8219256" cy="1010248"/>
          </a:xfrm>
        </p:spPr>
        <p:txBody>
          <a:bodyPr>
            <a:normAutofit fontScale="62500" lnSpcReduction="20000"/>
          </a:bodyPr>
          <a:lstStyle/>
          <a:p>
            <a:r>
              <a:rPr lang="de-DE" sz="2800" dirty="0"/>
              <a:t>Das Team startet mit dem Sprint-</a:t>
            </a:r>
            <a:r>
              <a:rPr lang="de-DE" sz="2800"/>
              <a:t>Planning</a:t>
            </a:r>
            <a:r>
              <a:rPr lang="de-DE" sz="2800" dirty="0"/>
              <a:t>. </a:t>
            </a:r>
          </a:p>
          <a:p>
            <a:pPr lvl="1"/>
            <a:r>
              <a:rPr lang="de-DE" sz="2500" dirty="0"/>
              <a:t>Die Aufgaben müssen so zugeschnitten und geplant sein, dass sie in dem Sprint zu bearbeiten sind. Die im Sprint befindlichen Aufgaben werden auch als Sprint-Backlog bezeichnet.</a:t>
            </a:r>
          </a:p>
          <a:p>
            <a:pPr lvl="2"/>
            <a:endParaRPr lang="de-DE" dirty="0"/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290C07CD-2453-4579-BBCB-15836AFE0F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03" y="2076983"/>
            <a:ext cx="1586001" cy="1249680"/>
          </a:xfrm>
          <a:prstGeom prst="rect">
            <a:avLst/>
          </a:prstGeom>
        </p:spPr>
      </p:pic>
      <p:sp>
        <p:nvSpPr>
          <p:cNvPr id="34" name="Inhaltsplatzhalter 3">
            <a:extLst>
              <a:ext uri="{FF2B5EF4-FFF2-40B4-BE49-F238E27FC236}">
                <a16:creationId xmlns:a16="http://schemas.microsoft.com/office/drawing/2014/main" id="{388E50F0-990D-492E-A674-A597AC6E0D22}"/>
              </a:ext>
            </a:extLst>
          </p:cNvPr>
          <p:cNvSpPr txBox="1">
            <a:spLocks/>
          </p:cNvSpPr>
          <p:nvPr/>
        </p:nvSpPr>
        <p:spPr>
          <a:xfrm>
            <a:off x="2555776" y="2353444"/>
            <a:ext cx="5544616" cy="1296144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dirty="0">
                <a:latin typeface="K2D Medium" panose="00000600000000000000" pitchFamily="2" charset="-34"/>
                <a:cs typeface="K2D Medium" panose="00000600000000000000" pitchFamily="2" charset="-34"/>
              </a:rPr>
              <a:t>Der </a:t>
            </a:r>
            <a:r>
              <a:rPr lang="de-DE" sz="2800" dirty="0" err="1">
                <a:latin typeface="K2D Medium" panose="00000600000000000000" pitchFamily="2" charset="-34"/>
                <a:cs typeface="K2D Medium" panose="00000600000000000000" pitchFamily="2" charset="-34"/>
              </a:rPr>
              <a:t>Scrum</a:t>
            </a:r>
            <a:r>
              <a:rPr lang="de-DE" sz="2800" dirty="0">
                <a:latin typeface="K2D Medium" panose="00000600000000000000" pitchFamily="2" charset="-34"/>
                <a:cs typeface="K2D Medium" panose="00000600000000000000" pitchFamily="2" charset="-34"/>
              </a:rPr>
              <a:t>-Master </a:t>
            </a:r>
            <a:r>
              <a:rPr lang="de-DE" sz="2800" dirty="0" err="1">
                <a:latin typeface="K2D Medium" panose="00000600000000000000" pitchFamily="2" charset="-34"/>
                <a:cs typeface="K2D Medium" panose="00000600000000000000" pitchFamily="2" charset="-34"/>
              </a:rPr>
              <a:t>managed</a:t>
            </a:r>
            <a:r>
              <a:rPr lang="de-DE" sz="2800" dirty="0">
                <a:latin typeface="K2D Medium" panose="00000600000000000000" pitchFamily="2" charset="-34"/>
                <a:cs typeface="K2D Medium" panose="00000600000000000000" pitchFamily="2" charset="-34"/>
              </a:rPr>
              <a:t> das Team</a:t>
            </a:r>
            <a:r>
              <a:rPr lang="de-DE" sz="2800" dirty="0"/>
              <a:t>. </a:t>
            </a:r>
          </a:p>
          <a:p>
            <a:pPr lvl="1"/>
            <a:r>
              <a:rPr lang="de-DE" sz="2500" dirty="0"/>
              <a:t>Er organisiert die Meetings</a:t>
            </a:r>
          </a:p>
          <a:p>
            <a:pPr lvl="1"/>
            <a:r>
              <a:rPr lang="de-DE" sz="2500" dirty="0"/>
              <a:t>Er beseitigt Störungen / Hindernisse</a:t>
            </a:r>
          </a:p>
          <a:p>
            <a:pPr lvl="1"/>
            <a:r>
              <a:rPr lang="de-DE" sz="2500" dirty="0"/>
              <a:t>Unterstützt den Product-</a:t>
            </a:r>
            <a:r>
              <a:rPr lang="de-DE" sz="2500" dirty="0" err="1"/>
              <a:t>Owner</a:t>
            </a:r>
            <a:r>
              <a:rPr lang="de-DE" sz="2500" dirty="0"/>
              <a:t> beim Aktualisieren des Backlog</a:t>
            </a:r>
          </a:p>
          <a:p>
            <a:pPr lvl="2"/>
            <a:endParaRPr lang="de-DE" dirty="0"/>
          </a:p>
        </p:txBody>
      </p:sp>
      <p:pic>
        <p:nvPicPr>
          <p:cNvPr id="35" name="Grafik 34">
            <a:extLst>
              <a:ext uri="{FF2B5EF4-FFF2-40B4-BE49-F238E27FC236}">
                <a16:creationId xmlns:a16="http://schemas.microsoft.com/office/drawing/2014/main" id="{F6BFA6DD-9D91-428B-A850-5BC798C8B9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2076983"/>
            <a:ext cx="862540" cy="1194286"/>
          </a:xfrm>
          <a:prstGeom prst="rect">
            <a:avLst/>
          </a:prstGeom>
        </p:spPr>
      </p:pic>
      <p:sp>
        <p:nvSpPr>
          <p:cNvPr id="40" name="Foliennummernplatzhalter 2">
            <a:extLst>
              <a:ext uri="{FF2B5EF4-FFF2-40B4-BE49-F238E27FC236}">
                <a16:creationId xmlns:a16="http://schemas.microsoft.com/office/drawing/2014/main" id="{2639B48E-14D7-47A4-99C9-C72B19B40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12648" y="5296958"/>
            <a:ext cx="1981200" cy="304800"/>
          </a:xfrm>
        </p:spPr>
        <p:txBody>
          <a:bodyPr/>
          <a:lstStyle/>
          <a:p>
            <a:fld id="{568CA29E-BEBC-4998-8CC1-1936EE812DED}" type="slidenum">
              <a:rPr lang="de-DE" smtClean="0"/>
              <a:t>21</a:t>
            </a:fld>
            <a:endParaRPr lang="de-DE" dirty="0"/>
          </a:p>
        </p:txBody>
      </p:sp>
      <p:sp>
        <p:nvSpPr>
          <p:cNvPr id="41" name="Fußzeilenplatzhalter 5">
            <a:extLst>
              <a:ext uri="{FF2B5EF4-FFF2-40B4-BE49-F238E27FC236}">
                <a16:creationId xmlns:a16="http://schemas.microsoft.com/office/drawing/2014/main" id="{7553CEDF-0A38-4CE3-9931-7A32A9797D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</p:spTree>
    <p:extLst>
      <p:ext uri="{BB962C8B-B14F-4D97-AF65-F5344CB8AC3E}">
        <p14:creationId xmlns:p14="http://schemas.microsoft.com/office/powerpoint/2010/main" val="25173679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9B64484D-6B39-4F4C-AE88-7370D7A99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</a:t>
            </a:r>
            <a:r>
              <a:rPr lang="de-DE" dirty="0" err="1"/>
              <a:t>Scrum</a:t>
            </a:r>
            <a:r>
              <a:rPr lang="de-DE" dirty="0"/>
              <a:t>: der Sprint</a:t>
            </a:r>
          </a:p>
        </p:txBody>
      </p:sp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978D0685-245B-40E3-A675-55C018A71B1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911148"/>
            <a:ext cx="8219256" cy="1730328"/>
          </a:xfrm>
        </p:spPr>
        <p:txBody>
          <a:bodyPr>
            <a:normAutofit fontScale="77500" lnSpcReduction="20000"/>
          </a:bodyPr>
          <a:lstStyle/>
          <a:p>
            <a:r>
              <a:rPr lang="de-DE" sz="2800" dirty="0"/>
              <a:t>Reviews am Ende des Sprint. </a:t>
            </a:r>
          </a:p>
          <a:p>
            <a:pPr lvl="1"/>
            <a:r>
              <a:rPr lang="de-DE" sz="2500" b="1" dirty="0"/>
              <a:t>Sprint-Review</a:t>
            </a:r>
            <a:r>
              <a:rPr lang="de-DE" sz="2500" dirty="0"/>
              <a:t>: die Ergebnisse werden vorgestellt. Was funktioniert, was funktioniert noch nicht. Produkt- und Feature-Demo</a:t>
            </a:r>
          </a:p>
          <a:p>
            <a:pPr lvl="1"/>
            <a:r>
              <a:rPr lang="de-DE" sz="2500" b="1" dirty="0"/>
              <a:t>Sprint-Retrospektive</a:t>
            </a:r>
            <a:r>
              <a:rPr lang="de-DE" sz="2500" dirty="0"/>
              <a:t>: Unabhängig vom Review. Wie hat der Sprint funktioniert? Was hat nicht so gut geklappt? Was können wir verbessern.</a:t>
            </a:r>
          </a:p>
          <a:p>
            <a:pPr lvl="2"/>
            <a:endParaRPr lang="de-DE" dirty="0"/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290C07CD-2453-4579-BBCB-15836AFE0F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760" y="3573202"/>
            <a:ext cx="1586001" cy="1249680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F6BFA6DD-9D91-428B-A850-5BC798C8B9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649588"/>
            <a:ext cx="862540" cy="1194286"/>
          </a:xfrm>
          <a:prstGeom prst="rect">
            <a:avLst/>
          </a:prstGeom>
        </p:spPr>
      </p:pic>
      <p:sp>
        <p:nvSpPr>
          <p:cNvPr id="38" name="Pfeil nach unten 1">
            <a:extLst>
              <a:ext uri="{FF2B5EF4-FFF2-40B4-BE49-F238E27FC236}">
                <a16:creationId xmlns:a16="http://schemas.microsoft.com/office/drawing/2014/main" id="{BBF33547-D8E7-418D-8401-0DF09D9B5F9D}"/>
              </a:ext>
            </a:extLst>
          </p:cNvPr>
          <p:cNvSpPr/>
          <p:nvPr/>
        </p:nvSpPr>
        <p:spPr>
          <a:xfrm rot="10800000">
            <a:off x="3131840" y="2713484"/>
            <a:ext cx="579120" cy="4470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00"/>
          </a:p>
        </p:txBody>
      </p:sp>
      <p:sp>
        <p:nvSpPr>
          <p:cNvPr id="39" name="Pfeil nach unten 28">
            <a:extLst>
              <a:ext uri="{FF2B5EF4-FFF2-40B4-BE49-F238E27FC236}">
                <a16:creationId xmlns:a16="http://schemas.microsoft.com/office/drawing/2014/main" id="{1D326C39-BBDB-45FC-A420-EA165304AE5D}"/>
              </a:ext>
            </a:extLst>
          </p:cNvPr>
          <p:cNvSpPr/>
          <p:nvPr/>
        </p:nvSpPr>
        <p:spPr>
          <a:xfrm rot="10800000">
            <a:off x="5224076" y="2821041"/>
            <a:ext cx="579120" cy="4470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50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61D22A27-991B-4B6C-A7F7-8C8EF6A41D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04248" y="3361556"/>
            <a:ext cx="690308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3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Projektmanagement - Hintergrund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3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1DEF4257-7F73-460F-8176-72E97610D2DF}"/>
              </a:ext>
            </a:extLst>
          </p:cNvPr>
          <p:cNvSpPr/>
          <p:nvPr/>
        </p:nvSpPr>
        <p:spPr>
          <a:xfrm>
            <a:off x="457200" y="2425452"/>
            <a:ext cx="8406170" cy="2218767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A66DA76-1C71-4BA0-91DA-A1BF2DDA87EF}"/>
              </a:ext>
            </a:extLst>
          </p:cNvPr>
          <p:cNvSpPr txBox="1"/>
          <p:nvPr/>
        </p:nvSpPr>
        <p:spPr>
          <a:xfrm>
            <a:off x="496886" y="2502317"/>
            <a:ext cx="82184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»As </a:t>
            </a:r>
            <a:r>
              <a:rPr lang="de-DE" sz="1600" dirty="0" err="1"/>
              <a:t>long</a:t>
            </a:r>
            <a:r>
              <a:rPr lang="de-DE" sz="1600" dirty="0"/>
              <a:t> </a:t>
            </a:r>
            <a:r>
              <a:rPr lang="de-DE" sz="1600" dirty="0" err="1"/>
              <a:t>as</a:t>
            </a:r>
            <a:r>
              <a:rPr lang="de-DE" sz="1600" dirty="0"/>
              <a:t> </a:t>
            </a:r>
            <a:r>
              <a:rPr lang="de-DE" sz="1600" dirty="0" err="1"/>
              <a:t>there</a:t>
            </a:r>
            <a:r>
              <a:rPr lang="de-DE" sz="1600" dirty="0"/>
              <a:t> </a:t>
            </a:r>
            <a:r>
              <a:rPr lang="de-DE" sz="1600" dirty="0" err="1"/>
              <a:t>were</a:t>
            </a:r>
            <a:r>
              <a:rPr lang="de-DE" sz="1600" dirty="0"/>
              <a:t> </a:t>
            </a:r>
            <a:r>
              <a:rPr lang="de-DE" sz="1600" dirty="0" err="1"/>
              <a:t>no</a:t>
            </a:r>
            <a:r>
              <a:rPr lang="de-DE" sz="1600" dirty="0"/>
              <a:t> </a:t>
            </a:r>
            <a:r>
              <a:rPr lang="de-DE" sz="1600" dirty="0" err="1"/>
              <a:t>machines</a:t>
            </a:r>
            <a:r>
              <a:rPr lang="de-DE" sz="1600" dirty="0"/>
              <a:t>, </a:t>
            </a:r>
            <a:r>
              <a:rPr lang="de-DE" sz="1600" dirty="0" err="1"/>
              <a:t>programming</a:t>
            </a:r>
            <a:r>
              <a:rPr lang="de-DE" sz="1600" dirty="0"/>
              <a:t> was </a:t>
            </a:r>
            <a:r>
              <a:rPr lang="de-DE" sz="1600" dirty="0" err="1"/>
              <a:t>no</a:t>
            </a:r>
            <a:r>
              <a:rPr lang="de-DE" sz="1600" dirty="0"/>
              <a:t> </a:t>
            </a:r>
            <a:r>
              <a:rPr lang="de-DE" sz="1600" dirty="0" err="1"/>
              <a:t>problem</a:t>
            </a:r>
            <a:r>
              <a:rPr lang="de-DE" sz="1600" dirty="0"/>
              <a:t> at all; </a:t>
            </a:r>
            <a:r>
              <a:rPr lang="de-DE" sz="1600" dirty="0" err="1"/>
              <a:t>when</a:t>
            </a:r>
            <a:r>
              <a:rPr lang="de-DE" sz="1600" dirty="0"/>
              <a:t> </a:t>
            </a:r>
            <a:r>
              <a:rPr lang="de-DE" sz="1600" dirty="0" err="1"/>
              <a:t>we</a:t>
            </a:r>
            <a:r>
              <a:rPr lang="de-DE" sz="1600" dirty="0"/>
              <a:t> </a:t>
            </a:r>
            <a:r>
              <a:rPr lang="de-DE" sz="1600" dirty="0" err="1"/>
              <a:t>had</a:t>
            </a:r>
            <a:r>
              <a:rPr lang="de-DE" sz="1600" dirty="0"/>
              <a:t> a </a:t>
            </a:r>
            <a:r>
              <a:rPr lang="de-DE" sz="1600" dirty="0" err="1"/>
              <a:t>few</a:t>
            </a:r>
            <a:r>
              <a:rPr lang="de-DE" sz="1600" dirty="0"/>
              <a:t> </a:t>
            </a:r>
            <a:r>
              <a:rPr lang="de-DE" sz="1600" dirty="0" err="1"/>
              <a:t>weak</a:t>
            </a:r>
            <a:r>
              <a:rPr lang="de-DE" sz="1600" dirty="0"/>
              <a:t> </a:t>
            </a:r>
            <a:r>
              <a:rPr lang="de-DE" sz="1600" dirty="0" err="1"/>
              <a:t>computers</a:t>
            </a:r>
            <a:r>
              <a:rPr lang="de-DE" sz="1600" dirty="0"/>
              <a:t>, </a:t>
            </a:r>
            <a:r>
              <a:rPr lang="de-DE" sz="1600" dirty="0" err="1"/>
              <a:t>programming</a:t>
            </a:r>
            <a:r>
              <a:rPr lang="de-DE" sz="1600" dirty="0"/>
              <a:t> </a:t>
            </a:r>
            <a:r>
              <a:rPr lang="de-DE" sz="1600" dirty="0" err="1"/>
              <a:t>became</a:t>
            </a:r>
            <a:r>
              <a:rPr lang="de-DE" sz="1600" dirty="0"/>
              <a:t> a mild </a:t>
            </a:r>
            <a:r>
              <a:rPr lang="de-DE" sz="1600" dirty="0" err="1"/>
              <a:t>problem</a:t>
            </a:r>
            <a:r>
              <a:rPr lang="de-DE" sz="1600" dirty="0"/>
              <a:t>, and </a:t>
            </a:r>
            <a:r>
              <a:rPr lang="de-DE" sz="1600" dirty="0" err="1"/>
              <a:t>now</a:t>
            </a:r>
            <a:r>
              <a:rPr lang="de-DE" sz="1600" dirty="0"/>
              <a:t> </a:t>
            </a:r>
            <a:r>
              <a:rPr lang="de-DE" sz="1600" dirty="0" err="1"/>
              <a:t>that</a:t>
            </a:r>
            <a:r>
              <a:rPr lang="de-DE" sz="1600" dirty="0"/>
              <a:t> </a:t>
            </a:r>
            <a:r>
              <a:rPr lang="de-DE" sz="1600" dirty="0" err="1"/>
              <a:t>we</a:t>
            </a:r>
            <a:r>
              <a:rPr lang="de-DE" sz="1600" dirty="0"/>
              <a:t> </a:t>
            </a:r>
            <a:r>
              <a:rPr lang="de-DE" sz="1600" dirty="0" err="1"/>
              <a:t>have</a:t>
            </a:r>
            <a:r>
              <a:rPr lang="de-DE" sz="1600" dirty="0"/>
              <a:t> </a:t>
            </a:r>
            <a:r>
              <a:rPr lang="de-DE" sz="1600" dirty="0" err="1"/>
              <a:t>gigantic</a:t>
            </a:r>
            <a:r>
              <a:rPr lang="de-DE" sz="1600" dirty="0"/>
              <a:t> </a:t>
            </a:r>
            <a:r>
              <a:rPr lang="de-DE" sz="1600" dirty="0" err="1"/>
              <a:t>computers</a:t>
            </a:r>
            <a:r>
              <a:rPr lang="de-DE" sz="1600" dirty="0"/>
              <a:t>, </a:t>
            </a:r>
            <a:r>
              <a:rPr lang="de-DE" sz="1600" dirty="0" err="1"/>
              <a:t>programming</a:t>
            </a:r>
            <a:r>
              <a:rPr lang="de-DE" sz="1600" dirty="0"/>
              <a:t> </a:t>
            </a:r>
            <a:r>
              <a:rPr lang="de-DE" sz="1600" dirty="0" err="1"/>
              <a:t>has</a:t>
            </a:r>
            <a:r>
              <a:rPr lang="de-DE" sz="1600" dirty="0"/>
              <a:t> </a:t>
            </a:r>
            <a:r>
              <a:rPr lang="de-DE" sz="1600" dirty="0" err="1"/>
              <a:t>become</a:t>
            </a:r>
            <a:r>
              <a:rPr lang="de-DE" sz="1600" dirty="0"/>
              <a:t> an </a:t>
            </a:r>
            <a:r>
              <a:rPr lang="de-DE" sz="1600" dirty="0" err="1"/>
              <a:t>equally</a:t>
            </a:r>
            <a:r>
              <a:rPr lang="de-DE" sz="1600" dirty="0"/>
              <a:t> </a:t>
            </a:r>
            <a:r>
              <a:rPr lang="de-DE" sz="1600" dirty="0" err="1"/>
              <a:t>gigantic</a:t>
            </a:r>
            <a:r>
              <a:rPr lang="de-DE" sz="1600" dirty="0"/>
              <a:t> </a:t>
            </a:r>
            <a:r>
              <a:rPr lang="de-DE" sz="1600" dirty="0" err="1"/>
              <a:t>problem</a:t>
            </a:r>
            <a:r>
              <a:rPr lang="de-DE" sz="1600" dirty="0"/>
              <a:t>.« (E. Dijkstra)</a:t>
            </a:r>
          </a:p>
          <a:p>
            <a:pPr algn="ctr"/>
            <a:endParaRPr lang="de-DE" sz="1600" dirty="0"/>
          </a:p>
          <a:p>
            <a:pPr algn="ctr"/>
            <a:r>
              <a:rPr lang="de-DE" sz="1600" dirty="0"/>
              <a:t>[ Übersetzung: »Als es noch keine Maschinen gab, war Programmierung überhaupt kein Problem; als wir ein paar schwache Computer hatten, wurde die Programmierung zu einem kleinen Problem, und nun, da wir gigantische Computer haben, ist die Programmierung zu einem ebenso gigantischen Problem geworden.«]</a:t>
            </a:r>
          </a:p>
        </p:txBody>
      </p:sp>
      <p:sp>
        <p:nvSpPr>
          <p:cNvPr id="13" name="Inhaltsplatzhalter 4">
            <a:extLst>
              <a:ext uri="{FF2B5EF4-FFF2-40B4-BE49-F238E27FC236}">
                <a16:creationId xmlns:a16="http://schemas.microsoft.com/office/drawing/2014/main" id="{BEB8769E-063C-4B99-9483-584375D6808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06641" y="1239844"/>
            <a:ext cx="8507288" cy="936104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1200"/>
              </a:spcAft>
            </a:pPr>
            <a:r>
              <a:rPr lang="de-DE" dirty="0"/>
              <a:t>Mit Focus auf die Softwareentwicklung: (aus </a:t>
            </a:r>
            <a:r>
              <a:rPr lang="en-US" dirty="0"/>
              <a:t>ACM Turing Lecture 1972, The Humble Programmer, </a:t>
            </a:r>
            <a:r>
              <a:rPr lang="en-US" dirty="0" err="1"/>
              <a:t>Edsger</a:t>
            </a:r>
            <a:r>
              <a:rPr lang="en-US" dirty="0"/>
              <a:t> W. Dijkstra)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5646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Projektmanagement - Begriff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4</a:t>
            </a:fld>
            <a:endParaRPr lang="de-DE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EEB5E9B-5D72-448E-BE21-53DD0A6C813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016000"/>
            <a:ext cx="8507288" cy="4073748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1200"/>
              </a:spcAft>
            </a:pPr>
            <a:r>
              <a:rPr lang="de-DE" dirty="0"/>
              <a:t>DIN ISO 21500:2016-02 (Leitlinien Projektmanagement)</a:t>
            </a:r>
            <a:br>
              <a:rPr lang="de-DE" dirty="0"/>
            </a:br>
            <a:r>
              <a:rPr lang="de-DE" dirty="0"/>
              <a:t>Definition Projekt </a:t>
            </a:r>
            <a:br>
              <a:rPr lang="de-DE" dirty="0"/>
            </a:br>
            <a:r>
              <a:rPr lang="de-DE" dirty="0"/>
              <a:t>„Ein Projekt besteht aus einer einzigartigen Gruppe von Prozessen, die auf eine Zielsetzung ausgerichtete, koordinierte und gesteuerte Vorgänge mit Beginn- und Fertigstellungsterminen umfassen.“</a:t>
            </a:r>
          </a:p>
          <a:p>
            <a:pPr>
              <a:spcAft>
                <a:spcPts val="1200"/>
              </a:spcAft>
            </a:pPr>
            <a:r>
              <a:rPr lang="de-DE" dirty="0"/>
              <a:t>DIN 69901-5:2009-01: </a:t>
            </a:r>
            <a:br>
              <a:rPr lang="de-DE" dirty="0"/>
            </a:br>
            <a:r>
              <a:rPr lang="de-DE" dirty="0"/>
              <a:t>„Vorhaben, das im Wesentlichen durch die Einmaligkeit der Bedingungen in ihrer Gesamtheit gekennzeichnet ist, wie zum Beispiel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Zielvorgabe,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zeitliche, finanzielle, personelle oder andere Begrenzungen,</a:t>
            </a:r>
          </a:p>
          <a:p>
            <a:pPr lvl="1">
              <a:spcAft>
                <a:spcPts val="1200"/>
              </a:spcAft>
            </a:pPr>
            <a:r>
              <a:rPr lang="de-DE" dirty="0"/>
              <a:t>Projektspezifische Organisation.“</a:t>
            </a:r>
          </a:p>
          <a:p>
            <a:pPr>
              <a:spcAft>
                <a:spcPts val="1200"/>
              </a:spcAft>
            </a:pPr>
            <a:r>
              <a:rPr lang="de-DE" dirty="0"/>
              <a:t>PMBOK® Guide, 6th Edition, 2017</a:t>
            </a:r>
            <a:br>
              <a:rPr lang="de-DE" dirty="0"/>
            </a:br>
            <a:r>
              <a:rPr lang="de-DE" dirty="0"/>
              <a:t>„A </a:t>
            </a:r>
            <a:r>
              <a:rPr lang="de-DE" dirty="0" err="1"/>
              <a:t>temporary</a:t>
            </a:r>
            <a:r>
              <a:rPr lang="de-DE" dirty="0"/>
              <a:t> </a:t>
            </a:r>
            <a:r>
              <a:rPr lang="de-DE" dirty="0" err="1"/>
              <a:t>endeavor</a:t>
            </a:r>
            <a:r>
              <a:rPr lang="de-DE" dirty="0"/>
              <a:t> </a:t>
            </a:r>
            <a:r>
              <a:rPr lang="de-DE" dirty="0" err="1"/>
              <a:t>undertaken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unique</a:t>
            </a:r>
            <a:r>
              <a:rPr lang="de-DE" dirty="0"/>
              <a:t> </a:t>
            </a:r>
            <a:r>
              <a:rPr lang="de-DE" dirty="0" err="1"/>
              <a:t>product</a:t>
            </a:r>
            <a:r>
              <a:rPr lang="de-DE" dirty="0"/>
              <a:t>, </a:t>
            </a:r>
            <a:r>
              <a:rPr lang="de-DE" dirty="0" err="1"/>
              <a:t>service</a:t>
            </a:r>
            <a:r>
              <a:rPr lang="de-DE" dirty="0"/>
              <a:t>,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result</a:t>
            </a:r>
            <a:r>
              <a:rPr lang="de-DE" dirty="0"/>
              <a:t>.“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</p:spTree>
    <p:extLst>
      <p:ext uri="{BB962C8B-B14F-4D97-AF65-F5344CB8AC3E}">
        <p14:creationId xmlns:p14="http://schemas.microsoft.com/office/powerpoint/2010/main" val="1367679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Projektmanagement - Hintergrund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5</a:t>
            </a:fld>
            <a:endParaRPr lang="de-DE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EEB5E9B-5D72-448E-BE21-53DD0A6C813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016000"/>
            <a:ext cx="8507288" cy="4073748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</a:pPr>
            <a:r>
              <a:rPr lang="de-DE" dirty="0"/>
              <a:t>Wege und Verfahren/Methoden, ein Projekt zu ‚managen‘, gibt es viele.</a:t>
            </a:r>
          </a:p>
          <a:p>
            <a:pPr>
              <a:spcAft>
                <a:spcPts val="1200"/>
              </a:spcAft>
            </a:pPr>
            <a:r>
              <a:rPr lang="de-DE" dirty="0"/>
              <a:t>Immer größer werdende Vorhaben haben zu immer neuen Verfahren geführt, mit denen die Prozesse zum vordefinierten Ziel geführt werden sollten.</a:t>
            </a:r>
          </a:p>
          <a:p>
            <a:pPr>
              <a:spcAft>
                <a:spcPts val="1200"/>
              </a:spcAft>
            </a:pPr>
            <a:r>
              <a:rPr lang="de-DE" dirty="0"/>
              <a:t>Hier soll es um Projekte im Bereich der Informationstechnik im Speziellen gehen.</a:t>
            </a:r>
          </a:p>
          <a:p>
            <a:pPr>
              <a:spcAft>
                <a:spcPts val="1200"/>
              </a:spcAft>
            </a:pPr>
            <a:r>
              <a:rPr lang="de-DE" dirty="0"/>
              <a:t>Zunächst verschaffen wir uns eine kleine Übersicht über gängige Verfahren, um den </a:t>
            </a:r>
            <a:r>
              <a:rPr lang="de-DE" dirty="0" err="1"/>
              <a:t>SuS</a:t>
            </a:r>
            <a:r>
              <a:rPr lang="de-DE" dirty="0"/>
              <a:t> eine Einordnung und ggfs. eine sinnvolle Auswahl zur Organisation eines eigenen Projekts in die Hand zu geben.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</p:spTree>
    <p:extLst>
      <p:ext uri="{BB962C8B-B14F-4D97-AF65-F5344CB8AC3E}">
        <p14:creationId xmlns:p14="http://schemas.microsoft.com/office/powerpoint/2010/main" val="4179616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Projektmanagement - Hintergrund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6</a:t>
            </a:fld>
            <a:endParaRPr lang="de-DE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EEB5E9B-5D72-448E-BE21-53DD0A6C813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016000"/>
            <a:ext cx="8507288" cy="4073748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de-DE" dirty="0"/>
              <a:t>Jedes Projekt enthält</a:t>
            </a:r>
          </a:p>
          <a:p>
            <a:pPr lvl="1">
              <a:spcAft>
                <a:spcPts val="1200"/>
              </a:spcAft>
            </a:pPr>
            <a:r>
              <a:rPr lang="de-DE" dirty="0"/>
              <a:t>Eine Definition / Planung</a:t>
            </a:r>
          </a:p>
          <a:p>
            <a:pPr lvl="1">
              <a:spcAft>
                <a:spcPts val="1200"/>
              </a:spcAft>
            </a:pPr>
            <a:r>
              <a:rPr lang="de-DE" dirty="0"/>
              <a:t>Die Durchführung / Umsetzung</a:t>
            </a:r>
          </a:p>
          <a:p>
            <a:pPr lvl="1">
              <a:spcAft>
                <a:spcPts val="1200"/>
              </a:spcAft>
            </a:pPr>
            <a:r>
              <a:rPr lang="de-DE" dirty="0"/>
              <a:t>Eine Abnahme / Tests</a:t>
            </a:r>
          </a:p>
          <a:p>
            <a:pPr lvl="1">
              <a:spcAft>
                <a:spcPts val="1200"/>
              </a:spcAft>
            </a:pPr>
            <a:r>
              <a:rPr lang="de-DE" dirty="0"/>
              <a:t>Die Revision / Retrospektive</a:t>
            </a:r>
          </a:p>
          <a:p>
            <a:pPr>
              <a:spcAft>
                <a:spcPts val="1200"/>
              </a:spcAft>
            </a:pPr>
            <a:r>
              <a:rPr lang="de-DE" dirty="0"/>
              <a:t>Die Abstimmung der Details auf dem Weg zu dem richtigen Ergebnis könnte man als Projektmanagement bezeichnen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</p:spTree>
    <p:extLst>
      <p:ext uri="{BB962C8B-B14F-4D97-AF65-F5344CB8AC3E}">
        <p14:creationId xmlns:p14="http://schemas.microsoft.com/office/powerpoint/2010/main" val="3421700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AF44F38-AE3C-4C65-8A7F-01BFD0102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536" y="1600466"/>
            <a:ext cx="5215608" cy="328059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49EF72-9998-4703-B02E-A72EA075A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Projektmanagement - Warum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5402C0E-2D7C-4E90-9CA5-8763E7C15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7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1593FF75-F2B8-4AC0-9D1B-F97613170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8144" y="1425319"/>
            <a:ext cx="2818656" cy="2152261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je später Änderungen desto teurer (</a:t>
            </a:r>
            <a:r>
              <a:rPr lang="de-DE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 leider </a:t>
            </a:r>
            <a:r>
              <a:rPr lang="de-DE">
                <a:solidFill>
                  <a:schemeClr val="tx1">
                    <a:lumMod val="65000"/>
                    <a:lumOff val="35000"/>
                  </a:schemeClr>
                </a:solidFill>
              </a:rPr>
              <a:t>viele 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prominente Beispiele aus dem öffentlichen Bereich)</a:t>
            </a:r>
          </a:p>
          <a:p>
            <a:pPr>
              <a:lnSpc>
                <a:spcPct val="120000"/>
              </a:lnSpc>
            </a:pP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C4AC1E5C-0B4C-4850-9C4A-0C797BB1E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06582B1A-9822-4820-9E89-224351525514}"/>
              </a:ext>
            </a:extLst>
          </p:cNvPr>
          <p:cNvSpPr txBox="1">
            <a:spLocks/>
          </p:cNvSpPr>
          <p:nvPr/>
        </p:nvSpPr>
        <p:spPr>
          <a:xfrm>
            <a:off x="457200" y="813009"/>
            <a:ext cx="8507288" cy="67633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de-DE" dirty="0"/>
              <a:t>Wo ist das Problem?</a:t>
            </a:r>
          </a:p>
        </p:txBody>
      </p:sp>
    </p:spTree>
    <p:extLst>
      <p:ext uri="{BB962C8B-B14F-4D97-AF65-F5344CB8AC3E}">
        <p14:creationId xmlns:p14="http://schemas.microsoft.com/office/powerpoint/2010/main" val="1678433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4DAE8-B80A-4B5C-B0FA-A1791DFF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06760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Projektmanagement - Hintergrund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66308-21CD-4976-AC16-F47D9F7C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8</a:t>
            </a:fld>
            <a:endParaRPr lang="de-DE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EEB5E9B-5D72-448E-BE21-53DD0A6C813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016000"/>
            <a:ext cx="8507288" cy="407374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de-DE" dirty="0"/>
              <a:t>Mit Blick auf Softwareprojekte wurden im Laufe verschiedenste Modelle entwickelt  </a:t>
            </a:r>
          </a:p>
          <a:p>
            <a:pPr>
              <a:spcAft>
                <a:spcPts val="1200"/>
              </a:spcAft>
            </a:pPr>
            <a:r>
              <a:rPr lang="de-DE" dirty="0"/>
              <a:t>Angefangen hat es mit Phasenmodellen, die zunehmend verfeinert wurden</a:t>
            </a:r>
          </a:p>
          <a:p>
            <a:pPr>
              <a:spcAft>
                <a:spcPts val="1200"/>
              </a:spcAft>
            </a:pPr>
            <a:r>
              <a:rPr lang="de-DE" dirty="0"/>
              <a:t>Verschaffen wir uns einen kurzen Überblick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01D7E224-B314-4C75-BC4E-DB5C32AE5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</p:spTree>
    <p:extLst>
      <p:ext uri="{BB962C8B-B14F-4D97-AF65-F5344CB8AC3E}">
        <p14:creationId xmlns:p14="http://schemas.microsoft.com/office/powerpoint/2010/main" val="576073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1B0A57B-B069-4B92-BC03-9F730D48F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1273324"/>
            <a:ext cx="5038046" cy="362234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E037F26-E84E-4F74-9813-E3CFFF466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490402"/>
          </a:xfrm>
        </p:spPr>
        <p:txBody>
          <a:bodyPr>
            <a:normAutofit fontScale="90000"/>
          </a:bodyPr>
          <a:lstStyle/>
          <a:p>
            <a:r>
              <a:rPr lang="de-DE" dirty="0"/>
              <a:t>BPE 5: Projektmanagement - Wasserfall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ABD3EEB-5858-41B5-81F9-6957E444C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A29E-BEBC-4998-8CC1-1936EE812DED}" type="slidenum">
              <a:rPr lang="de-DE" smtClean="0"/>
              <a:t>9</a:t>
            </a:fld>
            <a:endParaRPr lang="de-DE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A3FF5F0-E40E-4C76-9E64-CA05C3825859}"/>
              </a:ext>
            </a:extLst>
          </p:cNvPr>
          <p:cNvSpPr txBox="1">
            <a:spLocks/>
          </p:cNvSpPr>
          <p:nvPr/>
        </p:nvSpPr>
        <p:spPr>
          <a:xfrm>
            <a:off x="5004048" y="1174410"/>
            <a:ext cx="3898776" cy="28296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2400" dirty="0"/>
              <a:t>Das Wasserfall - Modell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sz="2000" dirty="0"/>
              <a:t>Gilt als Veteran der Prozessmodelle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sz="2000" dirty="0"/>
              <a:t>Streng aufeinanderfolgende Stufen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DE" sz="2000" dirty="0"/>
              <a:t>Rekursionen zwischen aufeinander folgenden Stufen sind vorgesehen</a:t>
            </a:r>
          </a:p>
        </p:txBody>
      </p:sp>
      <p:sp>
        <p:nvSpPr>
          <p:cNvPr id="15" name="Fußzeilenplatzhalter 3">
            <a:extLst>
              <a:ext uri="{FF2B5EF4-FFF2-40B4-BE49-F238E27FC236}">
                <a16:creationId xmlns:a16="http://schemas.microsoft.com/office/drawing/2014/main" id="{11B7F5D3-6AD7-44C4-AA5F-2D7FF1B913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720" y="5295900"/>
            <a:ext cx="4321648" cy="3048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de-DE" dirty="0"/>
              <a:t>TGI - BPE 5: Projektmanagement</a:t>
            </a:r>
          </a:p>
        </p:txBody>
      </p:sp>
    </p:spTree>
    <p:extLst>
      <p:ext uri="{BB962C8B-B14F-4D97-AF65-F5344CB8AC3E}">
        <p14:creationId xmlns:p14="http://schemas.microsoft.com/office/powerpoint/2010/main" val="39382635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keanos">
  <a:themeElements>
    <a:clrScheme name="Okeanos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keanos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keanos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79C0CE66E18D94B8D7A04443E9FDF6E" ma:contentTypeVersion="10" ma:contentTypeDescription="Ein neues Dokument erstellen." ma:contentTypeScope="" ma:versionID="742cff4eaf79c9247871b7c1137a2f9b">
  <xsd:schema xmlns:xsd="http://www.w3.org/2001/XMLSchema" xmlns:xs="http://www.w3.org/2001/XMLSchema" xmlns:p="http://schemas.microsoft.com/office/2006/metadata/properties" xmlns:ns3="8cf89c21-3bba-4bb5-911f-58adf9cb0208" targetNamespace="http://schemas.microsoft.com/office/2006/metadata/properties" ma:root="true" ma:fieldsID="ef1f6335223e58fa2fe8b0e29c5ff846" ns3:_="">
    <xsd:import namespace="8cf89c21-3bba-4bb5-911f-58adf9cb020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f89c21-3bba-4bb5-911f-58adf9cb02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C99FE7D-FD1F-4D23-AA4F-322428101C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f89c21-3bba-4bb5-911f-58adf9cb02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152D6BE-B015-4ADF-8E80-7098ED8163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EB2A5D-A111-4C10-B335-42EE0656DD6A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8cf89c21-3bba-4bb5-911f-58adf9cb0208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1798</Words>
  <Application>Microsoft Office PowerPoint</Application>
  <PresentationFormat>Bildschirmpräsentation (16:10)</PresentationFormat>
  <Paragraphs>200</Paragraphs>
  <Slides>22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32" baseType="lpstr">
      <vt:lpstr>Arial</vt:lpstr>
      <vt:lpstr>Bookman Old Style</vt:lpstr>
      <vt:lpstr>Calibri</vt:lpstr>
      <vt:lpstr>Gill Sans MT</vt:lpstr>
      <vt:lpstr>K2D Medium</vt:lpstr>
      <vt:lpstr>Montserrat Medium</vt:lpstr>
      <vt:lpstr>Symbol</vt:lpstr>
      <vt:lpstr>Wingdings</vt:lpstr>
      <vt:lpstr>Wingdings 3</vt:lpstr>
      <vt:lpstr>Okeanos</vt:lpstr>
      <vt:lpstr>TGI BPE 5: Projektmanagement</vt:lpstr>
      <vt:lpstr>BPE 5: Einbettung in den Bildungsplan</vt:lpstr>
      <vt:lpstr>BPE 5: Projektmanagement - Hintergrund</vt:lpstr>
      <vt:lpstr>BPE 5: Projektmanagement - Begriff</vt:lpstr>
      <vt:lpstr>BPE 5: Projektmanagement - Hintergrund</vt:lpstr>
      <vt:lpstr>BPE 5: Projektmanagement - Hintergrund</vt:lpstr>
      <vt:lpstr>BPE 5: Projektmanagement - Warum</vt:lpstr>
      <vt:lpstr>BPE 5: Projektmanagement - Hintergrund</vt:lpstr>
      <vt:lpstr>BPE 5: Projektmanagement - Wasserfall</vt:lpstr>
      <vt:lpstr>BPE 5: Projektmanagement - Sonstige</vt:lpstr>
      <vt:lpstr>BPE 5: Projektmanagement – Agiles Vorgehen</vt:lpstr>
      <vt:lpstr>BPE 5: Scrum: ein agiles Verfahren</vt:lpstr>
      <vt:lpstr>BPE 5: Scrum: das Team</vt:lpstr>
      <vt:lpstr>BPE 5: Scrum: die Bausteine</vt:lpstr>
      <vt:lpstr>BPE 5: Scrum: der Produkt-Backlog</vt:lpstr>
      <vt:lpstr>BPE 5: Scrum: der Backlog (ein Beispiel)</vt:lpstr>
      <vt:lpstr>BPE 5: Scrum: die Bewertung</vt:lpstr>
      <vt:lpstr>BPE 5: Scrum: der Sprint</vt:lpstr>
      <vt:lpstr>BPE 5: Scrum: Sprintplanung (ein Beispiel)</vt:lpstr>
      <vt:lpstr>BPE 5: Scrum: Sprintplanung (ein Beispiel)</vt:lpstr>
      <vt:lpstr>BPE 5: Scrum: der Sprint</vt:lpstr>
      <vt:lpstr>BPE 5: Scrum: der Sprint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Übergänge gestalten: Heterogenität in den Eingangsklassen von BKs und BGs</dc:title>
  <dc:creator>Andrea Eichler-Seitz</dc:creator>
  <cp:lastModifiedBy>sng</cp:lastModifiedBy>
  <cp:revision>232</cp:revision>
  <dcterms:created xsi:type="dcterms:W3CDTF">2018-11-27T13:52:03Z</dcterms:created>
  <dcterms:modified xsi:type="dcterms:W3CDTF">2021-03-27T17:28:18Z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0x010100D79C0CE66E18D94B8D7A04443E9FDF6E</vt:lpwstr>
  </property>
</Properties>
</file>