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14"/>
  </p:notesMasterIdLst>
  <p:sldIdLst>
    <p:sldId id="256" r:id="rId5"/>
    <p:sldId id="257" r:id="rId6"/>
    <p:sldId id="258" r:id="rId7"/>
    <p:sldId id="278" r:id="rId8"/>
    <p:sldId id="280" r:id="rId9"/>
    <p:sldId id="281" r:id="rId10"/>
    <p:sldId id="282" r:id="rId11"/>
    <p:sldId id="279" r:id="rId12"/>
    <p:sldId id="283" r:id="rId13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234" y="77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4F9A3-19F2-4D1D-BBF0-604A1E41FFE3}" type="datetimeFigureOut">
              <a:rPr lang="de-DE" smtClean="0"/>
              <a:t>13.02.2021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6D3-7714-44C0-9CFA-C47808992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57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238500"/>
            <a:ext cx="6858000" cy="8255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4270375"/>
            <a:ext cx="6858000" cy="4445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5295900"/>
            <a:ext cx="2286000" cy="304800"/>
          </a:xfrm>
        </p:spPr>
        <p:txBody>
          <a:bodyPr/>
          <a:lstStyle>
            <a:lvl1pPr>
              <a:defRPr sz="1400"/>
            </a:lvl1pPr>
          </a:lstStyle>
          <a:p>
            <a:fld id="{95C607AE-C3B7-4B71-A4A0-55AB8F540588}" type="datetime1">
              <a:rPr lang="de-DE" smtClean="0"/>
              <a:t>13.02.2021</a:t>
            </a:fld>
            <a:endParaRPr lang="de-DE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5295900"/>
            <a:ext cx="1219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904875" y="3040063"/>
            <a:ext cx="7315200" cy="10668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4206875"/>
            <a:ext cx="7315200" cy="5715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040063"/>
            <a:ext cx="228600" cy="1066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4206875"/>
            <a:ext cx="228600" cy="5715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A01367E-4746-4CD4-895C-B2E20F9134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5792680" y="553244"/>
            <a:ext cx="2894120" cy="1008112"/>
          </a:xfrm>
          <a:prstGeom prst="rect">
            <a:avLst/>
          </a:prstGeom>
        </p:spPr>
      </p:pic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904815AD-5B3C-4E5C-8093-333F7A6DD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D61F-5570-4234-B12D-E60314064A1D}" type="datetime1">
              <a:rPr lang="de-DE" smtClean="0"/>
              <a:t>13.02.2021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229600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B4EEA7C-FD12-4F39-A148-CF13A4D4EE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9650296F-1258-4620-A333-972E49E25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E4E0-90AF-400F-8A87-192E2253D5D7}" type="datetime1">
              <a:rPr lang="de-DE" smtClean="0"/>
              <a:t>13.02.2021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4041648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013460"/>
            <a:ext cx="4041648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9AB6BDF-CF58-4BB5-9FDD-41C431626F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E68B6FB9-44A4-480F-9D31-6D211370E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63"/>
            <a:ext cx="4040188" cy="5715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1" y="1079500"/>
            <a:ext cx="4041775" cy="5715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B59D-0260-4B51-9B36-ED998FDBB337}" type="datetime1">
              <a:rPr lang="de-DE" smtClean="0"/>
              <a:t>13.02.2021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1778000"/>
            <a:ext cx="4038600" cy="33655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1778000"/>
            <a:ext cx="4038600" cy="33655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BF83905-4392-4A70-A728-C90EE711C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4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1835696" y="5295900"/>
            <a:ext cx="453767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Neue Bildungspläne Berufliches Gymnasium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0F41-1382-43B8-8D56-A7394E81CCE4}" type="datetime1">
              <a:rPr lang="de-DE" smtClean="0"/>
              <a:t>13.02.2021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17BF18C-F88E-45BC-9EB0-FA50DAB853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5BD98555-4DD7-487F-BB8C-FB9F3303C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68D1B-EA92-49F8-AFC7-D2E4028F3571}" type="datetime1">
              <a:rPr lang="de-DE" smtClean="0"/>
              <a:t>13.02.2021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41F9E2-4E29-4DD9-8F03-5FF3D8C853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AFFBF4C-37EB-4276-8665-A98C5E0C0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254000"/>
            <a:ext cx="2514600" cy="6985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016001"/>
            <a:ext cx="2514600" cy="4036219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dirty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FDB5-F09F-41BB-BCA8-496E8981BBC0}" type="datetime1">
              <a:rPr lang="de-DE" smtClean="0"/>
              <a:t>13.02.2021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663565" y="2770188"/>
            <a:ext cx="5029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254000"/>
            <a:ext cx="5715000" cy="476250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D882B766-488B-4834-A6A0-6ADBAABEE8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930B1597-21B1-42AC-91E1-3A9A2E040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055A4-929B-4F37-9866-CFD72B835E75}" type="datetime1">
              <a:rPr lang="de-DE" smtClean="0"/>
              <a:t>13.02.2021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A07B296-63F4-4037-AA38-34E863AAE6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C8A7F387-0C54-4C5C-8467-27312467B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F9AD-F15A-45E0-A34B-3E24AD2EBE39}" type="datetime1">
              <a:rPr lang="de-DE" smtClean="0"/>
              <a:t>13.02.2021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4117287" y="2668293"/>
            <a:ext cx="4876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E828DB5-457F-496E-875C-3940D53E89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70A51234-62B8-457A-B335-5D6DF440B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9600" cy="570251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016000"/>
            <a:ext cx="8229600" cy="40919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5296958"/>
            <a:ext cx="2289048" cy="3048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C74D9E-84A1-4649-A113-E9F6E74F19A1}" type="datetime1">
              <a:rPr lang="de-DE" smtClean="0"/>
              <a:t>13.02.2021</a:t>
            </a:fld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5296958"/>
            <a:ext cx="1981200" cy="3048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8CA29E-BEBC-4998-8CC1-1936EE812DED}" type="slidenum">
              <a:rPr lang="de-DE" smtClean="0"/>
              <a:pPr/>
              <a:t>‹Nr.›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5294313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769268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E6BF768F-D599-4EE5-95B2-2E68FE427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2" r:id="rId8"/>
    <p:sldLayoutId id="2147483803" r:id="rId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isual-books.com/scrum-in-die-schul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200" y="3145532"/>
            <a:ext cx="6858000" cy="825500"/>
          </a:xfrm>
        </p:spPr>
        <p:txBody>
          <a:bodyPr>
            <a:noAutofit/>
          </a:bodyPr>
          <a:lstStyle/>
          <a:p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TGI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BPE 5: Projektmanagement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Anwendungsbeispiel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D1E96A-85C6-41DC-8991-34BFA8B61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49CE9D-9970-4D0D-BBB5-FAF6B25DA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036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BPE 5: Umsetzung im Unterricht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36FD85-63C7-4D7A-8C73-34DE5001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2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D4C2C9C4-7605-42F8-AE0E-A984B82C0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FDDF0C5E-28CA-48B9-9270-B0750C20A00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30550" y="823184"/>
            <a:ext cx="8256250" cy="1818292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Es existieren bereits sehr gute Beispiele und Anleitungen, um </a:t>
            </a:r>
            <a:r>
              <a:rPr lang="de-DE" dirty="0" err="1"/>
              <a:t>Scrum</a:t>
            </a:r>
            <a:r>
              <a:rPr lang="de-DE" dirty="0"/>
              <a:t> im Unterricht einzusetzen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 err="1"/>
              <a:t>Scrum</a:t>
            </a:r>
            <a:r>
              <a:rPr lang="de-DE" dirty="0"/>
              <a:t> in die Schule (Version 1), </a:t>
            </a:r>
            <a:r>
              <a:rPr lang="de-DE" dirty="0">
                <a:hlinkClick r:id="rId2"/>
              </a:rPr>
              <a:t>https://visual-books.com/scrum-in-die-schule/</a:t>
            </a:r>
            <a:endParaRPr lang="de-DE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 err="1"/>
              <a:t>eduScrum</a:t>
            </a:r>
            <a:r>
              <a:rPr lang="de-DE" dirty="0"/>
              <a:t>, </a:t>
            </a:r>
            <a:r>
              <a:rPr lang="en-US" dirty="0"/>
              <a:t>https://www.eduscrum.nl/img/The_eduScrum_Guide_German_2.pdf</a:t>
            </a:r>
            <a:endParaRPr lang="de-DE" dirty="0"/>
          </a:p>
        </p:txBody>
      </p:sp>
      <p:sp>
        <p:nvSpPr>
          <p:cNvPr id="14" name="Inhaltsplatzhalter 4">
            <a:extLst>
              <a:ext uri="{FF2B5EF4-FFF2-40B4-BE49-F238E27FC236}">
                <a16:creationId xmlns:a16="http://schemas.microsoft.com/office/drawing/2014/main" id="{29AF91FF-BACC-47EE-94FF-07063163F9B1}"/>
              </a:ext>
            </a:extLst>
          </p:cNvPr>
          <p:cNvSpPr txBox="1">
            <a:spLocks/>
          </p:cNvSpPr>
          <p:nvPr/>
        </p:nvSpPr>
        <p:spPr>
          <a:xfrm>
            <a:off x="443875" y="2704670"/>
            <a:ext cx="8256250" cy="166499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Die obigen – auf den Schulbetrieb zugeschnittenen – Anleitungen sind umfangreich beschrieben und enthalten viele schöne Hinweise insbesondere auch im Hinblick auf mögliche einzusetzende Tools</a:t>
            </a:r>
          </a:p>
          <a:p>
            <a:pPr>
              <a:spcAft>
                <a:spcPts val="1200"/>
              </a:spcAft>
            </a:pPr>
            <a:r>
              <a:rPr lang="de-DE" dirty="0"/>
              <a:t>Hier soll zusätzlich ein praktisches Beispiel mit dem Focus auf den </a:t>
            </a:r>
            <a:r>
              <a:rPr lang="de-DE" dirty="0" err="1"/>
              <a:t>InfTec</a:t>
            </a:r>
            <a:r>
              <a:rPr lang="de-DE" dirty="0"/>
              <a:t>-Bereich gezeigt werden</a:t>
            </a:r>
          </a:p>
        </p:txBody>
      </p:sp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8FA26819-9D5B-4507-A4CD-8505700DB399}"/>
              </a:ext>
            </a:extLst>
          </p:cNvPr>
          <p:cNvSpPr txBox="1">
            <a:spLocks/>
          </p:cNvSpPr>
          <p:nvPr/>
        </p:nvSpPr>
        <p:spPr>
          <a:xfrm>
            <a:off x="399698" y="4369668"/>
            <a:ext cx="8256250" cy="86409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Bereits im Übersicht-Teil konnte gezeigt werden, dass sich die z.B. die Verknüpfung eines Projekts im Wahlbereich und die BPE 5 gut miteinander kombinieren </a:t>
            </a:r>
            <a:r>
              <a:rPr lang="de-DE" dirty="0" err="1"/>
              <a:t>läßt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538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(Hinweise)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57300"/>
            <a:ext cx="8507288" cy="864096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Das vorgestellte Beispiel ist bewusst keine Verknüpfung von Informatik-Wahlfach und </a:t>
            </a:r>
            <a:r>
              <a:rPr lang="de-DE" dirty="0" err="1"/>
              <a:t>InfTec</a:t>
            </a:r>
            <a:r>
              <a:rPr lang="de-DE" dirty="0"/>
              <a:t>-BPE und orientiert sich vom Umfang an den in der BPE vorgesehenen Stundenanzahl.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680DC73E-0AA7-48DA-8B0D-950DC7BF12CA}"/>
              </a:ext>
            </a:extLst>
          </p:cNvPr>
          <p:cNvSpPr txBox="1">
            <a:spLocks/>
          </p:cNvSpPr>
          <p:nvPr/>
        </p:nvSpPr>
        <p:spPr>
          <a:xfrm>
            <a:off x="454878" y="2137420"/>
            <a:ext cx="8507288" cy="227371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Die konkrete Vorgehensweise muss sich an der Klasse orientieren. Um einen neuen Stoff auf diese Weise durch die </a:t>
            </a:r>
            <a:r>
              <a:rPr lang="de-DE" dirty="0" err="1"/>
              <a:t>SuS</a:t>
            </a:r>
            <a:r>
              <a:rPr lang="de-DE" dirty="0"/>
              <a:t> erarbeiten zu lassen, dürften die vorgesehen Stunden nicht ausreichen.</a:t>
            </a:r>
          </a:p>
          <a:p>
            <a:pPr>
              <a:spcAft>
                <a:spcPts val="1200"/>
              </a:spcAft>
            </a:pPr>
            <a:r>
              <a:rPr lang="de-DE" dirty="0"/>
              <a:t>Besser ist es, ein Projekt zur Vertiefung eines durchgenommen Stoffes durchzuführen.</a:t>
            </a:r>
          </a:p>
          <a:p>
            <a:pPr>
              <a:spcAft>
                <a:spcPts val="1200"/>
              </a:spcAft>
            </a:pPr>
            <a:r>
              <a:rPr lang="de-DE" dirty="0"/>
              <a:t>Dem vorgeschlagenen Beispiel liegt die Annahme zugrunde, dass der allgemeine Stoff zu HTML-Grundlagen bereits durchgenommen wurde.</a:t>
            </a:r>
          </a:p>
        </p:txBody>
      </p:sp>
    </p:spTree>
    <p:extLst>
      <p:ext uri="{BB962C8B-B14F-4D97-AF65-F5344CB8AC3E}">
        <p14:creationId xmlns:p14="http://schemas.microsoft.com/office/powerpoint/2010/main" val="3665646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(Hinweise)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57300"/>
            <a:ext cx="8507288" cy="1584176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In die Rolle des Project </a:t>
            </a:r>
            <a:r>
              <a:rPr lang="de-DE" dirty="0" err="1"/>
              <a:t>Owners</a:t>
            </a:r>
            <a:r>
              <a:rPr lang="de-DE" dirty="0"/>
              <a:t> sollte die Lehrerin/der Lehrer schlüpfen. </a:t>
            </a:r>
          </a:p>
          <a:p>
            <a:pPr>
              <a:spcAft>
                <a:spcPts val="1200"/>
              </a:spcAft>
            </a:pPr>
            <a:r>
              <a:rPr lang="de-DE" dirty="0"/>
              <a:t>Von der Klasse bzw. den </a:t>
            </a:r>
            <a:r>
              <a:rPr lang="de-DE" dirty="0" err="1"/>
              <a:t>SuS</a:t>
            </a:r>
            <a:r>
              <a:rPr lang="de-DE" dirty="0"/>
              <a:t> in der Klasse hängt es ab, ob eine </a:t>
            </a:r>
            <a:r>
              <a:rPr lang="de-DE" dirty="0" err="1"/>
              <a:t>SuS</a:t>
            </a:r>
            <a:r>
              <a:rPr lang="de-DE" dirty="0"/>
              <a:t> pro Gruppe die Rolle des </a:t>
            </a:r>
            <a:r>
              <a:rPr lang="de-DE" dirty="0" err="1"/>
              <a:t>Scrum</a:t>
            </a:r>
            <a:r>
              <a:rPr lang="de-DE" dirty="0"/>
              <a:t> Masters übernimmt oder nicht. Gute Erfahrungen wurden damit gemacht, dies mit der Klasse/den Gruppen auszudiskutieren und ggfs. den </a:t>
            </a:r>
            <a:r>
              <a:rPr lang="de-DE" dirty="0" err="1"/>
              <a:t>Scrum</a:t>
            </a:r>
            <a:r>
              <a:rPr lang="de-DE" dirty="0"/>
              <a:t> Master zu unterstützen.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680DC73E-0AA7-48DA-8B0D-950DC7BF12CA}"/>
              </a:ext>
            </a:extLst>
          </p:cNvPr>
          <p:cNvSpPr txBox="1">
            <a:spLocks/>
          </p:cNvSpPr>
          <p:nvPr/>
        </p:nvSpPr>
        <p:spPr>
          <a:xfrm>
            <a:off x="449580" y="2713484"/>
            <a:ext cx="8507288" cy="208823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Probleme haben die </a:t>
            </a:r>
            <a:r>
              <a:rPr lang="de-DE" dirty="0" err="1"/>
              <a:t>SuS</a:t>
            </a:r>
            <a:r>
              <a:rPr lang="de-DE" dirty="0"/>
              <a:t> auch oft mit der Aufstellung des Back-Logs. Sie können sich die Aufgaben/Funktionen und notwendigen Tätigkeiten oft genug nicht hinreichend gut vorstellen, um den Back-Log ohne Hilfe zu erstellen.</a:t>
            </a:r>
          </a:p>
          <a:p>
            <a:pPr>
              <a:spcAft>
                <a:spcPts val="1200"/>
              </a:spcAft>
            </a:pPr>
            <a:r>
              <a:rPr lang="de-DE" dirty="0"/>
              <a:t>Besser ist es daher, ein Projekt zur Vertiefung eines durchgenommen Stoffes durchzuführen.</a:t>
            </a:r>
          </a:p>
          <a:p>
            <a:pPr>
              <a:spcAft>
                <a:spcPts val="1200"/>
              </a:spcAft>
            </a:pPr>
            <a:r>
              <a:rPr lang="de-DE" dirty="0"/>
              <a:t>Dem vorgeschlagenen Beispiel liegt die Annahme zugrunde, dass der allgemeine Stoff zu HTML-Grundlagen bereits durchgenommen wurde.</a:t>
            </a:r>
          </a:p>
        </p:txBody>
      </p:sp>
    </p:spTree>
    <p:extLst>
      <p:ext uri="{BB962C8B-B14F-4D97-AF65-F5344CB8AC3E}">
        <p14:creationId xmlns:p14="http://schemas.microsoft.com/office/powerpoint/2010/main" val="3113595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(Hinweise)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5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57300"/>
            <a:ext cx="8507288" cy="1368152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In der vorne genannten Beispielen (</a:t>
            </a:r>
            <a:r>
              <a:rPr lang="de-DE" dirty="0" err="1"/>
              <a:t>EduScrum</a:t>
            </a:r>
            <a:r>
              <a:rPr lang="de-DE" dirty="0"/>
              <a:t> und </a:t>
            </a:r>
            <a:r>
              <a:rPr lang="de-DE" dirty="0" err="1"/>
              <a:t>Scrum</a:t>
            </a:r>
            <a:r>
              <a:rPr lang="de-DE" dirty="0"/>
              <a:t> in die Schule) sind diverse Beispiele geeigneter Tools zur Planung und Verwaltung der Logs und der Durchführung aufgeführt. Etwas mehr Unterstützung kann man auch bei Scrum4Schools finden (https://www.borisgloger.com/ueber-uns/csr/scrum-4-schools/). 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680DC73E-0AA7-48DA-8B0D-950DC7BF12CA}"/>
              </a:ext>
            </a:extLst>
          </p:cNvPr>
          <p:cNvSpPr txBox="1">
            <a:spLocks/>
          </p:cNvSpPr>
          <p:nvPr/>
        </p:nvSpPr>
        <p:spPr>
          <a:xfrm>
            <a:off x="440212" y="2551466"/>
            <a:ext cx="8507288" cy="61206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Allerdings kann man auch eine Verwaltung einfach mit einer Tabellenkalkulation recht übersichtlich umsetzen.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9272078E-9E24-45E5-8002-80191C7326DF}"/>
              </a:ext>
            </a:extLst>
          </p:cNvPr>
          <p:cNvSpPr txBox="1">
            <a:spLocks/>
          </p:cNvSpPr>
          <p:nvPr/>
        </p:nvSpPr>
        <p:spPr>
          <a:xfrm>
            <a:off x="440212" y="3289548"/>
            <a:ext cx="8507288" cy="136815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Werden Programmierprojekte (z.B. aus den Wahlfächern der Informatik) als Gegenstand des Projektmanagements eingesetzt, sollten auch Methodiken wie Unit-Tests, </a:t>
            </a:r>
            <a:r>
              <a:rPr lang="de-DE" dirty="0" err="1"/>
              <a:t>Component</a:t>
            </a:r>
            <a:r>
              <a:rPr lang="de-DE" dirty="0"/>
              <a:t>-Tests, Pair-</a:t>
            </a:r>
            <a:r>
              <a:rPr lang="de-DE" dirty="0" err="1"/>
              <a:t>Programming</a:t>
            </a:r>
            <a:r>
              <a:rPr lang="de-DE" dirty="0"/>
              <a:t> usw. eingesetzt werden (jeweils abhängig von der konkreten Aufgabe).</a:t>
            </a:r>
          </a:p>
        </p:txBody>
      </p:sp>
    </p:spTree>
    <p:extLst>
      <p:ext uri="{BB962C8B-B14F-4D97-AF65-F5344CB8AC3E}">
        <p14:creationId xmlns:p14="http://schemas.microsoft.com/office/powerpoint/2010/main" val="295593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Aufgabe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6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3284"/>
            <a:ext cx="8507288" cy="3384376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de-DE" sz="2000" dirty="0"/>
              <a:t>Wir wollen ein sog. agiles Projektmanagement an einem praktischen Beispiel ausprobieren. Als Projekt wählen wir die Erstellung einer kleinen Webseite. </a:t>
            </a:r>
          </a:p>
          <a:p>
            <a:r>
              <a:rPr lang="de-DE" sz="2000" dirty="0"/>
              <a:t>Die Webseite sollte aus 4 bis 5 Seiten zum Thema ‚Hobby‘ bestehen (Option für Schnelle: zusätzliche Anpassung an Mobilgeräte). Enthalten sein sollen eine Kontaktseite mit Karte (schematisiert oder echt zur Schule), mindestens eine Bilderseite sowie eine weitere Seite mit einem Video.</a:t>
            </a:r>
          </a:p>
          <a:p>
            <a:r>
              <a:rPr lang="de-DE" sz="2000" dirty="0"/>
              <a:t>Startet mit dem Lesen des Info-Blattes zum </a:t>
            </a:r>
            <a:r>
              <a:rPr lang="de-DE" sz="2000" dirty="0" err="1"/>
              <a:t>Scrum</a:t>
            </a:r>
            <a:r>
              <a:rPr lang="de-DE" sz="2000" dirty="0"/>
              <a:t>-Verfahren (das wollen wir ausprobieren).</a:t>
            </a:r>
          </a:p>
        </p:txBody>
      </p:sp>
    </p:spTree>
    <p:extLst>
      <p:ext uri="{BB962C8B-B14F-4D97-AF65-F5344CB8AC3E}">
        <p14:creationId xmlns:p14="http://schemas.microsoft.com/office/powerpoint/2010/main" val="113714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Aufgabe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7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680DC73E-0AA7-48DA-8B0D-950DC7BF12CA}"/>
              </a:ext>
            </a:extLst>
          </p:cNvPr>
          <p:cNvSpPr txBox="1">
            <a:spLocks/>
          </p:cNvSpPr>
          <p:nvPr/>
        </p:nvSpPr>
        <p:spPr>
          <a:xfrm>
            <a:off x="452264" y="913284"/>
            <a:ext cx="8507288" cy="438155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Teilt euch ein:</a:t>
            </a:r>
          </a:p>
          <a:p>
            <a:pPr lvl="1"/>
            <a:r>
              <a:rPr lang="de-DE" dirty="0"/>
              <a:t>Die Lehrerin/der Lehrer ist der Product-</a:t>
            </a:r>
            <a:r>
              <a:rPr lang="de-DE" dirty="0" err="1"/>
              <a:t>Owner</a:t>
            </a:r>
            <a:r>
              <a:rPr lang="de-DE" dirty="0"/>
              <a:t> (PO)</a:t>
            </a:r>
          </a:p>
          <a:p>
            <a:pPr lvl="1"/>
            <a:r>
              <a:rPr lang="de-DE" dirty="0"/>
              <a:t>Jemand aus dem Team ist der </a:t>
            </a:r>
            <a:r>
              <a:rPr lang="de-DE" dirty="0" err="1"/>
              <a:t>Srum</a:t>
            </a:r>
            <a:r>
              <a:rPr lang="de-DE" dirty="0"/>
              <a:t>-Master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Die Teams sollten maximal 7 Personen umfassen</a:t>
            </a:r>
          </a:p>
          <a:p>
            <a:r>
              <a:rPr lang="de-DE" dirty="0"/>
              <a:t>Die Erstellung des Back-Logs ist eine Herausforderung für die </a:t>
            </a:r>
            <a:r>
              <a:rPr lang="de-DE" dirty="0" err="1"/>
              <a:t>SuS</a:t>
            </a:r>
            <a:r>
              <a:rPr lang="de-DE" dirty="0"/>
              <a:t>. Was muss getan werden, um die Webseite von Grund aufzubauen?</a:t>
            </a:r>
          </a:p>
          <a:p>
            <a:pPr lvl="1"/>
            <a:r>
              <a:rPr lang="de-DE" dirty="0"/>
              <a:t>Entweder gibt der Project </a:t>
            </a:r>
            <a:r>
              <a:rPr lang="de-DE" dirty="0" err="1"/>
              <a:t>Owner</a:t>
            </a:r>
            <a:r>
              <a:rPr lang="de-DE" dirty="0"/>
              <a:t> den Back-Log vor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Oder die Gruppe erstellt den Back-Log gemeinsam mit dem Project </a:t>
            </a:r>
            <a:r>
              <a:rPr lang="de-DE" dirty="0" err="1"/>
              <a:t>Owner</a:t>
            </a:r>
            <a:endParaRPr lang="de-DE" dirty="0"/>
          </a:p>
          <a:p>
            <a:pPr>
              <a:spcAft>
                <a:spcPts val="1200"/>
              </a:spcAft>
            </a:pPr>
            <a:r>
              <a:rPr lang="de-DE" dirty="0"/>
              <a:t>Der Project </a:t>
            </a:r>
            <a:r>
              <a:rPr lang="de-DE" dirty="0" err="1"/>
              <a:t>Owner</a:t>
            </a:r>
            <a:r>
              <a:rPr lang="de-DE" dirty="0"/>
              <a:t> legt auch fest, wie der Back-Log (Sprint-Log) geführt wird (auf Papier/Whiteboard, Excel-Blatt, Online-Tool)</a:t>
            </a:r>
          </a:p>
          <a:p>
            <a:pPr>
              <a:spcAft>
                <a:spcPts val="1200"/>
              </a:spcAft>
            </a:pPr>
            <a:r>
              <a:rPr lang="de-DE" dirty="0"/>
              <a:t>Ist der Back-Log fertig, startet jedes Team mit dem </a:t>
            </a:r>
            <a:r>
              <a:rPr lang="de-DE" dirty="0" err="1"/>
              <a:t>Scrum</a:t>
            </a:r>
            <a:r>
              <a:rPr lang="de-DE" dirty="0"/>
              <a:t> Poker.</a:t>
            </a:r>
          </a:p>
          <a:p>
            <a:pPr>
              <a:spcAft>
                <a:spcPts val="1200"/>
              </a:spcAft>
            </a:pPr>
            <a:r>
              <a:rPr lang="de-DE" dirty="0"/>
              <a:t>Um dem Gedanken des agilen Modells möglichst gut zu entsprechen, sollte der </a:t>
            </a:r>
            <a:r>
              <a:rPr lang="de-DE" dirty="0" err="1"/>
              <a:t>Scrum</a:t>
            </a:r>
            <a:r>
              <a:rPr lang="de-DE" dirty="0"/>
              <a:t>-Poker mit allen Teams einzeln durchgeführt werden.</a:t>
            </a:r>
          </a:p>
          <a:p>
            <a:pPr>
              <a:spcAft>
                <a:spcPts val="1200"/>
              </a:spcAf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1903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Aufgabe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8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51E847E2-3719-4CBD-B713-19667EAAA1F2}"/>
              </a:ext>
            </a:extLst>
          </p:cNvPr>
          <p:cNvSpPr txBox="1">
            <a:spLocks/>
          </p:cNvSpPr>
          <p:nvPr/>
        </p:nvSpPr>
        <p:spPr>
          <a:xfrm>
            <a:off x="395536" y="985292"/>
            <a:ext cx="8507288" cy="39604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Entweder werden </a:t>
            </a:r>
            <a:r>
              <a:rPr lang="de-DE" sz="2000" dirty="0" err="1"/>
              <a:t>Scrum</a:t>
            </a:r>
            <a:r>
              <a:rPr lang="de-DE" sz="2000" dirty="0"/>
              <a:t>-Poker-Karten ausgeteilt oder der Poker wird online durchgeführt (z.B. https://scrumpoker.online/).</a:t>
            </a:r>
          </a:p>
          <a:p>
            <a:r>
              <a:rPr lang="de-DE" sz="2000" dirty="0"/>
              <a:t>Nun geht der Poker los:</a:t>
            </a:r>
          </a:p>
          <a:p>
            <a:pPr lvl="1"/>
            <a:r>
              <a:rPr lang="de-DE" sz="1700" dirty="0"/>
              <a:t>Jede Aufgabe wird vom Project </a:t>
            </a:r>
            <a:r>
              <a:rPr lang="de-DE" sz="1700" dirty="0" err="1"/>
              <a:t>Owner</a:t>
            </a:r>
            <a:r>
              <a:rPr lang="de-DE" sz="1700" dirty="0"/>
              <a:t> vorgestellt</a:t>
            </a:r>
          </a:p>
          <a:p>
            <a:pPr lvl="1"/>
            <a:r>
              <a:rPr lang="de-DE" sz="1700" dirty="0"/>
              <a:t>Alle aus dem Team stellen Fragen dazu, bis allen die Aufgabe klar zu sein scheint</a:t>
            </a:r>
          </a:p>
          <a:p>
            <a:pPr lvl="1"/>
            <a:r>
              <a:rPr lang="de-DE" sz="1700" dirty="0"/>
              <a:t>Dann wertet jeder still und alle decken gleichzeitig auf.</a:t>
            </a:r>
          </a:p>
          <a:p>
            <a:pPr lvl="1"/>
            <a:r>
              <a:rPr lang="de-DE" sz="1700" dirty="0"/>
              <a:t>Weit auseinander liegende Wertungen werden von den betreffenden Team-Mitgliedern ausdiskutiert (nur von denen).</a:t>
            </a:r>
          </a:p>
          <a:p>
            <a:pPr lvl="1"/>
            <a:r>
              <a:rPr lang="de-DE" sz="1700" dirty="0"/>
              <a:t>Dann wird die Wertung wiederholt.</a:t>
            </a:r>
          </a:p>
          <a:p>
            <a:pPr lvl="1"/>
            <a:r>
              <a:rPr lang="de-DE" sz="1700" dirty="0"/>
              <a:t>Die Anzahl Iterationen pro Item begrenzt der Project </a:t>
            </a:r>
            <a:r>
              <a:rPr lang="de-DE" sz="1700" dirty="0" err="1"/>
              <a:t>Owner</a:t>
            </a:r>
            <a:r>
              <a:rPr lang="de-DE" sz="1700" dirty="0"/>
              <a:t>. Er kann dann entscheiden, dass z.B. das Mittel der bisherigen Wertungen festgelegt wird.</a:t>
            </a:r>
          </a:p>
          <a:p>
            <a:pPr>
              <a:spcAft>
                <a:spcPts val="1200"/>
              </a:spcAft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43125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Aufgabe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9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51E847E2-3719-4CBD-B713-19667EAAA1F2}"/>
              </a:ext>
            </a:extLst>
          </p:cNvPr>
          <p:cNvSpPr txBox="1">
            <a:spLocks/>
          </p:cNvSpPr>
          <p:nvPr/>
        </p:nvSpPr>
        <p:spPr>
          <a:xfrm>
            <a:off x="395536" y="985292"/>
            <a:ext cx="8507288" cy="39604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Der Beginn des Sprints</a:t>
            </a:r>
          </a:p>
          <a:p>
            <a:pPr lvl="1"/>
            <a:r>
              <a:rPr lang="de-DE" sz="1700" dirty="0"/>
              <a:t>Jedes Teammitglied greift sich eine Aufgabe (oder der PO entscheidet sich für ein Pair </a:t>
            </a:r>
            <a:r>
              <a:rPr lang="de-DE" sz="1700" dirty="0" err="1"/>
              <a:t>Programming</a:t>
            </a:r>
            <a:r>
              <a:rPr lang="de-DE" sz="1700" dirty="0"/>
              <a:t>) und bearbeitet diese</a:t>
            </a:r>
          </a:p>
          <a:p>
            <a:pPr lvl="1"/>
            <a:r>
              <a:rPr lang="de-DE" sz="1700" dirty="0"/>
              <a:t>Der </a:t>
            </a:r>
            <a:r>
              <a:rPr lang="de-DE" sz="1700" dirty="0" err="1"/>
              <a:t>Scrum</a:t>
            </a:r>
            <a:r>
              <a:rPr lang="de-DE" sz="1700" dirty="0"/>
              <a:t> Master kümmert sich um Probleme und klärt diese mit dem PO. </a:t>
            </a:r>
          </a:p>
          <a:p>
            <a:pPr lvl="1"/>
            <a:r>
              <a:rPr lang="de-DE" sz="1700" dirty="0"/>
              <a:t>Der PO legt einen Zeitzyklus für einen Sprint fest und führt dann einen Stand-Up durch.</a:t>
            </a:r>
          </a:p>
          <a:p>
            <a:pPr lvl="1"/>
            <a:r>
              <a:rPr lang="de-DE" sz="1700" dirty="0"/>
              <a:t>Jedes Team-Mitglied muss sich kurz äußern.</a:t>
            </a:r>
          </a:p>
          <a:p>
            <a:r>
              <a:rPr lang="de-DE" sz="2000" dirty="0"/>
              <a:t>Der PO führt z.B. nach zwei Arbeitseinheiten ein Review und eine </a:t>
            </a:r>
            <a:r>
              <a:rPr lang="de-DE" sz="2000"/>
              <a:t>Retrospektive durch</a:t>
            </a:r>
            <a:endParaRPr lang="de-DE" sz="2000" dirty="0"/>
          </a:p>
          <a:p>
            <a:pPr>
              <a:spcAft>
                <a:spcPts val="1200"/>
              </a:spcAft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12007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keanos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keanos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79C0CE66E18D94B8D7A04443E9FDF6E" ma:contentTypeVersion="10" ma:contentTypeDescription="Ein neues Dokument erstellen." ma:contentTypeScope="" ma:versionID="742cff4eaf79c9247871b7c1137a2f9b">
  <xsd:schema xmlns:xsd="http://www.w3.org/2001/XMLSchema" xmlns:xs="http://www.w3.org/2001/XMLSchema" xmlns:p="http://schemas.microsoft.com/office/2006/metadata/properties" xmlns:ns3="8cf89c21-3bba-4bb5-911f-58adf9cb0208" targetNamespace="http://schemas.microsoft.com/office/2006/metadata/properties" ma:root="true" ma:fieldsID="ef1f6335223e58fa2fe8b0e29c5ff846" ns3:_="">
    <xsd:import namespace="8cf89c21-3bba-4bb5-911f-58adf9cb020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f89c21-3bba-4bb5-911f-58adf9cb02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52D6BE-B015-4ADF-8E80-7098ED8163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9FE7D-FD1F-4D23-AA4F-322428101C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f89c21-3bba-4bb5-911f-58adf9cb02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EB2A5D-A111-4C10-B335-42EE0656DD6A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8cf89c21-3bba-4bb5-911f-58adf9cb0208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996</Words>
  <Application>Microsoft Office PowerPoint</Application>
  <PresentationFormat>Bildschirmpräsentation (16:10)</PresentationFormat>
  <Paragraphs>73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Gill Sans MT</vt:lpstr>
      <vt:lpstr>Wingdings</vt:lpstr>
      <vt:lpstr>Wingdings 3</vt:lpstr>
      <vt:lpstr>Okeanos</vt:lpstr>
      <vt:lpstr>TGI BPE 5: Projektmanagement</vt:lpstr>
      <vt:lpstr>BPE 5: Umsetzung im Unterricht</vt:lpstr>
      <vt:lpstr>BPE 5: Scrum – ein Webprojekt (Hinweise)</vt:lpstr>
      <vt:lpstr>BPE 5: Scrum – ein Webprojekt (Hinweise)</vt:lpstr>
      <vt:lpstr>BPE 5: Scrum – ein Webprojekt (Hinweise)</vt:lpstr>
      <vt:lpstr>BPE 5: Scrum – ein Webprojekt (Aufgabe)</vt:lpstr>
      <vt:lpstr>BPE 5: Scrum – ein Webprojekt (Aufgabe)</vt:lpstr>
      <vt:lpstr>BPE 5: Scrum – ein Webprojekt (Aufgabe)</vt:lpstr>
      <vt:lpstr>BPE 5: Scrum – ein Webprojekt (Aufgabe)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Übergänge gestalten: Heterogenität in den Eingangsklassen von BKs und BGs</dc:title>
  <dc:creator>Andrea Eichler-Seitz</dc:creator>
  <cp:lastModifiedBy>sng</cp:lastModifiedBy>
  <cp:revision>251</cp:revision>
  <dcterms:created xsi:type="dcterms:W3CDTF">2018-11-27T13:52:03Z</dcterms:created>
  <dcterms:modified xsi:type="dcterms:W3CDTF">2021-02-13T13:58:59Z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0x010100D79C0CE66E18D94B8D7A04443E9FDF6E</vt:lpwstr>
  </property>
</Properties>
</file>