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7" r:id="rId3"/>
    <p:sldId id="268" r:id="rId4"/>
    <p:sldId id="266" r:id="rId5"/>
    <p:sldId id="264" r:id="rId6"/>
  </p:sldIdLst>
  <p:sldSz cx="9144000" cy="6858000" type="screen4x3"/>
  <p:notesSz cx="6797675" cy="9929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404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08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456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22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86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929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10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31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96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790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28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D88AC-938E-403C-8834-2084C9E86D05}" type="datetimeFigureOut">
              <a:rPr lang="de-DE" smtClean="0"/>
              <a:t>14.10.2020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62083-6FA7-4690-AC94-CD371A2C2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08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981978" y="744671"/>
            <a:ext cx="6999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Product-Owner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: (hat den Hut auf, wenn es um das Produkt geht).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Formuliert zuerst die Road-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Map</a:t>
            </a:r>
            <a:endParaRPr lang="de-DE" sz="1600" dirty="0" smtClean="0">
              <a:latin typeface="K2D Medium" panose="00000600000000000000" pitchFamily="2" charset="-34"/>
              <a:cs typeface="K2D Medium" panose="00000600000000000000" pitchFamily="2" charset="-3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Formuliert dann daraus das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Product-Backlog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.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0728" y="5042895"/>
            <a:ext cx="6211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Product-Backlog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: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Er wird vom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Product-Owner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</a:t>
            </a:r>
            <a:r>
              <a:rPr lang="de-DE" sz="1600" dirty="0">
                <a:latin typeface="K2D Medium" panose="00000600000000000000" pitchFamily="2" charset="-34"/>
                <a:cs typeface="K2D Medium" panose="00000600000000000000" pitchFamily="2" charset="-34"/>
              </a:rPr>
              <a:t>erstellt (auch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als User-Stories bezeichnet, in UML als Pendant zu den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Use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-Cases) 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Hier wird jede Phase (sinnvollerweise zunächst die erste) im Detail als Aufgabe formuliert. 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6112" y="569564"/>
            <a:ext cx="828369" cy="146304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97" y="5185568"/>
            <a:ext cx="1508571" cy="1038095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90728" y="1969625"/>
            <a:ext cx="8369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Die Roadmap: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smtClean="0">
                <a:latin typeface="K2D Medium" panose="00000600000000000000" pitchFamily="2" charset="-34"/>
                <a:cs typeface="K2D Medium" panose="00000600000000000000" pitchFamily="2" charset="-34"/>
              </a:rPr>
              <a:t>als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Übersicht, wohin es gehen soll. Die Phasen werden auch als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Epics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bezeichnet.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Z.B.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Nach 3 Monaten Webseite fertig gestellt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Nach einem weiteren Monat Mobilseite fertig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Nach weiteren 6 Monaten als App fertig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1124712" y="3986553"/>
            <a:ext cx="1993392" cy="4665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Chevron 3"/>
          <p:cNvSpPr/>
          <p:nvPr/>
        </p:nvSpPr>
        <p:spPr>
          <a:xfrm>
            <a:off x="3456432" y="3986552"/>
            <a:ext cx="1033272" cy="48486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828032" y="3986552"/>
            <a:ext cx="2167128" cy="48486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310296" y="106186"/>
            <a:ext cx="6999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Scrum</a:t>
            </a:r>
            <a:r>
              <a:rPr lang="de-DE" sz="20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(Gedränge) als Framework zum Projektmanagement</a:t>
            </a:r>
            <a:endParaRPr lang="de-DE" sz="20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6306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/>
          <p:cNvSpPr txBox="1"/>
          <p:nvPr/>
        </p:nvSpPr>
        <p:spPr>
          <a:xfrm>
            <a:off x="651122" y="613244"/>
            <a:ext cx="76760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Im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Product-Backlog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werden die Aufgaben so detailliert wie möglich beschrieben. 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Pro Eintrag steht alles drin, was wichtig ist. Je genauer und umfangreicher, desto besser klappt die Abarbeitung. Z.B.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Was soll es können/wie soll es funktionieren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Wer soll damit wie arbeiten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Was wird benötigt, damit es getestet werden kann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Welche Voraussetzungen müssen erfüllt sein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Wie und was kann/muss getestet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Abnahmekriterien (wann ist die Eigenschaft erfüllt)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851" y="1767406"/>
            <a:ext cx="1508571" cy="1038095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651122" y="3001944"/>
            <a:ext cx="76760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Priorisierung: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Alle Aufgaben im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Product-Backlog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müssen nun priorisiert werden. In der Priorisierung muss die Wichtigkeit, die Komplexität aber auch der Aufwand stecken (schließlich will der Auftraggeber wissen, was es kostet).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Kein Eintrag darf die gleiche Priorität haben.</a:t>
            </a:r>
            <a:endParaRPr lang="de-DE" sz="1600" dirty="0" smtClean="0">
              <a:latin typeface="K2D Medium" panose="00000600000000000000" pitchFamily="2" charset="-34"/>
              <a:cs typeface="K2D Medium" panose="00000600000000000000" pitchFamily="2" charset="-34"/>
            </a:endParaRPr>
          </a:p>
          <a:p>
            <a:endParaRPr lang="de-DE" sz="1600" dirty="0" smtClean="0">
              <a:latin typeface="K2D Medium" panose="00000600000000000000" pitchFamily="2" charset="-34"/>
              <a:cs typeface="K2D Medium" panose="00000600000000000000" pitchFamily="2" charset="-34"/>
            </a:endParaRP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Hierfür sind sog. Story-Points geprägt worden, mit denen die oben genannten Punkte vom Team eingeschätzt werden.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Es ist wichtig, dass diese Einschätzung vom gesamten Team vorgenommen wird, nicht nur von den Spezialisten.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4956048" y="5188306"/>
            <a:ext cx="3898004" cy="1429195"/>
            <a:chOff x="4682438" y="5087988"/>
            <a:chExt cx="4171614" cy="1529513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0807" y="5117885"/>
              <a:ext cx="1035048" cy="143314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0851" y="5117885"/>
              <a:ext cx="1903201" cy="1499616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682438" y="5087988"/>
              <a:ext cx="828369" cy="1463040"/>
            </a:xfrm>
            <a:prstGeom prst="rect">
              <a:avLst/>
            </a:prstGeom>
          </p:spPr>
        </p:pic>
      </p:grpSp>
      <p:sp>
        <p:nvSpPr>
          <p:cNvPr id="4" name="Textfeld 3"/>
          <p:cNvSpPr txBox="1"/>
          <p:nvPr/>
        </p:nvSpPr>
        <p:spPr>
          <a:xfrm rot="20673044">
            <a:off x="6058888" y="1375639"/>
            <a:ext cx="1499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50" charset="0"/>
              </a:rPr>
              <a:t>Möglichst nur eine Funktion</a:t>
            </a:r>
            <a:endParaRPr lang="de-DE" sz="1400" i="1" dirty="0">
              <a:solidFill>
                <a:schemeClr val="accent5">
                  <a:lumMod val="75000"/>
                </a:schemeClr>
              </a:solidFill>
              <a:latin typeface="Montserrat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6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596258" y="361444"/>
            <a:ext cx="7852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Der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Product-Owner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priorisiert die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Aufgaben: 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901" y="958026"/>
            <a:ext cx="1540952" cy="1057143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1862328" y="880894"/>
            <a:ext cx="4617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Das Team startet mit den Sprints. </a:t>
            </a:r>
          </a:p>
          <a:p>
            <a:endParaRPr lang="de-DE" sz="1600" dirty="0" smtClean="0">
              <a:latin typeface="K2D Medium" panose="00000600000000000000" pitchFamily="2" charset="-34"/>
              <a:cs typeface="K2D Medium" panose="00000600000000000000" pitchFamily="2" charset="-34"/>
            </a:endParaRP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Sprints sind definierte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Zeitintervalle (typ. 1 bis 3 Wochen),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in denen nach Möglichkeit ohne Unterbrechung an den Aufgaben gearbeitet wird. </a:t>
            </a:r>
          </a:p>
        </p:txBody>
      </p:sp>
      <p:sp>
        <p:nvSpPr>
          <p:cNvPr id="18" name="Nach oben gebogener Pfeil 17"/>
          <p:cNvSpPr/>
          <p:nvPr/>
        </p:nvSpPr>
        <p:spPr>
          <a:xfrm rot="5400000">
            <a:off x="1025006" y="941630"/>
            <a:ext cx="707316" cy="67931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29184" y="2363945"/>
            <a:ext cx="8558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(</a:t>
            </a:r>
            <a:r>
              <a:rPr lang="de-DE" sz="14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Scrum</a:t>
            </a:r>
            <a:r>
              <a:rPr lang="de-DE" sz="14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-Sprints werden gerne als Kreis dargestellt. Da wir uns nicht im Kreis drehen wollen, stellen wir es hier lieber als fortlaufenden Prozess dar.)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96258" y="3524724"/>
            <a:ext cx="1722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Sprint-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Planning</a:t>
            </a:r>
            <a:endParaRPr lang="de-DE" sz="1600" dirty="0" smtClean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596258" y="3278872"/>
            <a:ext cx="1927486" cy="841248"/>
          </a:xfrm>
          <a:prstGeom prst="homePlate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Chevron 3"/>
          <p:cNvSpPr/>
          <p:nvPr/>
        </p:nvSpPr>
        <p:spPr>
          <a:xfrm>
            <a:off x="2221992" y="3278872"/>
            <a:ext cx="6446520" cy="841248"/>
          </a:xfrm>
          <a:prstGeom prst="chevron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4584192" y="3524724"/>
            <a:ext cx="1722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</a:t>
            </a:r>
          </a:p>
        </p:txBody>
      </p:sp>
      <p:sp>
        <p:nvSpPr>
          <p:cNvPr id="5" name="Pfeil nach oben 4"/>
          <p:cNvSpPr/>
          <p:nvPr/>
        </p:nvSpPr>
        <p:spPr>
          <a:xfrm>
            <a:off x="2688336" y="4212587"/>
            <a:ext cx="210312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Pfeil nach oben 21"/>
          <p:cNvSpPr/>
          <p:nvPr/>
        </p:nvSpPr>
        <p:spPr>
          <a:xfrm>
            <a:off x="3324606" y="4212587"/>
            <a:ext cx="210312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oben 22"/>
          <p:cNvSpPr/>
          <p:nvPr/>
        </p:nvSpPr>
        <p:spPr>
          <a:xfrm>
            <a:off x="3960876" y="4212587"/>
            <a:ext cx="210312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oben 23"/>
          <p:cNvSpPr/>
          <p:nvPr/>
        </p:nvSpPr>
        <p:spPr>
          <a:xfrm>
            <a:off x="6737853" y="4212587"/>
            <a:ext cx="210312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Pfeil nach oben 24"/>
          <p:cNvSpPr/>
          <p:nvPr/>
        </p:nvSpPr>
        <p:spPr>
          <a:xfrm>
            <a:off x="7374123" y="4212587"/>
            <a:ext cx="210312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oben 25"/>
          <p:cNvSpPr/>
          <p:nvPr/>
        </p:nvSpPr>
        <p:spPr>
          <a:xfrm>
            <a:off x="7996926" y="4212587"/>
            <a:ext cx="438663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280916" y="4301016"/>
            <a:ext cx="679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. . . .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966460" y="4301016"/>
            <a:ext cx="679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. . . .</a:t>
            </a:r>
          </a:p>
        </p:txBody>
      </p:sp>
      <p:sp>
        <p:nvSpPr>
          <p:cNvPr id="29" name="Pfeil nach oben 28"/>
          <p:cNvSpPr/>
          <p:nvPr/>
        </p:nvSpPr>
        <p:spPr>
          <a:xfrm>
            <a:off x="5191242" y="4212587"/>
            <a:ext cx="438663" cy="515412"/>
          </a:xfrm>
          <a:prstGeom prst="upArrow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Pfeil nach oben 29"/>
          <p:cNvSpPr/>
          <p:nvPr/>
        </p:nvSpPr>
        <p:spPr>
          <a:xfrm>
            <a:off x="746760" y="5372339"/>
            <a:ext cx="210312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1007951" y="5146829"/>
            <a:ext cx="3468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Daily-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Scrum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: sehr kurzes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Treffen (max. 15 Min.).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Jeder (!):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Was habe ist gestern gemacht?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Was mache ich heute?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Hat mich etwas behindert?</a:t>
            </a:r>
          </a:p>
        </p:txBody>
      </p:sp>
      <p:sp>
        <p:nvSpPr>
          <p:cNvPr id="32" name="Pfeil nach oben 31"/>
          <p:cNvSpPr/>
          <p:nvPr/>
        </p:nvSpPr>
        <p:spPr>
          <a:xfrm>
            <a:off x="4859021" y="5372339"/>
            <a:ext cx="438663" cy="5154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309254" y="5146829"/>
            <a:ext cx="3468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Sprint-Review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Sprint-Retrospektive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Aktualisierung des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Backlogs</a:t>
            </a:r>
            <a:endParaRPr lang="de-DE" sz="1600" dirty="0" smtClean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34" name="Pfeil nach oben 33"/>
          <p:cNvSpPr/>
          <p:nvPr/>
        </p:nvSpPr>
        <p:spPr>
          <a:xfrm>
            <a:off x="4871602" y="6016679"/>
            <a:ext cx="438663" cy="515412"/>
          </a:xfrm>
          <a:prstGeom prst="upArrow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5309254" y="6105108"/>
            <a:ext cx="3468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Manchmal auch schon in der Hälfte</a:t>
            </a:r>
          </a:p>
        </p:txBody>
      </p:sp>
    </p:spTree>
    <p:extLst>
      <p:ext uri="{BB962C8B-B14F-4D97-AF65-F5344CB8AC3E}">
        <p14:creationId xmlns:p14="http://schemas.microsoft.com/office/powerpoint/2010/main" val="75487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663202" y="401144"/>
            <a:ext cx="552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Der Sprint</a:t>
            </a:r>
            <a:endParaRPr lang="de-DE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001530" y="948275"/>
            <a:ext cx="546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Das Team startet mit den höchst priorisierten Aufgaben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20343" y="4718906"/>
            <a:ext cx="5591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Der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Scrum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-Master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managed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das Team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428114" y="4551596"/>
            <a:ext cx="3313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Er organisiert die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Er beseitigt Störungen / Hindernisse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Unterstützt den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Product-Owner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beim Aktualisieren des 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Backlog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43" y="401144"/>
            <a:ext cx="1903201" cy="149961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001530" y="1424174"/>
            <a:ext cx="54681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Die Aufgaben sollten so zugeschnitten und geplant sein, dass sie in der definierten (in der Planung) Zeitspanne zu bearbeiten sind. Die im Sprint befindlichen Aufgaben werden manchmal auch als Sprint-</a:t>
            </a:r>
            <a:r>
              <a:rPr lang="de-DE" sz="1600" dirty="0" err="1" smtClean="0">
                <a:latin typeface="K2D Medium" panose="00000600000000000000" pitchFamily="2" charset="-34"/>
                <a:cs typeface="K2D Medium" panose="00000600000000000000" pitchFamily="2" charset="-34"/>
              </a:rPr>
              <a:t>Backlog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 bezeichnet.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690" y="2638737"/>
            <a:ext cx="1540952" cy="1057143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420343" y="2928800"/>
            <a:ext cx="6282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Dabei gelten die folgenden Regeln: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Ein Sprint sollte zwischen 1 und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3 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Wochen lang sein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Längere Aufgaben sind zu unterteilen (kann an den Story-Points festgemacht werden (z.B. nicht über einem bestimmten Wert pro Aufgabe)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787" y="4488416"/>
            <a:ext cx="1035048" cy="143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1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77284" y="940621"/>
            <a:ext cx="7689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Am Ende (manchmal auch etwa in der Hälfte) der Zeit, wird der Sprint analysiert.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74418" y="3584745"/>
            <a:ext cx="39718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Sprint-Review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: die Ergebnisse werden vorgestellt. Was funktioniert, was funktioniert noch nicht.</a:t>
            </a:r>
          </a:p>
          <a:p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Produkt- und Feature-Demo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873753" y="3584745"/>
            <a:ext cx="34930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Sprint-Retrospektive</a:t>
            </a:r>
            <a:r>
              <a:rPr lang="de-DE" sz="1600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: Unabhängig vom Review. Wie hat der Sprint funktioniert? Was hat nicht so gut geklappt? Was können wir verbessern.</a:t>
            </a:r>
            <a:endParaRPr lang="de-DE" sz="1600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663202" y="401144"/>
            <a:ext cx="552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K2D Medium" panose="00000600000000000000" pitchFamily="2" charset="-34"/>
                <a:cs typeface="K2D Medium" panose="00000600000000000000" pitchFamily="2" charset="-34"/>
              </a:rPr>
              <a:t>Der Sprint</a:t>
            </a:r>
            <a:endParaRPr lang="de-DE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2573020" y="1449320"/>
            <a:ext cx="3898004" cy="1429195"/>
            <a:chOff x="4682438" y="5087988"/>
            <a:chExt cx="4171614" cy="1529513"/>
          </a:xfrm>
        </p:grpSpPr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0807" y="5117885"/>
              <a:ext cx="1035048" cy="1433143"/>
            </a:xfrm>
            <a:prstGeom prst="rect">
              <a:avLst/>
            </a:prstGeom>
          </p:spPr>
        </p:pic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0851" y="5117885"/>
              <a:ext cx="1903201" cy="1499616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682438" y="5087988"/>
              <a:ext cx="828369" cy="1463040"/>
            </a:xfrm>
            <a:prstGeom prst="rect">
              <a:avLst/>
            </a:prstGeom>
          </p:spPr>
        </p:pic>
      </p:grpSp>
      <p:sp>
        <p:nvSpPr>
          <p:cNvPr id="2" name="Pfeil nach unten 1"/>
          <p:cNvSpPr/>
          <p:nvPr/>
        </p:nvSpPr>
        <p:spPr>
          <a:xfrm>
            <a:off x="1878076" y="2878515"/>
            <a:ext cx="694944" cy="536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 nach unten 28"/>
          <p:cNvSpPr/>
          <p:nvPr/>
        </p:nvSpPr>
        <p:spPr>
          <a:xfrm>
            <a:off x="6387084" y="2963403"/>
            <a:ext cx="694944" cy="536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233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552</Words>
  <Application>Microsoft Office PowerPoint</Application>
  <PresentationFormat>Bildschirmpräsentation (4:3)</PresentationFormat>
  <Paragraphs>59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K2D Medium</vt:lpstr>
      <vt:lpstr>Montserrat Medium</vt:lpstr>
      <vt:lpstr>Symbol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Schnittger</dc:creator>
  <cp:lastModifiedBy>Windows-Benutzer</cp:lastModifiedBy>
  <cp:revision>254</cp:revision>
  <cp:lastPrinted>2020-06-17T10:54:47Z</cp:lastPrinted>
  <dcterms:created xsi:type="dcterms:W3CDTF">2014-06-25T19:47:17Z</dcterms:created>
  <dcterms:modified xsi:type="dcterms:W3CDTF">2020-10-14T14:53:51Z</dcterms:modified>
</cp:coreProperties>
</file>