
<file path=[Content_Types].xml><?xml version="1.0" encoding="utf-8"?>
<Types xmlns="http://schemas.openxmlformats.org/package/2006/content-types">
  <Default ContentType="image/gif" Extension="gif"/>
  <Default ContentType="image/png" Extension="png"/>
  <Default ContentType="application/vnd.openxmlformats-package.relationships+xml" Extension="rels"/>
  <Default ContentType="application/xml" Extension="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9.xml"/>
  <Override ContentType="application/vnd.openxmlformats-officedocument.presentationml.presProps+xml" PartName="/ppt/presProps.xml"/>
  <Override ContentType="application/vnd.openxmlformats-officedocument.presentationml.presentation.main+xml" PartName="/ppt/presentation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19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47" roundtripDataSignature="AMtx7miFrAjwhBBC8NBS3ix+nj5uXSrf7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19" orient="horz"/>
        <p:guide pos="2879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20" Type="http://schemas.openxmlformats.org/officeDocument/2006/relationships/slide" Target="slides/slide1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22" Type="http://schemas.openxmlformats.org/officeDocument/2006/relationships/slide" Target="slides/slide17.xml"/><Relationship Id="rId44" Type="http://schemas.openxmlformats.org/officeDocument/2006/relationships/slide" Target="slides/slide39.xml"/><Relationship Id="rId21" Type="http://schemas.openxmlformats.org/officeDocument/2006/relationships/slide" Target="slides/slide16.xml"/><Relationship Id="rId43" Type="http://schemas.openxmlformats.org/officeDocument/2006/relationships/slide" Target="slides/slide38.xml"/><Relationship Id="rId24" Type="http://schemas.openxmlformats.org/officeDocument/2006/relationships/slide" Target="slides/slide19.xml"/><Relationship Id="rId46" Type="http://schemas.openxmlformats.org/officeDocument/2006/relationships/slide" Target="slides/slide41.xml"/><Relationship Id="rId23" Type="http://schemas.openxmlformats.org/officeDocument/2006/relationships/slide" Target="slides/slide18.xml"/><Relationship Id="rId45" Type="http://schemas.openxmlformats.org/officeDocument/2006/relationships/slide" Target="slides/slide40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47" Type="http://customschemas.google.com/relationships/presentationmetadata" Target="metadata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slide" Target="slides/slide32.xml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39" Type="http://schemas.openxmlformats.org/officeDocument/2006/relationships/slide" Target="slides/slide34.xml"/><Relationship Id="rId16" Type="http://schemas.openxmlformats.org/officeDocument/2006/relationships/slide" Target="slides/slide11.xml"/><Relationship Id="rId38" Type="http://schemas.openxmlformats.org/officeDocument/2006/relationships/slide" Target="slides/slide33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6fe11b7731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9" name="Google Shape;119;g6fe11b7731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6fe11b7731_0_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6" name="Google Shape;126;g6fe11b7731_0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6fe11b7731_0_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4" name="Google Shape;134;g6fe11b7731_0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6fe11b7731_0_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2" name="Google Shape;142;g6fe11b7731_0_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6fe11b7731_0_1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1" name="Google Shape;151;g6fe11b7731_0_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6fe11b7731_0_1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9" name="Google Shape;159;g6fe11b7731_0_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6fe11b7731_0_1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6" name="Google Shape;166;g6fe11b7731_0_1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6fe11b7731_0_1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4" name="Google Shape;174;g6fe11b7731_0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6fe11b7731_0_1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2" name="Google Shape;182;g6fe11b7731_0_1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6fe11b7731_0_1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0" name="Google Shape;190;g6fe11b7731_0_1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6fe11b7731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" name="Google Shape;60;g6fe11b7731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6fe11b7731_0_1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8" name="Google Shape;198;g6fe11b7731_0_1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6fe11b7731_0_1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6" name="Google Shape;206;g6fe11b7731_0_1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6fe11b7731_0_1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4" name="Google Shape;214;g6fe11b7731_0_1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6fe11b7731_0_1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2" name="Google Shape;222;g6fe11b7731_0_1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6fe11b7731_0_1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9" name="Google Shape;229;g6fe11b7731_0_1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6fe11b7731_0_1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6" name="Google Shape;236;g6fe11b7731_0_1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6fe11b7731_0_1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3" name="Google Shape;243;g6fe11b7731_0_1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6fe11b7731_0_2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1" name="Google Shape;251;g6fe11b7731_0_2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6fe11b7731_0_2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9" name="Google Shape;259;g6fe11b7731_0_2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6fe11b7731_0_2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7" name="Google Shape;267;g6fe11b7731_0_2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6fe11b7731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8" name="Google Shape;68;g6fe11b7731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6fe11b7731_0_2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5" name="Google Shape;275;g6fe11b7731_0_2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6fe11b7731_0_2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3" name="Google Shape;283;g6fe11b7731_0_2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6fe11b7731_0_2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1" name="Google Shape;291;g6fe11b7731_0_2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6fe11b7731_0_3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9" name="Google Shape;299;g6fe11b7731_0_3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6fe11b7731_0_2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7" name="Google Shape;307;g6fe11b7731_0_2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6fe11b7731_0_2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4" name="Google Shape;314;g6fe11b7731_0_2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6fe11b7731_0_2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1" name="Google Shape;321;g6fe11b7731_0_2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6fe11b7731_0_2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8" name="Google Shape;328;g6fe11b7731_0_2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g6fe11b7731_0_2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5" name="Google Shape;335;g6fe11b7731_0_2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6fe11b7731_0_2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3" name="Google Shape;343;g6fe11b7731_0_2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6fe11b7731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6" name="Google Shape;76;g6fe11b7731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6fe11b7731_0_2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1" name="Google Shape;351;g6fe11b7731_0_2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g6fe11b773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9" name="Google Shape;359;g6fe11b773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6fe11b7731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4" name="Google Shape;84;g6fe11b7731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6fe11b7731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1" name="Google Shape;91;g6fe11b7731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6fe11b7731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8" name="Google Shape;98;g6fe11b7731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6fe11b7731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5" name="Google Shape;105;g6fe11b7731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6fe11b7731_0_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2" name="Google Shape;112;g6fe11b7731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foli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3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Untertitel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43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5" name="Google Shape;45;p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Große Zahl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44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8" name="Google Shape;48;p44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4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Leer" type="blank">
  <p:cSld name="BLANK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Abschnittsüberschrift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6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7" name="Google Shape;17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 und Textkorpus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0" name="Google Shape;20;p3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 und zwei Spalten" type="twoColTx">
  <p:cSld name="TITLE_AND_TWO_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" name="Google Shape;24;p38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38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Nur Titel" type="titleOnly">
  <p:cSld name="TITLE_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" name="Google Shape;29;p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inspaltiger Text">
  <p:cSld name="ONE_COLUM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0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2" name="Google Shape;32;p4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Hauptpunkt">
  <p:cSld name="MAIN_POIN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41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6" name="Google Shape;36;p4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Abschnittsüberschrift und -beschreibung">
  <p:cSld name="SECTION_TITLE_AND_DESCRI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2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42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0" name="Google Shape;40;p42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1" name="Google Shape;41;p42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2" name="Google Shape;42;p4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gif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Relationship Id="rId4" Type="http://schemas.openxmlformats.org/officeDocument/2006/relationships/image" Target="../media/image10.gif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Relationship Id="rId4" Type="http://schemas.openxmlformats.org/officeDocument/2006/relationships/image" Target="../media/image10.gif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png"/><Relationship Id="rId4" Type="http://schemas.openxmlformats.org/officeDocument/2006/relationships/image" Target="../media/image10.gif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7.png"/><Relationship Id="rId4" Type="http://schemas.openxmlformats.org/officeDocument/2006/relationships/image" Target="../media/image10.gif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1.png"/><Relationship Id="rId4" Type="http://schemas.openxmlformats.org/officeDocument/2006/relationships/image" Target="../media/image10.gif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3.png"/><Relationship Id="rId4" Type="http://schemas.openxmlformats.org/officeDocument/2006/relationships/image" Target="../media/image10.gif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4.png"/><Relationship Id="rId4" Type="http://schemas.openxmlformats.org/officeDocument/2006/relationships/image" Target="../media/image10.gif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9.png"/><Relationship Id="rId4" Type="http://schemas.openxmlformats.org/officeDocument/2006/relationships/image" Target="../media/image24.gif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gif"/><Relationship Id="rId4" Type="http://schemas.openxmlformats.org/officeDocument/2006/relationships/image" Target="../media/image2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9.png"/><Relationship Id="rId4" Type="http://schemas.openxmlformats.org/officeDocument/2006/relationships/image" Target="../media/image24.gif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9.png"/><Relationship Id="rId4" Type="http://schemas.openxmlformats.org/officeDocument/2006/relationships/image" Target="../media/image24.gif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5.png"/><Relationship Id="rId4" Type="http://schemas.openxmlformats.org/officeDocument/2006/relationships/image" Target="../media/image24.gif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8.png"/><Relationship Id="rId4" Type="http://schemas.openxmlformats.org/officeDocument/2006/relationships/image" Target="../media/image24.gif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5.png"/><Relationship Id="rId4" Type="http://schemas.openxmlformats.org/officeDocument/2006/relationships/image" Target="../media/image24.gif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6.png"/><Relationship Id="rId4" Type="http://schemas.openxmlformats.org/officeDocument/2006/relationships/image" Target="../media/image24.gif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0.png"/><Relationship Id="rId4" Type="http://schemas.openxmlformats.org/officeDocument/2006/relationships/image" Target="../media/image24.gif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0.png"/><Relationship Id="rId4" Type="http://schemas.openxmlformats.org/officeDocument/2006/relationships/image" Target="../media/image24.gif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0.png"/><Relationship Id="rId4" Type="http://schemas.openxmlformats.org/officeDocument/2006/relationships/image" Target="../media/image24.gif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0.png"/><Relationship Id="rId4" Type="http://schemas.openxmlformats.org/officeDocument/2006/relationships/image" Target="../media/image24.gif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gif"/><Relationship Id="rId4" Type="http://schemas.openxmlformats.org/officeDocument/2006/relationships/image" Target="../media/image1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0.png"/><Relationship Id="rId4" Type="http://schemas.openxmlformats.org/officeDocument/2006/relationships/image" Target="../media/image24.gif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2.png"/><Relationship Id="rId4" Type="http://schemas.openxmlformats.org/officeDocument/2006/relationships/image" Target="../media/image24.gif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23.png"/><Relationship Id="rId4" Type="http://schemas.openxmlformats.org/officeDocument/2006/relationships/image" Target="../media/image24.gif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23.png"/><Relationship Id="rId4" Type="http://schemas.openxmlformats.org/officeDocument/2006/relationships/image" Target="../media/image24.gif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23.png"/><Relationship Id="rId4" Type="http://schemas.openxmlformats.org/officeDocument/2006/relationships/image" Target="../media/image24.gif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23.png"/><Relationship Id="rId4" Type="http://schemas.openxmlformats.org/officeDocument/2006/relationships/image" Target="../media/image24.gif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26.png"/><Relationship Id="rId4" Type="http://schemas.openxmlformats.org/officeDocument/2006/relationships/image" Target="../media/image24.gif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27.png"/><Relationship Id="rId4" Type="http://schemas.openxmlformats.org/officeDocument/2006/relationships/image" Target="../media/image24.gif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31.png"/><Relationship Id="rId4" Type="http://schemas.openxmlformats.org/officeDocument/2006/relationships/image" Target="../media/image24.gif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29.png"/><Relationship Id="rId4" Type="http://schemas.openxmlformats.org/officeDocument/2006/relationships/image" Target="../media/image24.gif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10.gif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28.png"/><Relationship Id="rId4" Type="http://schemas.openxmlformats.org/officeDocument/2006/relationships/image" Target="../media/image10.gif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10.gif"/><Relationship Id="rId4" Type="http://schemas.openxmlformats.org/officeDocument/2006/relationships/image" Target="../media/image24.gif"/><Relationship Id="rId5" Type="http://schemas.openxmlformats.org/officeDocument/2006/relationships/image" Target="../media/image30.gif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10.gif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10.gif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Relationship Id="rId4" Type="http://schemas.openxmlformats.org/officeDocument/2006/relationships/image" Target="../media/image10.gif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Relationship Id="rId4" Type="http://schemas.openxmlformats.org/officeDocument/2006/relationships/image" Target="../media/image10.gif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gif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/>
              <a:t>Getting Started with STM32CubeIDE</a:t>
            </a:r>
            <a:endParaRPr/>
          </a:p>
        </p:txBody>
      </p:sp>
      <p:sp>
        <p:nvSpPr>
          <p:cNvPr id="55" name="Google Shape;55;p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de-DE"/>
              <a:t>Die Entwicklungsumgebung</a:t>
            </a:r>
            <a:endParaRPr/>
          </a:p>
        </p:txBody>
      </p:sp>
      <p:sp>
        <p:nvSpPr>
          <p:cNvPr id="56" name="Google Shape;56;p1"/>
          <p:cNvSpPr/>
          <p:nvPr/>
        </p:nvSpPr>
        <p:spPr>
          <a:xfrm>
            <a:off x="2580033" y="3626713"/>
            <a:ext cx="3168000" cy="864300"/>
          </a:xfrm>
          <a:prstGeom prst="wedgeRoundRectCallout">
            <a:avLst>
              <a:gd fmla="val -62710" name="adj1"/>
              <a:gd fmla="val -9044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Mik, Dein Mikrocontroller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Google Shape;57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41729" y="2797173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6fe11b7731_0_76"/>
          <p:cNvSpPr/>
          <p:nvPr/>
        </p:nvSpPr>
        <p:spPr>
          <a:xfrm>
            <a:off x="73500" y="401000"/>
            <a:ext cx="2453100" cy="1295700"/>
          </a:xfrm>
          <a:prstGeom prst="wedgeRoundRectCallout">
            <a:avLst>
              <a:gd fmla="val 55135" name="adj1"/>
              <a:gd fmla="val 57951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Die Datei erstes.ioc wird grafisch dargestellt und zeigt die Hardwarekonfiguration des Mikrocontrollers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122" name="Google Shape;122;g6fe11b7731_0_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51629" y="42175"/>
            <a:ext cx="6377711" cy="483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g6fe11b7731_0_7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327829" y="1819923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6fe11b7731_0_83"/>
          <p:cNvSpPr/>
          <p:nvPr/>
        </p:nvSpPr>
        <p:spPr>
          <a:xfrm>
            <a:off x="88175" y="2958075"/>
            <a:ext cx="2453100" cy="1295700"/>
          </a:xfrm>
          <a:prstGeom prst="wedgeRoundRectCallout">
            <a:avLst>
              <a:gd fmla="val 44653" name="adj1"/>
              <a:gd fmla="val -90590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Wir müssen ein paar Grundeinstellungen vornehmen. 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System Core anklicken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129" name="Google Shape;129;g6fe11b7731_0_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51629" y="42175"/>
            <a:ext cx="6377711" cy="483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g6fe11b7731_0_8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364954" y="1019023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g6fe11b7731_0_83"/>
          <p:cNvSpPr/>
          <p:nvPr/>
        </p:nvSpPr>
        <p:spPr>
          <a:xfrm>
            <a:off x="3725375" y="1506300"/>
            <a:ext cx="969900" cy="2058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Google Shape;136;g6fe11b7731_0_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74969" y="44075"/>
            <a:ext cx="6736850" cy="5099425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g6fe11b7731_0_90"/>
          <p:cNvSpPr/>
          <p:nvPr/>
        </p:nvSpPr>
        <p:spPr>
          <a:xfrm>
            <a:off x="61500" y="650825"/>
            <a:ext cx="2453100" cy="1295700"/>
          </a:xfrm>
          <a:prstGeom prst="wedgeRoundRectCallout">
            <a:avLst>
              <a:gd fmla="val 36155" name="adj1"/>
              <a:gd fmla="val 73263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Im Hardwaremodul RCC stehen Taktvoreinstellungen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=&gt;anklicken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138" name="Google Shape;138;g6fe11b7731_0_90"/>
          <p:cNvSpPr/>
          <p:nvPr/>
        </p:nvSpPr>
        <p:spPr>
          <a:xfrm>
            <a:off x="3476875" y="2402750"/>
            <a:ext cx="969900" cy="2058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9" name="Google Shape;139;g6fe11b7731_0_9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18004" y="1896011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6fe11b7731_0_98"/>
          <p:cNvSpPr/>
          <p:nvPr/>
        </p:nvSpPr>
        <p:spPr>
          <a:xfrm>
            <a:off x="5872300" y="1528350"/>
            <a:ext cx="969900" cy="2058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5" name="Google Shape;145;g6fe11b7731_0_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10175" y="51425"/>
            <a:ext cx="6733824" cy="5092075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g6fe11b7731_0_98"/>
          <p:cNvSpPr/>
          <p:nvPr/>
        </p:nvSpPr>
        <p:spPr>
          <a:xfrm>
            <a:off x="543750" y="621425"/>
            <a:ext cx="2630700" cy="2255700"/>
          </a:xfrm>
          <a:prstGeom prst="wedgeRoundRectCallout">
            <a:avLst>
              <a:gd fmla="val 68428" name="adj1"/>
              <a:gd fmla="val 681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Unser Mikrocontroller wird von einem externen Taktgenerator mit Takt versorgt.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=&gt; Bypass Clock Source 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auswählen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147" name="Google Shape;147;g6fe11b7731_0_9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72879" y="1102461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g6fe11b7731_0_98"/>
          <p:cNvSpPr/>
          <p:nvPr/>
        </p:nvSpPr>
        <p:spPr>
          <a:xfrm>
            <a:off x="5872300" y="1550400"/>
            <a:ext cx="887700" cy="1764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Google Shape;153;g6fe11b7731_0_1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10175" y="51425"/>
            <a:ext cx="6733824" cy="5092075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g6fe11b7731_0_106"/>
          <p:cNvSpPr/>
          <p:nvPr/>
        </p:nvSpPr>
        <p:spPr>
          <a:xfrm>
            <a:off x="5086050" y="800925"/>
            <a:ext cx="1071300" cy="2058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g6fe11b7731_0_106"/>
          <p:cNvSpPr/>
          <p:nvPr/>
        </p:nvSpPr>
        <p:spPr>
          <a:xfrm>
            <a:off x="543750" y="621425"/>
            <a:ext cx="2630700" cy="2255700"/>
          </a:xfrm>
          <a:prstGeom prst="wedgeRoundRectCallout">
            <a:avLst>
              <a:gd fmla="val 68428" name="adj1"/>
              <a:gd fmla="val 681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Als nächstes muss noch die Taktversorgung des Mikrocontrollers eingestellt werden. 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=&gt; Clock Configuration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156" name="Google Shape;156;g6fe11b7731_0_10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27179" y="323586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g6fe11b7731_0_1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06249" y="0"/>
            <a:ext cx="6837750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g6fe11b7731_0_113"/>
          <p:cNvSpPr/>
          <p:nvPr/>
        </p:nvSpPr>
        <p:spPr>
          <a:xfrm>
            <a:off x="117550" y="507000"/>
            <a:ext cx="2976000" cy="1455000"/>
          </a:xfrm>
          <a:prstGeom prst="wedgeRoundRectCallout">
            <a:avLst>
              <a:gd fmla="val 38886" name="adj1"/>
              <a:gd fmla="val 9140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Kompliziertes Bild mit allen Einstellmöglichkeiten des Takts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163" name="Google Shape;163;g6fe11b7731_0_1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07779" y="2570186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Google Shape;168;g6fe11b7731_0_1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63075" y="25822"/>
            <a:ext cx="6880924" cy="5117677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g6fe11b7731_0_121"/>
          <p:cNvSpPr/>
          <p:nvPr/>
        </p:nvSpPr>
        <p:spPr>
          <a:xfrm>
            <a:off x="360050" y="293925"/>
            <a:ext cx="2314500" cy="1971300"/>
          </a:xfrm>
          <a:prstGeom prst="wedgeRoundRectCallout">
            <a:avLst>
              <a:gd fmla="val 43972" name="adj1"/>
              <a:gd fmla="val 54741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Das Nucleo-Board versorgt den Prozessor mit einer Taktfrequenz f=8MHz 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=&gt; Input Frequency 8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eintragen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170" name="Google Shape;170;g6fe11b7731_0_1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00429" y="2338711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g6fe11b7731_0_121"/>
          <p:cNvSpPr/>
          <p:nvPr/>
        </p:nvSpPr>
        <p:spPr>
          <a:xfrm>
            <a:off x="3410750" y="2872525"/>
            <a:ext cx="395400" cy="1548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Google Shape;176;g6fe11b7731_0_1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73797" y="1"/>
            <a:ext cx="6870202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g6fe11b7731_0_129"/>
          <p:cNvSpPr/>
          <p:nvPr/>
        </p:nvSpPr>
        <p:spPr>
          <a:xfrm>
            <a:off x="205750" y="1028700"/>
            <a:ext cx="2784900" cy="3211200"/>
          </a:xfrm>
          <a:prstGeom prst="wedgeRoundRectCallout">
            <a:avLst>
              <a:gd fmla="val 66620" name="adj1"/>
              <a:gd fmla="val 28714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High Speed External (HSE) als Quelle für die PLL-Schaltung wählen.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Die PLL-Schaltung kann aus den eingespeisten 8MHz intern 32MHz erzeugen.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Der Prozessor kann mit 32MHz laufen. Wir wollen nichts verschenken 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178" name="Google Shape;178;g6fe11b7731_0_129"/>
          <p:cNvSpPr/>
          <p:nvPr/>
        </p:nvSpPr>
        <p:spPr>
          <a:xfrm>
            <a:off x="4792150" y="3236775"/>
            <a:ext cx="153000" cy="1548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79" name="Google Shape;179;g6fe11b7731_0_1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489154" y="2831011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oogle Shape;184;g6fe11b7731_0_1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16295" y="0"/>
            <a:ext cx="6827704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g6fe11b7731_0_137"/>
          <p:cNvSpPr/>
          <p:nvPr/>
        </p:nvSpPr>
        <p:spPr>
          <a:xfrm>
            <a:off x="1124225" y="2203875"/>
            <a:ext cx="2314500" cy="933300"/>
          </a:xfrm>
          <a:prstGeom prst="wedgeRoundRectCallout">
            <a:avLst>
              <a:gd fmla="val 69369" name="adj1"/>
              <a:gd fmla="val 28276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X8 und /2 einstellen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8MHz *8 / 2 = 32 MHz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186" name="Google Shape;186;g6fe11b7731_0_13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56529" y="2831011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g6fe11b7731_0_137"/>
          <p:cNvSpPr/>
          <p:nvPr/>
        </p:nvSpPr>
        <p:spPr>
          <a:xfrm>
            <a:off x="5409375" y="3222075"/>
            <a:ext cx="762900" cy="4077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Google Shape;192;g6fe11b7731_0_1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47307" y="0"/>
            <a:ext cx="6896694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g6fe11b7731_0_145"/>
          <p:cNvSpPr/>
          <p:nvPr/>
        </p:nvSpPr>
        <p:spPr>
          <a:xfrm>
            <a:off x="3953175" y="3622000"/>
            <a:ext cx="2314500" cy="933300"/>
          </a:xfrm>
          <a:prstGeom prst="wedgeRoundRectCallout">
            <a:avLst>
              <a:gd fmla="val 74447" name="adj1"/>
              <a:gd fmla="val -57873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PLLCLK als System Clock auswählen.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Kontrolle: SYSCLK=32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194" name="Google Shape;194;g6fe11b7731_0_145"/>
          <p:cNvSpPr/>
          <p:nvPr/>
        </p:nvSpPr>
        <p:spPr>
          <a:xfrm>
            <a:off x="6210275" y="2960700"/>
            <a:ext cx="395400" cy="1695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95" name="Google Shape;195;g6fe11b7731_0_14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751474" y="2695073"/>
            <a:ext cx="1159903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6fe11b7731_0_9"/>
          <p:cNvSpPr txBox="1"/>
          <p:nvPr>
            <p:ph type="ctrTitle"/>
          </p:nvPr>
        </p:nvSpPr>
        <p:spPr>
          <a:xfrm>
            <a:off x="311700" y="186125"/>
            <a:ext cx="4552500" cy="364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/>
              <a:t>Getting Started with STM32CubeIDE</a:t>
            </a:r>
            <a:endParaRPr sz="1800"/>
          </a:p>
        </p:txBody>
      </p:sp>
      <p:sp>
        <p:nvSpPr>
          <p:cNvPr id="63" name="Google Shape;63;g6fe11b7731_0_9"/>
          <p:cNvSpPr/>
          <p:nvPr/>
        </p:nvSpPr>
        <p:spPr>
          <a:xfrm>
            <a:off x="2580027" y="3626725"/>
            <a:ext cx="2203500" cy="864300"/>
          </a:xfrm>
          <a:prstGeom prst="wedgeRoundRectCallout">
            <a:avLst>
              <a:gd fmla="val -15703" name="adj1"/>
              <a:gd fmla="val -97248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STM32CubeIDE starten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4" name="Google Shape;64;g6fe11b7731_0_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62404" y="1349648"/>
            <a:ext cx="1258875" cy="1774608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g6fe11b7731_0_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61846" y="725375"/>
            <a:ext cx="2427575" cy="1665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Google Shape;200;g6fe11b7731_0_1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47307" y="0"/>
            <a:ext cx="6896694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g6fe11b7731_0_154"/>
          <p:cNvSpPr/>
          <p:nvPr/>
        </p:nvSpPr>
        <p:spPr>
          <a:xfrm>
            <a:off x="3953175" y="3622000"/>
            <a:ext cx="2314500" cy="933300"/>
          </a:xfrm>
          <a:prstGeom prst="wedgeRoundRectCallout">
            <a:avLst>
              <a:gd fmla="val 74447" name="adj1"/>
              <a:gd fmla="val -57873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PLLCLK als System Clock auswählen.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Kontrolle: SYSCLK=32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202" name="Google Shape;202;g6fe11b7731_0_154"/>
          <p:cNvSpPr/>
          <p:nvPr/>
        </p:nvSpPr>
        <p:spPr>
          <a:xfrm>
            <a:off x="6658500" y="2630050"/>
            <a:ext cx="454200" cy="2871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03" name="Google Shape;203;g6fe11b7731_0_15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751474" y="2695073"/>
            <a:ext cx="1159903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" name="Google Shape;208;g6fe11b7731_0_1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47307" y="0"/>
            <a:ext cx="6896694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g6fe11b7731_0_161"/>
          <p:cNvSpPr/>
          <p:nvPr/>
        </p:nvSpPr>
        <p:spPr>
          <a:xfrm>
            <a:off x="6341200" y="1636875"/>
            <a:ext cx="2314500" cy="933300"/>
          </a:xfrm>
          <a:prstGeom prst="wedgeRoundRectCallout">
            <a:avLst>
              <a:gd fmla="val -56032" name="adj1"/>
              <a:gd fmla="val -68713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Zurück zu Pinout &amp; Configuration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210" name="Google Shape;210;g6fe11b7731_0_161"/>
          <p:cNvSpPr/>
          <p:nvPr/>
        </p:nvSpPr>
        <p:spPr>
          <a:xfrm>
            <a:off x="3506250" y="638775"/>
            <a:ext cx="1159800" cy="2871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11" name="Google Shape;211;g6fe11b7731_0_16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796924" y="255573"/>
            <a:ext cx="1159903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Google Shape;216;g6fe11b7731_0_1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825" y="0"/>
            <a:ext cx="7779499" cy="5113625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g6fe11b7731_0_176"/>
          <p:cNvSpPr/>
          <p:nvPr/>
        </p:nvSpPr>
        <p:spPr>
          <a:xfrm>
            <a:off x="2167600" y="1910300"/>
            <a:ext cx="2314500" cy="1417800"/>
          </a:xfrm>
          <a:prstGeom prst="wedgeRoundRectCallout">
            <a:avLst>
              <a:gd fmla="val 89688" name="adj1"/>
              <a:gd fmla="val 101913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Die Leuchtdiode an PA5 soll blinken. Das ist die grüne Leuchtdiode auf dem Nucleoboard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218" name="Google Shape;218;g6fe11b7731_0_176"/>
          <p:cNvSpPr/>
          <p:nvPr/>
        </p:nvSpPr>
        <p:spPr>
          <a:xfrm>
            <a:off x="5749300" y="4210200"/>
            <a:ext cx="180300" cy="3375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19" name="Google Shape;219;g6fe11b7731_0_17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929599" y="3406523"/>
            <a:ext cx="1159903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Google Shape;224;g6fe11b7731_0_1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7852524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g6fe11b7731_0_168"/>
          <p:cNvSpPr/>
          <p:nvPr/>
        </p:nvSpPr>
        <p:spPr>
          <a:xfrm>
            <a:off x="1712050" y="1932475"/>
            <a:ext cx="2314500" cy="1351800"/>
          </a:xfrm>
          <a:prstGeom prst="wedgeRoundRectCallout">
            <a:avLst>
              <a:gd fmla="val 122386" name="adj1"/>
              <a:gd fmla="val 102197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Als nächstes kann das Blinkprogramm geschrieben werden.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Aber wo?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226" name="Google Shape;226;g6fe11b7731_0_16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116499" y="3436398"/>
            <a:ext cx="1159903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" name="Google Shape;231;g6fe11b7731_0_18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5110574" cy="4826160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g6fe11b7731_0_185"/>
          <p:cNvSpPr/>
          <p:nvPr/>
        </p:nvSpPr>
        <p:spPr>
          <a:xfrm>
            <a:off x="3343300" y="896425"/>
            <a:ext cx="2314500" cy="1351800"/>
          </a:xfrm>
          <a:prstGeom prst="wedgeRoundRectCallout">
            <a:avLst>
              <a:gd fmla="val -58256" name="adj1"/>
              <a:gd fmla="val 28273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Das eigentliche Mikrocontrollerprogramm befindet sich in der Datei 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main.c 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Bitte öffnen!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233" name="Google Shape;233;g6fe11b7731_0_18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98824" y="1711923"/>
            <a:ext cx="1159903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6fe11b7731_0_192"/>
          <p:cNvSpPr/>
          <p:nvPr/>
        </p:nvSpPr>
        <p:spPr>
          <a:xfrm>
            <a:off x="5850900" y="417450"/>
            <a:ext cx="2314500" cy="1911300"/>
          </a:xfrm>
          <a:prstGeom prst="wedgeRoundRectCallout">
            <a:avLst>
              <a:gd fmla="val -51039" name="adj1"/>
              <a:gd fmla="val 6883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Hier finden sich allerhand Kommentare und einzelne Codezeilen.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Das Progammgerüst, erzeugt von der IDE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Herunterscrollen!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239" name="Google Shape;239;g6fe11b7731_0_1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4695714" cy="4838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" name="Google Shape;240;g6fe11b7731_0_19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690999" y="2365873"/>
            <a:ext cx="1159903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Google Shape;245;g6fe11b7731_0_19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5303436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g6fe11b7731_0_199"/>
          <p:cNvSpPr/>
          <p:nvPr/>
        </p:nvSpPr>
        <p:spPr>
          <a:xfrm>
            <a:off x="4335250" y="490925"/>
            <a:ext cx="2314500" cy="1351800"/>
          </a:xfrm>
          <a:prstGeom prst="wedgeRoundRectCallout">
            <a:avLst>
              <a:gd fmla="val -71905" name="adj1"/>
              <a:gd fmla="val -2166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Das Hauptprogramm 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int main(void)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247" name="Google Shape;247;g6fe11b7731_0_19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23374" y="357373"/>
            <a:ext cx="1159903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g6fe11b7731_0_199"/>
          <p:cNvSpPr/>
          <p:nvPr/>
        </p:nvSpPr>
        <p:spPr>
          <a:xfrm>
            <a:off x="1557750" y="977275"/>
            <a:ext cx="749400" cy="1470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3" name="Google Shape;253;g6fe11b7731_0_2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5303436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g6fe11b7731_0_206"/>
          <p:cNvSpPr/>
          <p:nvPr/>
        </p:nvSpPr>
        <p:spPr>
          <a:xfrm>
            <a:off x="4107475" y="1622500"/>
            <a:ext cx="2314500" cy="1351800"/>
          </a:xfrm>
          <a:prstGeom prst="wedgeRoundRectCallout">
            <a:avLst>
              <a:gd fmla="val -71905" name="adj1"/>
              <a:gd fmla="val -2166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mit der Hardwarevoreinstellung HAL_Init()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255" name="Google Shape;255;g6fe11b7731_0_20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361724" y="1408098"/>
            <a:ext cx="1159903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256" name="Google Shape;256;g6fe11b7731_0_206"/>
          <p:cNvSpPr/>
          <p:nvPr/>
        </p:nvSpPr>
        <p:spPr>
          <a:xfrm>
            <a:off x="1612325" y="1947200"/>
            <a:ext cx="749400" cy="1470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" name="Google Shape;261;g6fe11b7731_0_2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5303436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g6fe11b7731_0_214"/>
          <p:cNvSpPr/>
          <p:nvPr/>
        </p:nvSpPr>
        <p:spPr>
          <a:xfrm>
            <a:off x="5650525" y="2298500"/>
            <a:ext cx="2314500" cy="1351800"/>
          </a:xfrm>
          <a:prstGeom prst="wedgeRoundRectCallout">
            <a:avLst>
              <a:gd fmla="val -71905" name="adj1"/>
              <a:gd fmla="val -2166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mit unserer Takteinstellung SystemClock_Config()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263" name="Google Shape;263;g6fe11b7731_0_2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689324" y="2017973"/>
            <a:ext cx="1159903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g6fe11b7731_0_214"/>
          <p:cNvSpPr/>
          <p:nvPr/>
        </p:nvSpPr>
        <p:spPr>
          <a:xfrm>
            <a:off x="1612325" y="2608500"/>
            <a:ext cx="1077000" cy="1470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" name="Google Shape;269;g6fe11b7731_0_2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5303436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70" name="Google Shape;270;g6fe11b7731_0_221"/>
          <p:cNvSpPr/>
          <p:nvPr/>
        </p:nvSpPr>
        <p:spPr>
          <a:xfrm>
            <a:off x="5650525" y="2298500"/>
            <a:ext cx="2314500" cy="1351800"/>
          </a:xfrm>
          <a:prstGeom prst="wedgeRoundRectCallout">
            <a:avLst>
              <a:gd fmla="val -93177" name="adj1"/>
              <a:gd fmla="val 54466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Der Endlosschleife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while(1)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271" name="Google Shape;271;g6fe11b7731_0_2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93474" y="3392023"/>
            <a:ext cx="1159903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272" name="Google Shape;272;g6fe11b7731_0_221"/>
          <p:cNvSpPr/>
          <p:nvPr/>
        </p:nvSpPr>
        <p:spPr>
          <a:xfrm>
            <a:off x="1582925" y="4056025"/>
            <a:ext cx="1077000" cy="1470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6fe11b7731_0_25"/>
          <p:cNvSpPr txBox="1"/>
          <p:nvPr>
            <p:ph type="ctrTitle"/>
          </p:nvPr>
        </p:nvSpPr>
        <p:spPr>
          <a:xfrm>
            <a:off x="311700" y="186125"/>
            <a:ext cx="4552500" cy="364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/>
              <a:t>Getting Started with STM32CubeIDE</a:t>
            </a:r>
            <a:endParaRPr sz="1800"/>
          </a:p>
        </p:txBody>
      </p:sp>
      <p:sp>
        <p:nvSpPr>
          <p:cNvPr id="71" name="Google Shape;71;g6fe11b7731_0_25"/>
          <p:cNvSpPr/>
          <p:nvPr/>
        </p:nvSpPr>
        <p:spPr>
          <a:xfrm>
            <a:off x="816550" y="3376900"/>
            <a:ext cx="5098500" cy="1075800"/>
          </a:xfrm>
          <a:prstGeom prst="wedgeRoundRectCallout">
            <a:avLst>
              <a:gd fmla="val -25662" name="adj1"/>
              <a:gd fmla="val -77031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Ein Workspace ist ein Ordner in dem Projekte gespeichert werden. Beim ersten Starten am besten einen neuen Ordner anlegen. Dann “Launch” 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72" name="Google Shape;72;g6fe11b7731_0_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21154" y="1187998"/>
            <a:ext cx="1258875" cy="1774608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g6fe11b7731_0_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20054" y="695975"/>
            <a:ext cx="4717921" cy="21934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7" name="Google Shape;277;g6fe11b7731_0_2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5303436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Google Shape;278;g6fe11b7731_0_228"/>
          <p:cNvSpPr/>
          <p:nvPr/>
        </p:nvSpPr>
        <p:spPr>
          <a:xfrm>
            <a:off x="5650525" y="977275"/>
            <a:ext cx="2314500" cy="2858400"/>
          </a:xfrm>
          <a:prstGeom prst="wedgeRoundRectCallout">
            <a:avLst>
              <a:gd fmla="val -96669" name="adj1"/>
              <a:gd fmla="val 46655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Wir sollen die Bereiche mit 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USER CODE BEGIN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USER CODE END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für unsere Eingaben verwenden.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Diese Bereiche werden vom Codegenerator, falls z.B. Die Konfiguration nochmals geändert werden muss,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nicht angerührt.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279" name="Google Shape;279;g6fe11b7731_0_2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93474" y="3392023"/>
            <a:ext cx="1159903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g6fe11b7731_0_228"/>
          <p:cNvSpPr/>
          <p:nvPr/>
        </p:nvSpPr>
        <p:spPr>
          <a:xfrm>
            <a:off x="1582925" y="3953150"/>
            <a:ext cx="1437000" cy="4482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5" name="Google Shape;285;g6fe11b7731_0_2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5357798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286" name="Google Shape;286;g6fe11b7731_0_235"/>
          <p:cNvSpPr/>
          <p:nvPr/>
        </p:nvSpPr>
        <p:spPr>
          <a:xfrm>
            <a:off x="5650525" y="3005275"/>
            <a:ext cx="2314500" cy="830400"/>
          </a:xfrm>
          <a:prstGeom prst="wedgeRoundRectCallout">
            <a:avLst>
              <a:gd fmla="val -84922" name="adj1"/>
              <a:gd fmla="val 44856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Bit 5 von GPIOA-&gt;ODR wird negiert (^ = XOR)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287" name="Google Shape;287;g6fe11b7731_0_23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468199" y="3436398"/>
            <a:ext cx="1159903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g6fe11b7731_0_235"/>
          <p:cNvSpPr/>
          <p:nvPr/>
        </p:nvSpPr>
        <p:spPr>
          <a:xfrm>
            <a:off x="1744600" y="4276450"/>
            <a:ext cx="1584000" cy="1689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3" name="Google Shape;293;g6fe11b7731_0_2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502189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Google Shape;294;g6fe11b7731_0_243"/>
          <p:cNvSpPr/>
          <p:nvPr/>
        </p:nvSpPr>
        <p:spPr>
          <a:xfrm>
            <a:off x="5650525" y="3005275"/>
            <a:ext cx="2314500" cy="830400"/>
          </a:xfrm>
          <a:prstGeom prst="wedgeRoundRectCallout">
            <a:avLst>
              <a:gd fmla="val -84922" name="adj1"/>
              <a:gd fmla="val 44856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500ms warten =&gt; Blinkfrequenz 1Hz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Programm starten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295" name="Google Shape;295;g6fe11b7731_0_24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468199" y="3436398"/>
            <a:ext cx="1159903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296" name="Google Shape;296;g6fe11b7731_0_243"/>
          <p:cNvSpPr/>
          <p:nvPr/>
        </p:nvSpPr>
        <p:spPr>
          <a:xfrm>
            <a:off x="1538875" y="4100100"/>
            <a:ext cx="1584000" cy="1689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1" name="Google Shape;301;g6fe11b7731_0_30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502189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Google Shape;302;g6fe11b7731_0_303"/>
          <p:cNvSpPr/>
          <p:nvPr/>
        </p:nvSpPr>
        <p:spPr>
          <a:xfrm>
            <a:off x="2836300" y="808275"/>
            <a:ext cx="2314500" cy="830400"/>
          </a:xfrm>
          <a:prstGeom prst="wedgeRoundRectCallout">
            <a:avLst>
              <a:gd fmla="val -88098" name="adj1"/>
              <a:gd fmla="val -3141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Alles speichern nicht vergessen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303" name="Google Shape;303;g6fe11b7731_0_30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39274" y="-2"/>
            <a:ext cx="1159903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Google Shape;304;g6fe11b7731_0_303"/>
          <p:cNvSpPr/>
          <p:nvPr/>
        </p:nvSpPr>
        <p:spPr>
          <a:xfrm>
            <a:off x="392625" y="301275"/>
            <a:ext cx="173100" cy="1689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" name="Google Shape;309;g6fe11b7731_0_2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502189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10" name="Google Shape;310;g6fe11b7731_0_251"/>
          <p:cNvSpPr/>
          <p:nvPr/>
        </p:nvSpPr>
        <p:spPr>
          <a:xfrm>
            <a:off x="2468900" y="198400"/>
            <a:ext cx="2314500" cy="830400"/>
          </a:xfrm>
          <a:prstGeom prst="wedgeRoundRectCallout">
            <a:avLst>
              <a:gd fmla="val -84922" name="adj1"/>
              <a:gd fmla="val 44856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Rechtsklick auf das Projekt z.B. hier erstes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311" name="Google Shape;311;g6fe11b7731_0_25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77624" y="269473"/>
            <a:ext cx="1159903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6" name="Google Shape;316;g6fe11b7731_0_2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502189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17" name="Google Shape;317;g6fe11b7731_0_258"/>
          <p:cNvSpPr/>
          <p:nvPr/>
        </p:nvSpPr>
        <p:spPr>
          <a:xfrm>
            <a:off x="2468900" y="198400"/>
            <a:ext cx="3365400" cy="830400"/>
          </a:xfrm>
          <a:prstGeom prst="wedgeRoundRectCallout">
            <a:avLst>
              <a:gd fmla="val -84922" name="adj1"/>
              <a:gd fmla="val 44856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Debug As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STM32 Cortex-M C/C++ Application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318" name="Google Shape;318;g6fe11b7731_0_25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77624" y="269473"/>
            <a:ext cx="1159903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3" name="Google Shape;323;g6fe11b7731_0_2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1475" y="37450"/>
            <a:ext cx="5970149" cy="4953651"/>
          </a:xfrm>
          <a:prstGeom prst="rect">
            <a:avLst/>
          </a:prstGeom>
          <a:noFill/>
          <a:ln>
            <a:noFill/>
          </a:ln>
        </p:spPr>
      </p:pic>
      <p:sp>
        <p:nvSpPr>
          <p:cNvPr id="324" name="Google Shape;324;g6fe11b7731_0_264"/>
          <p:cNvSpPr/>
          <p:nvPr/>
        </p:nvSpPr>
        <p:spPr>
          <a:xfrm>
            <a:off x="6326500" y="2233750"/>
            <a:ext cx="801000" cy="830400"/>
          </a:xfrm>
          <a:prstGeom prst="wedgeRoundRectCallout">
            <a:avLst>
              <a:gd fmla="val 38065" name="adj1"/>
              <a:gd fmla="val 80016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OK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325" name="Google Shape;325;g6fe11b7731_0_26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22049" y="3436398"/>
            <a:ext cx="1159903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0" name="Google Shape;330;g6fe11b7731_0_2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6021699" cy="2587167"/>
          </a:xfrm>
          <a:prstGeom prst="rect">
            <a:avLst/>
          </a:prstGeom>
          <a:noFill/>
          <a:ln>
            <a:noFill/>
          </a:ln>
        </p:spPr>
      </p:pic>
      <p:sp>
        <p:nvSpPr>
          <p:cNvPr id="331" name="Google Shape;331;g6fe11b7731_0_271"/>
          <p:cNvSpPr/>
          <p:nvPr/>
        </p:nvSpPr>
        <p:spPr>
          <a:xfrm>
            <a:off x="1734100" y="3012600"/>
            <a:ext cx="2469000" cy="830400"/>
          </a:xfrm>
          <a:prstGeom prst="wedgeRoundRectCallout">
            <a:avLst>
              <a:gd fmla="val 73803" name="adj1"/>
              <a:gd fmla="val -99548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Wir wechseln in die Debug-Ansicht =&gt; Switch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332" name="Google Shape;332;g6fe11b7731_0_27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724699" y="1555348"/>
            <a:ext cx="1159903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" name="Google Shape;337;g6fe11b7731_0_2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7852537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338" name="Google Shape;338;g6fe11b7731_0_278"/>
          <p:cNvSpPr/>
          <p:nvPr/>
        </p:nvSpPr>
        <p:spPr>
          <a:xfrm>
            <a:off x="176275" y="969900"/>
            <a:ext cx="1859100" cy="830400"/>
          </a:xfrm>
          <a:prstGeom prst="wedgeRoundRectCallout">
            <a:avLst>
              <a:gd fmla="val 40472" name="adj1"/>
              <a:gd fmla="val -10485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Programm starten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339" name="Google Shape;339;g6fe11b7731_0_27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035374" y="-2"/>
            <a:ext cx="1159903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340" name="Google Shape;340;g6fe11b7731_0_278"/>
          <p:cNvSpPr/>
          <p:nvPr/>
        </p:nvSpPr>
        <p:spPr>
          <a:xfrm>
            <a:off x="1778175" y="315950"/>
            <a:ext cx="183600" cy="1764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5" name="Google Shape;345;g6fe11b7731_0_2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" y="0"/>
            <a:ext cx="7812983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46" name="Google Shape;346;g6fe11b7731_0_286"/>
          <p:cNvSpPr/>
          <p:nvPr/>
        </p:nvSpPr>
        <p:spPr>
          <a:xfrm>
            <a:off x="323125" y="977250"/>
            <a:ext cx="1859100" cy="830400"/>
          </a:xfrm>
          <a:prstGeom prst="wedgeRoundRectCallout">
            <a:avLst>
              <a:gd fmla="val 40472" name="adj1"/>
              <a:gd fmla="val -10485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Programm stoppen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347" name="Google Shape;347;g6fe11b7731_0_28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476249" y="198373"/>
            <a:ext cx="1159903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348" name="Google Shape;348;g6fe11b7731_0_286"/>
          <p:cNvSpPr/>
          <p:nvPr/>
        </p:nvSpPr>
        <p:spPr>
          <a:xfrm>
            <a:off x="1998625" y="315950"/>
            <a:ext cx="183600" cy="1764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g6fe11b7731_0_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73200" y="578275"/>
            <a:ext cx="5098500" cy="3840293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g6fe11b7731_0_32"/>
          <p:cNvSpPr txBox="1"/>
          <p:nvPr>
            <p:ph type="ctrTitle"/>
          </p:nvPr>
        </p:nvSpPr>
        <p:spPr>
          <a:xfrm>
            <a:off x="311700" y="186125"/>
            <a:ext cx="4552500" cy="364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/>
              <a:t>Getting Started with STM32CubeIDE</a:t>
            </a:r>
            <a:endParaRPr sz="1800"/>
          </a:p>
        </p:txBody>
      </p:sp>
      <p:sp>
        <p:nvSpPr>
          <p:cNvPr id="80" name="Google Shape;80;g6fe11b7731_0_32"/>
          <p:cNvSpPr/>
          <p:nvPr/>
        </p:nvSpPr>
        <p:spPr>
          <a:xfrm>
            <a:off x="243375" y="1238675"/>
            <a:ext cx="2453100" cy="1075800"/>
          </a:xfrm>
          <a:prstGeom prst="wedgeRoundRectCallout">
            <a:avLst>
              <a:gd fmla="val 67381" name="adj1"/>
              <a:gd fmla="val 44546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Wir starten ein neues STM32 project</a:t>
            </a:r>
            <a:r>
              <a:rPr lang="de-DE">
                <a:solidFill>
                  <a:srgbClr val="0000FF"/>
                </a:solidFill>
              </a:rPr>
              <a:t> 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81" name="Google Shape;81;g6fe11b7731_0_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93229" y="1797873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3" name="Google Shape;353;g6fe11b7731_0_2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11199" y="0"/>
            <a:ext cx="7822027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354" name="Google Shape;354;g6fe11b7731_0_294"/>
          <p:cNvSpPr/>
          <p:nvPr/>
        </p:nvSpPr>
        <p:spPr>
          <a:xfrm>
            <a:off x="5753200" y="2050050"/>
            <a:ext cx="1859100" cy="830400"/>
          </a:xfrm>
          <a:prstGeom prst="wedgeRoundRectCallout">
            <a:avLst>
              <a:gd fmla="val 40472" name="adj1"/>
              <a:gd fmla="val -10485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zurück zur Projektansicht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355" name="Google Shape;355;g6fe11b7731_0_294"/>
          <p:cNvSpPr/>
          <p:nvPr/>
        </p:nvSpPr>
        <p:spPr>
          <a:xfrm>
            <a:off x="8773350" y="455575"/>
            <a:ext cx="183600" cy="1764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56" name="Google Shape;356;g6fe11b7731_0_29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484204" y="130873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6fe11b7731_0_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/>
              <a:t>Getting Started with STM32CubeIDE</a:t>
            </a:r>
            <a:endParaRPr/>
          </a:p>
        </p:txBody>
      </p:sp>
      <p:sp>
        <p:nvSpPr>
          <p:cNvPr id="362" name="Google Shape;362;g6fe11b7731_0_0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de-DE"/>
              <a:t>Die Entwicklungsumgebung</a:t>
            </a:r>
            <a:endParaRPr/>
          </a:p>
        </p:txBody>
      </p:sp>
      <p:sp>
        <p:nvSpPr>
          <p:cNvPr id="363" name="Google Shape;363;g6fe11b7731_0_0"/>
          <p:cNvSpPr/>
          <p:nvPr/>
        </p:nvSpPr>
        <p:spPr>
          <a:xfrm>
            <a:off x="2580033" y="3626713"/>
            <a:ext cx="3168000" cy="864300"/>
          </a:xfrm>
          <a:prstGeom prst="wedgeRoundRectCallout">
            <a:avLst>
              <a:gd fmla="val -62710" name="adj1"/>
              <a:gd fmla="val -9044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Mik, Dein Mikrocontroller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64" name="Google Shape;364;g6fe11b7731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41729" y="2797173"/>
            <a:ext cx="1258875" cy="1774608"/>
          </a:xfrm>
          <a:prstGeom prst="rect">
            <a:avLst/>
          </a:prstGeom>
          <a:noFill/>
          <a:ln>
            <a:noFill/>
          </a:ln>
        </p:spPr>
      </p:pic>
      <p:pic>
        <p:nvPicPr>
          <p:cNvPr id="365" name="Google Shape;365;g6fe11b7731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21749" y="3084498"/>
            <a:ext cx="1159903" cy="170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6" name="Google Shape;366;g6fe11b7731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656700" y="1222682"/>
            <a:ext cx="1258875" cy="17070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6fe11b7731_0_40"/>
          <p:cNvSpPr/>
          <p:nvPr/>
        </p:nvSpPr>
        <p:spPr>
          <a:xfrm>
            <a:off x="44975" y="2994825"/>
            <a:ext cx="2453100" cy="1295700"/>
          </a:xfrm>
          <a:prstGeom prst="wedgeRoundRectCallout">
            <a:avLst>
              <a:gd fmla="val 29940" name="adj1"/>
              <a:gd fmla="val -72297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Im Target Selector wählen wird unseren Mikrocontroller aus: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STM32L152RE 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bei Part Number Search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87" name="Google Shape;87;g6fe11b7731_0_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01150" y="154300"/>
            <a:ext cx="6463699" cy="4989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g6fe11b7731_0_4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740004" y="872073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g6fe11b7731_0_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39444" y="-1575"/>
            <a:ext cx="6704563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g6fe11b7731_0_48"/>
          <p:cNvSpPr/>
          <p:nvPr/>
        </p:nvSpPr>
        <p:spPr>
          <a:xfrm>
            <a:off x="44975" y="2994825"/>
            <a:ext cx="2453100" cy="1295700"/>
          </a:xfrm>
          <a:prstGeom prst="wedgeRoundRectCallout">
            <a:avLst>
              <a:gd fmla="val 29940" name="adj1"/>
              <a:gd fmla="val -72297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Im Target Selector wählen wird unseren Mikrocontroller aus: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STM32L152RE 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bei Part Number Search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95" name="Google Shape;95;g6fe11b7731_0_4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740004" y="872073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g6fe11b7731_0_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98075" y="152400"/>
            <a:ext cx="6613273" cy="4987151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g6fe11b7731_0_55"/>
          <p:cNvSpPr/>
          <p:nvPr/>
        </p:nvSpPr>
        <p:spPr>
          <a:xfrm>
            <a:off x="44975" y="2994825"/>
            <a:ext cx="2453100" cy="1295700"/>
          </a:xfrm>
          <a:prstGeom prst="wedgeRoundRectCallout">
            <a:avLst>
              <a:gd fmla="val 70376" name="adj1"/>
              <a:gd fmla="val 13753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Den Mikrocontroller auswählen, weiter mit Next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102" name="Google Shape;102;g6fe11b7731_0_5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33229" y="2716398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6fe11b7731_0_62"/>
          <p:cNvSpPr/>
          <p:nvPr/>
        </p:nvSpPr>
        <p:spPr>
          <a:xfrm>
            <a:off x="765050" y="1679550"/>
            <a:ext cx="2453100" cy="1295700"/>
          </a:xfrm>
          <a:prstGeom prst="wedgeRoundRectCallout">
            <a:avLst>
              <a:gd fmla="val 70376" name="adj1"/>
              <a:gd fmla="val 13753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Gib Deinem ersten Projekt einen Namen. 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Targeted Language: C++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=&gt; Finish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108" name="Google Shape;108;g6fe11b7731_0_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44504" y="152400"/>
            <a:ext cx="4353031" cy="4838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g6fe11b7731_0_6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94554" y="982298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6fe11b7731_0_69"/>
          <p:cNvSpPr/>
          <p:nvPr/>
        </p:nvSpPr>
        <p:spPr>
          <a:xfrm>
            <a:off x="765050" y="1679550"/>
            <a:ext cx="2453100" cy="1295700"/>
          </a:xfrm>
          <a:prstGeom prst="wedgeRoundRectCallout">
            <a:avLst>
              <a:gd fmla="val 70376" name="adj1"/>
              <a:gd fmla="val 13753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Wir wechseln natürlich in die STM32CubeMX Ansicht 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also Yes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115" name="Google Shape;115;g6fe11b7731_0_6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94554" y="982298"/>
            <a:ext cx="1258875" cy="17746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g6fe11b7731_0_6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05829" y="152400"/>
            <a:ext cx="3885771" cy="28359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