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18" roundtripDataSignature="AMtx7mi4hlKaCaAlYUEOEdDPOg+FQxay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624" y="126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063975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2282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7e4624efbd_0_4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6" name="Google Shape;486;g7e4624efbd_0_4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8463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7e4624efbd_0_5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1" name="Google Shape;551;g7e4624efbd_0_5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9596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7e4624efb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7e4624efb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7044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7e4624efbd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g7e4624efbd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5556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7e4624efbd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g7e4624efbd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8697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7e4624efbd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" name="Google Shape;201;g7e4624efbd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9615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7e4624efbd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g7e4624efbd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2643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7e4624efbd_0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g7e4624efbd_0_2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5757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7e4624efbd_0_3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8" name="Google Shape;358;g7e4624efbd_0_3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45710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7e4624efbd_0_4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9" name="Google Shape;419;g7e4624efbd_0_4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4379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3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tertitel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oße Zahl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4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korpus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zwei Spalten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3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nspaltiger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4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uptpunk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 und -beschreibung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4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4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gif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.gif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1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Ports zyklisch abfragen</a:t>
            </a:r>
            <a:br>
              <a:rPr lang="de-DE"/>
            </a:br>
            <a:r>
              <a:rPr lang="de-DE"/>
              <a:t>Polling</a:t>
            </a:r>
            <a:endParaRPr/>
          </a:p>
        </p:txBody>
      </p:sp>
      <p:sp>
        <p:nvSpPr>
          <p:cNvPr id="55" name="Google Shape;55;p1"/>
          <p:cNvSpPr txBox="1">
            <a:spLocks noGrp="1"/>
          </p:cNvSpPr>
          <p:nvPr>
            <p:ph type="subTitle" idx="1"/>
          </p:nvPr>
        </p:nvSpPr>
        <p:spPr>
          <a:xfrm>
            <a:off x="370500" y="2175450"/>
            <a:ext cx="8520600" cy="119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Wie kann der Mikrocontroller auf Eingaben reagieren?</a:t>
            </a:r>
            <a:endParaRPr/>
          </a:p>
        </p:txBody>
      </p:sp>
      <p:sp>
        <p:nvSpPr>
          <p:cNvPr id="56" name="Google Shape;56;p1"/>
          <p:cNvSpPr/>
          <p:nvPr/>
        </p:nvSpPr>
        <p:spPr>
          <a:xfrm>
            <a:off x="2418383" y="4148338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6329" y="3238048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83"/>
    </mc:Choice>
    <mc:Fallback xmlns="">
      <p:transition spd="slow" advTm="232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8" name="Google Shape;488;g7e4624efbd_0_486"/>
          <p:cNvCxnSpPr/>
          <p:nvPr/>
        </p:nvCxnSpPr>
        <p:spPr>
          <a:xfrm rot="10800000">
            <a:off x="8988700" y="2409950"/>
            <a:ext cx="0" cy="4764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9" name="Google Shape;489;g7e4624efbd_0_486"/>
          <p:cNvCxnSpPr>
            <a:stCxn id="490" idx="3"/>
          </p:cNvCxnSpPr>
          <p:nvPr/>
        </p:nvCxnSpPr>
        <p:spPr>
          <a:xfrm>
            <a:off x="8782125" y="2882375"/>
            <a:ext cx="210750" cy="3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91" name="Google Shape;491;g7e4624efbd_0_486"/>
          <p:cNvCxnSpPr/>
          <p:nvPr/>
        </p:nvCxnSpPr>
        <p:spPr>
          <a:xfrm rot="10800000">
            <a:off x="8127350" y="2408000"/>
            <a:ext cx="865500" cy="21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92" name="Google Shape;492;g7e4624efbd_0_486"/>
          <p:cNvCxnSpPr>
            <a:stCxn id="493" idx="2"/>
            <a:endCxn id="490" idx="0"/>
          </p:cNvCxnSpPr>
          <p:nvPr/>
        </p:nvCxnSpPr>
        <p:spPr>
          <a:xfrm flipH="1">
            <a:off x="8114447" y="2311025"/>
            <a:ext cx="10378" cy="2626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94" name="Google Shape;494;g7e4624efbd_0_486"/>
          <p:cNvCxnSpPr/>
          <p:nvPr/>
        </p:nvCxnSpPr>
        <p:spPr>
          <a:xfrm>
            <a:off x="8127200" y="3202625"/>
            <a:ext cx="0" cy="3357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95" name="Google Shape;495;g7e4624efbd_0_486"/>
          <p:cNvSpPr/>
          <p:nvPr/>
        </p:nvSpPr>
        <p:spPr>
          <a:xfrm>
            <a:off x="771108" y="3803013"/>
            <a:ext cx="3168000" cy="864300"/>
          </a:xfrm>
          <a:prstGeom prst="wedgeRoundRectCallout">
            <a:avLst>
              <a:gd name="adj1" fmla="val 58020"/>
              <a:gd name="adj2" fmla="val -117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Taste offen =&gt; Rückkehr in die Endlosschleife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6" name="Google Shape;496;g7e4624efbd_0_48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10804" y="274992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g7e4624efbd_0_486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98" name="Google Shape;498;g7e4624efbd_0_486"/>
          <p:cNvCxnSpPr>
            <a:endCxn id="499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9" name="Google Shape;499;g7e4624efbd_0_486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0" name="Google Shape;500;g7e4624efbd_0_486"/>
          <p:cNvCxnSpPr>
            <a:stCxn id="499" idx="1"/>
          </p:cNvCxnSpPr>
          <p:nvPr/>
        </p:nvCxnSpPr>
        <p:spPr>
          <a:xfrm rot="10800000" flipH="1">
            <a:off x="1983925" y="1506175"/>
            <a:ext cx="661200" cy="1617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1" name="Google Shape;501;g7e4624efbd_0_486"/>
          <p:cNvCxnSpPr>
            <a:stCxn id="499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2" name="Google Shape;502;g7e4624efbd_0_486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1</a:t>
            </a:r>
            <a:endParaRPr/>
          </a:p>
        </p:txBody>
      </p:sp>
      <p:cxnSp>
        <p:nvCxnSpPr>
          <p:cNvPr id="503" name="Google Shape;503;g7e4624efbd_0_486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4" name="Google Shape;504;g7e4624efbd_0_486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5" name="Google Shape;505;g7e4624efbd_0_486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6" name="Google Shape;506;g7e4624efbd_0_486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507" name="Google Shape;507;g7e4624efbd_0_486"/>
          <p:cNvSpPr txBox="1"/>
          <p:nvPr/>
        </p:nvSpPr>
        <p:spPr>
          <a:xfrm>
            <a:off x="3737473" y="1495300"/>
            <a:ext cx="718551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508" name="Google Shape;508;g7e4624efbd_0_486"/>
          <p:cNvCxnSpPr/>
          <p:nvPr/>
        </p:nvCxnSpPr>
        <p:spPr>
          <a:xfrm rot="10800000">
            <a:off x="2288075" y="14379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9" name="Google Shape;509;g7e4624efbd_0_486"/>
          <p:cNvCxnSpPr/>
          <p:nvPr/>
        </p:nvCxnSpPr>
        <p:spPr>
          <a:xfrm rot="10800000">
            <a:off x="2355100" y="14493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" name="Google Shape;510;g7e4624efbd_0_486"/>
          <p:cNvCxnSpPr/>
          <p:nvPr/>
        </p:nvCxnSpPr>
        <p:spPr>
          <a:xfrm rot="10800000">
            <a:off x="2177550" y="14493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1" name="Google Shape;511;g7e4624efbd_0_486"/>
          <p:cNvSpPr txBox="1"/>
          <p:nvPr/>
        </p:nvSpPr>
        <p:spPr>
          <a:xfrm>
            <a:off x="1997400" y="174440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</a:t>
            </a:r>
            <a:endParaRPr/>
          </a:p>
        </p:txBody>
      </p:sp>
      <p:grpSp>
        <p:nvGrpSpPr>
          <p:cNvPr id="512" name="Google Shape;512;g7e4624efbd_0_486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513" name="Google Shape;513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14" name="Google Shape;514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5" name="Google Shape;515;g7e4624efbd_0_486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516" name="Google Shape;516;g7e4624efbd_0_486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517" name="Google Shape;517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18" name="Google Shape;518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9" name="Google Shape;519;g7e4624efbd_0_486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520" name="Google Shape;520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1" name="Google Shape;521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2" name="Google Shape;522;g7e4624efbd_0_486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523" name="Google Shape;523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4" name="Google Shape;524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5" name="Google Shape;525;g7e4624efbd_0_486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526" name="Google Shape;526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7" name="Google Shape;527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8" name="Google Shape;528;g7e4624efbd_0_486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529" name="Google Shape;529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0" name="Google Shape;530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1" name="Google Shape;531;g7e4624efbd_0_486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532" name="Google Shape;532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3" name="Google Shape;533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4" name="Google Shape;534;g7e4624efbd_0_486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535" name="Google Shape;535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6" name="Google Shape;536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7" name="Google Shape;537;g7e4624efbd_0_486"/>
          <p:cNvSpPr txBox="1"/>
          <p:nvPr/>
        </p:nvSpPr>
        <p:spPr>
          <a:xfrm>
            <a:off x="4179025" y="1494624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0000FF"/>
                </a:solidFill>
              </a:rPr>
              <a:t>=0</a:t>
            </a:r>
            <a:endParaRPr b="1" dirty="0">
              <a:solidFill>
                <a:srgbClr val="0000FF"/>
              </a:solidFill>
            </a:endParaRPr>
          </a:p>
        </p:txBody>
      </p:sp>
      <p:cxnSp>
        <p:nvCxnSpPr>
          <p:cNvPr id="538" name="Google Shape;538;g7e4624efbd_0_486"/>
          <p:cNvCxnSpPr/>
          <p:nvPr/>
        </p:nvCxnSpPr>
        <p:spPr>
          <a:xfrm rot="10800000">
            <a:off x="6765250" y="3543850"/>
            <a:ext cx="1357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39" name="Google Shape;539;g7e4624efbd_0_486"/>
          <p:cNvCxnSpPr>
            <a:stCxn id="540" idx="3"/>
          </p:cNvCxnSpPr>
          <p:nvPr/>
        </p:nvCxnSpPr>
        <p:spPr>
          <a:xfrm>
            <a:off x="7446768" y="1351775"/>
            <a:ext cx="687507" cy="10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41" name="Google Shape;541;g7e4624efbd_0_486"/>
          <p:cNvCxnSpPr>
            <a:endCxn id="493" idx="0"/>
          </p:cNvCxnSpPr>
          <p:nvPr/>
        </p:nvCxnSpPr>
        <p:spPr>
          <a:xfrm flipH="1">
            <a:off x="8124825" y="1371725"/>
            <a:ext cx="9600" cy="321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42" name="Google Shape;542;g7e4624efbd_0_486"/>
          <p:cNvSpPr/>
          <p:nvPr/>
        </p:nvSpPr>
        <p:spPr>
          <a:xfrm>
            <a:off x="5972175" y="723900"/>
            <a:ext cx="790500" cy="41052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g7e4624efbd_0_486"/>
          <p:cNvSpPr/>
          <p:nvPr/>
        </p:nvSpPr>
        <p:spPr>
          <a:xfrm>
            <a:off x="6056200" y="1043075"/>
            <a:ext cx="1390568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sp>
        <p:nvSpPr>
          <p:cNvPr id="543" name="Google Shape;543;g7e4624efbd_0_486"/>
          <p:cNvSpPr txBox="1"/>
          <p:nvPr/>
        </p:nvSpPr>
        <p:spPr>
          <a:xfrm>
            <a:off x="6277575" y="159445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sp>
        <p:nvSpPr>
          <p:cNvPr id="544" name="Google Shape;544;g7e4624efbd_0_486"/>
          <p:cNvSpPr txBox="1"/>
          <p:nvPr/>
        </p:nvSpPr>
        <p:spPr>
          <a:xfrm>
            <a:off x="5800725" y="287625"/>
            <a:ext cx="2981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while(1)  //Endlosschleife </a:t>
            </a:r>
            <a:endParaRPr/>
          </a:p>
        </p:txBody>
      </p:sp>
      <p:sp>
        <p:nvSpPr>
          <p:cNvPr id="545" name="Google Shape;545;g7e4624efbd_0_486"/>
          <p:cNvSpPr txBox="1"/>
          <p:nvPr/>
        </p:nvSpPr>
        <p:spPr>
          <a:xfrm>
            <a:off x="8468400" y="2886088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sp>
        <p:nvSpPr>
          <p:cNvPr id="493" name="Google Shape;493;g7e4624efbd_0_486"/>
          <p:cNvSpPr/>
          <p:nvPr/>
        </p:nvSpPr>
        <p:spPr>
          <a:xfrm>
            <a:off x="7248525" y="1693625"/>
            <a:ext cx="1752600" cy="6174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pc</a:t>
            </a:r>
            <a:r>
              <a:rPr lang="de-DE" dirty="0" smtClean="0"/>
              <a:t>++</a:t>
            </a:r>
            <a:endParaRPr dirty="0"/>
          </a:p>
        </p:txBody>
      </p:sp>
      <p:sp>
        <p:nvSpPr>
          <p:cNvPr id="490" name="Google Shape;490;g7e4624efbd_0_486"/>
          <p:cNvSpPr/>
          <p:nvPr/>
        </p:nvSpPr>
        <p:spPr>
          <a:xfrm>
            <a:off x="7446768" y="2573675"/>
            <a:ext cx="1335357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cxnSp>
        <p:nvCxnSpPr>
          <p:cNvPr id="546" name="Google Shape;546;g7e4624efbd_0_486"/>
          <p:cNvCxnSpPr/>
          <p:nvPr/>
        </p:nvCxnSpPr>
        <p:spPr>
          <a:xfrm rot="10800000">
            <a:off x="6748425" y="3545500"/>
            <a:ext cx="13764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47" name="Google Shape;547;g7e4624efbd_0_486"/>
          <p:cNvCxnSpPr/>
          <p:nvPr/>
        </p:nvCxnSpPr>
        <p:spPr>
          <a:xfrm>
            <a:off x="8124825" y="3191075"/>
            <a:ext cx="0" cy="352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48" name="Google Shape;548;g7e4624efbd_0_486"/>
          <p:cNvSpPr txBox="1"/>
          <p:nvPr/>
        </p:nvSpPr>
        <p:spPr>
          <a:xfrm>
            <a:off x="8139175" y="3202788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305"/>
    </mc:Choice>
    <mc:Fallback xmlns="">
      <p:transition spd="slow" advTm="613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3" name="Google Shape;553;g7e4624efbd_0_565"/>
          <p:cNvCxnSpPr/>
          <p:nvPr/>
        </p:nvCxnSpPr>
        <p:spPr>
          <a:xfrm>
            <a:off x="8124825" y="3191075"/>
            <a:ext cx="0" cy="352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54" name="Google Shape;554;g7e4624efbd_0_565"/>
          <p:cNvSpPr txBox="1"/>
          <p:nvPr/>
        </p:nvSpPr>
        <p:spPr>
          <a:xfrm>
            <a:off x="8139175" y="3202788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cxnSp>
        <p:nvCxnSpPr>
          <p:cNvPr id="555" name="Google Shape;555;g7e4624efbd_0_565"/>
          <p:cNvCxnSpPr/>
          <p:nvPr/>
        </p:nvCxnSpPr>
        <p:spPr>
          <a:xfrm rot="10800000">
            <a:off x="6748425" y="3545500"/>
            <a:ext cx="13764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56" name="Google Shape;556;g7e4624efbd_0_565"/>
          <p:cNvSpPr/>
          <p:nvPr/>
        </p:nvSpPr>
        <p:spPr>
          <a:xfrm>
            <a:off x="6076950" y="847725"/>
            <a:ext cx="577500" cy="38100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g7e4624efbd_0_565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58" name="Google Shape;558;g7e4624efbd_0_565"/>
          <p:cNvCxnSpPr>
            <a:endCxn id="559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59" name="Google Shape;559;g7e4624efbd_0_565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60" name="Google Shape;560;g7e4624efbd_0_565"/>
          <p:cNvCxnSpPr>
            <a:stCxn id="559" idx="1"/>
          </p:cNvCxnSpPr>
          <p:nvPr/>
        </p:nvCxnSpPr>
        <p:spPr>
          <a:xfrm rot="10800000" flipH="1">
            <a:off x="1983925" y="1506175"/>
            <a:ext cx="661200" cy="1617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1" name="Google Shape;561;g7e4624efbd_0_565"/>
          <p:cNvCxnSpPr>
            <a:stCxn id="559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62" name="Google Shape;562;g7e4624efbd_0_565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1</a:t>
            </a:r>
            <a:endParaRPr/>
          </a:p>
        </p:txBody>
      </p:sp>
      <p:cxnSp>
        <p:nvCxnSpPr>
          <p:cNvPr id="563" name="Google Shape;563;g7e4624efbd_0_565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64" name="Google Shape;564;g7e4624efbd_0_565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65" name="Google Shape;565;g7e4624efbd_0_565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66" name="Google Shape;566;g7e4624efbd_0_565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567" name="Google Shape;567;g7e4624efbd_0_565"/>
          <p:cNvSpPr txBox="1"/>
          <p:nvPr/>
        </p:nvSpPr>
        <p:spPr>
          <a:xfrm>
            <a:off x="3737474" y="1495300"/>
            <a:ext cx="690225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568" name="Google Shape;568;g7e4624efbd_0_565"/>
          <p:cNvCxnSpPr/>
          <p:nvPr/>
        </p:nvCxnSpPr>
        <p:spPr>
          <a:xfrm rot="10800000">
            <a:off x="2288075" y="14379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9" name="Google Shape;569;g7e4624efbd_0_565"/>
          <p:cNvCxnSpPr/>
          <p:nvPr/>
        </p:nvCxnSpPr>
        <p:spPr>
          <a:xfrm rot="10800000">
            <a:off x="2355100" y="14493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0" name="Google Shape;570;g7e4624efbd_0_565"/>
          <p:cNvCxnSpPr/>
          <p:nvPr/>
        </p:nvCxnSpPr>
        <p:spPr>
          <a:xfrm rot="10800000">
            <a:off x="2177550" y="14493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71" name="Google Shape;571;g7e4624efbd_0_565"/>
          <p:cNvSpPr txBox="1"/>
          <p:nvPr/>
        </p:nvSpPr>
        <p:spPr>
          <a:xfrm>
            <a:off x="1997400" y="174440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</a:t>
            </a:r>
            <a:endParaRPr/>
          </a:p>
        </p:txBody>
      </p:sp>
      <p:grpSp>
        <p:nvGrpSpPr>
          <p:cNvPr id="572" name="Google Shape;572;g7e4624efbd_0_565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573" name="Google Shape;573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4" name="Google Shape;574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5" name="Google Shape;575;g7e4624efbd_0_565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576" name="Google Shape;576;g7e4624efbd_0_565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577" name="Google Shape;577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8" name="Google Shape;578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9" name="Google Shape;579;g7e4624efbd_0_565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580" name="Google Shape;580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1" name="Google Shape;581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2" name="Google Shape;582;g7e4624efbd_0_565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583" name="Google Shape;583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4" name="Google Shape;584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5" name="Google Shape;585;g7e4624efbd_0_565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586" name="Google Shape;586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7" name="Google Shape;587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8" name="Google Shape;588;g7e4624efbd_0_565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589" name="Google Shape;589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90" name="Google Shape;590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1" name="Google Shape;591;g7e4624efbd_0_565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592" name="Google Shape;592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93" name="Google Shape;593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4" name="Google Shape;594;g7e4624efbd_0_565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595" name="Google Shape;595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96" name="Google Shape;596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7" name="Google Shape;597;g7e4624efbd_0_565"/>
          <p:cNvSpPr txBox="1"/>
          <p:nvPr/>
        </p:nvSpPr>
        <p:spPr>
          <a:xfrm>
            <a:off x="4199625" y="1487875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0000FF"/>
                </a:solidFill>
              </a:rPr>
              <a:t>=0</a:t>
            </a:r>
            <a:endParaRPr b="1" dirty="0">
              <a:solidFill>
                <a:srgbClr val="0000FF"/>
              </a:solidFill>
            </a:endParaRPr>
          </a:p>
        </p:txBody>
      </p:sp>
      <p:sp>
        <p:nvSpPr>
          <p:cNvPr id="598" name="Google Shape;598;g7e4624efbd_0_565"/>
          <p:cNvSpPr/>
          <p:nvPr/>
        </p:nvSpPr>
        <p:spPr>
          <a:xfrm>
            <a:off x="5972175" y="723900"/>
            <a:ext cx="790500" cy="41052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g7e4624efbd_0_565"/>
          <p:cNvSpPr/>
          <p:nvPr/>
        </p:nvSpPr>
        <p:spPr>
          <a:xfrm>
            <a:off x="6238875" y="1043075"/>
            <a:ext cx="1062900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PA1=1?</a:t>
            </a:r>
            <a:endParaRPr/>
          </a:p>
        </p:txBody>
      </p:sp>
      <p:sp>
        <p:nvSpPr>
          <p:cNvPr id="600" name="Google Shape;600;g7e4624efbd_0_565"/>
          <p:cNvSpPr txBox="1"/>
          <p:nvPr/>
        </p:nvSpPr>
        <p:spPr>
          <a:xfrm>
            <a:off x="6819900" y="169360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sp>
        <p:nvSpPr>
          <p:cNvPr id="601" name="Google Shape;601;g7e4624efbd_0_565"/>
          <p:cNvSpPr txBox="1"/>
          <p:nvPr/>
        </p:nvSpPr>
        <p:spPr>
          <a:xfrm>
            <a:off x="5800725" y="287625"/>
            <a:ext cx="2981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while(1)  //Endlosschleife </a:t>
            </a:r>
            <a:endParaRPr/>
          </a:p>
        </p:txBody>
      </p:sp>
      <p:cxnSp>
        <p:nvCxnSpPr>
          <p:cNvPr id="602" name="Google Shape;602;g7e4624efbd_0_565"/>
          <p:cNvCxnSpPr>
            <a:stCxn id="599" idx="3"/>
          </p:cNvCxnSpPr>
          <p:nvPr/>
        </p:nvCxnSpPr>
        <p:spPr>
          <a:xfrm>
            <a:off x="7301775" y="1351775"/>
            <a:ext cx="71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03" name="Google Shape;603;g7e4624efbd_0_565"/>
          <p:cNvSpPr txBox="1"/>
          <p:nvPr/>
        </p:nvSpPr>
        <p:spPr>
          <a:xfrm>
            <a:off x="7248525" y="990613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cxnSp>
        <p:nvCxnSpPr>
          <p:cNvPr id="604" name="Google Shape;604;g7e4624efbd_0_565"/>
          <p:cNvCxnSpPr/>
          <p:nvPr/>
        </p:nvCxnSpPr>
        <p:spPr>
          <a:xfrm flipH="1">
            <a:off x="6657900" y="2076450"/>
            <a:ext cx="9600" cy="390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5" name="Google Shape;605;g7e4624efbd_0_565"/>
          <p:cNvCxnSpPr/>
          <p:nvPr/>
        </p:nvCxnSpPr>
        <p:spPr>
          <a:xfrm flipH="1">
            <a:off x="6657900" y="3667125"/>
            <a:ext cx="9600" cy="390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6" name="Google Shape;606;g7e4624efbd_0_565"/>
          <p:cNvCxnSpPr/>
          <p:nvPr/>
        </p:nvCxnSpPr>
        <p:spPr>
          <a:xfrm rot="10800000">
            <a:off x="6213300" y="4657725"/>
            <a:ext cx="304800" cy="9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7" name="Google Shape;607;g7e4624efbd_0_565"/>
          <p:cNvCxnSpPr/>
          <p:nvPr/>
        </p:nvCxnSpPr>
        <p:spPr>
          <a:xfrm rot="10800000">
            <a:off x="6073350" y="2319900"/>
            <a:ext cx="3600" cy="880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8" name="Google Shape;608;g7e4624efbd_0_565"/>
          <p:cNvCxnSpPr/>
          <p:nvPr/>
        </p:nvCxnSpPr>
        <p:spPr>
          <a:xfrm rot="10800000" flipH="1">
            <a:off x="6257925" y="847650"/>
            <a:ext cx="276300" cy="9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9" name="Google Shape;609;g7e4624efbd_0_565"/>
          <p:cNvCxnSpPr/>
          <p:nvPr/>
        </p:nvCxnSpPr>
        <p:spPr>
          <a:xfrm rot="10800000">
            <a:off x="8988700" y="2409950"/>
            <a:ext cx="0" cy="4764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0" name="Google Shape;610;g7e4624efbd_0_565"/>
          <p:cNvCxnSpPr>
            <a:stCxn id="611" idx="3"/>
          </p:cNvCxnSpPr>
          <p:nvPr/>
        </p:nvCxnSpPr>
        <p:spPr>
          <a:xfrm>
            <a:off x="8656275" y="2882375"/>
            <a:ext cx="336600" cy="3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2" name="Google Shape;612;g7e4624efbd_0_565"/>
          <p:cNvCxnSpPr/>
          <p:nvPr/>
        </p:nvCxnSpPr>
        <p:spPr>
          <a:xfrm rot="10800000">
            <a:off x="8127350" y="2408000"/>
            <a:ext cx="865500" cy="21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3" name="Google Shape;613;g7e4624efbd_0_565"/>
          <p:cNvCxnSpPr>
            <a:stCxn id="614" idx="2"/>
            <a:endCxn id="611" idx="0"/>
          </p:cNvCxnSpPr>
          <p:nvPr/>
        </p:nvCxnSpPr>
        <p:spPr>
          <a:xfrm>
            <a:off x="8124825" y="2311025"/>
            <a:ext cx="0" cy="2628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5" name="Google Shape;615;g7e4624efbd_0_565"/>
          <p:cNvCxnSpPr/>
          <p:nvPr/>
        </p:nvCxnSpPr>
        <p:spPr>
          <a:xfrm>
            <a:off x="7301775" y="1351775"/>
            <a:ext cx="832500" cy="10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6" name="Google Shape;616;g7e4624efbd_0_565"/>
          <p:cNvCxnSpPr>
            <a:endCxn id="614" idx="0"/>
          </p:cNvCxnSpPr>
          <p:nvPr/>
        </p:nvCxnSpPr>
        <p:spPr>
          <a:xfrm flipH="1">
            <a:off x="8124825" y="1371725"/>
            <a:ext cx="9600" cy="321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17" name="Google Shape;617;g7e4624efbd_0_565"/>
          <p:cNvSpPr txBox="1"/>
          <p:nvPr/>
        </p:nvSpPr>
        <p:spPr>
          <a:xfrm>
            <a:off x="8468400" y="2886088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sp>
        <p:nvSpPr>
          <p:cNvPr id="614" name="Google Shape;614;g7e4624efbd_0_565"/>
          <p:cNvSpPr/>
          <p:nvPr/>
        </p:nvSpPr>
        <p:spPr>
          <a:xfrm>
            <a:off x="7248525" y="1693625"/>
            <a:ext cx="1752600" cy="6174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GPIOC-&gt;ODR++</a:t>
            </a:r>
            <a:endParaRPr/>
          </a:p>
        </p:txBody>
      </p:sp>
      <p:sp>
        <p:nvSpPr>
          <p:cNvPr id="611" name="Google Shape;611;g7e4624efbd_0_565"/>
          <p:cNvSpPr/>
          <p:nvPr/>
        </p:nvSpPr>
        <p:spPr>
          <a:xfrm>
            <a:off x="7593375" y="2573675"/>
            <a:ext cx="1062900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PA1=1?</a:t>
            </a:r>
            <a:endParaRPr/>
          </a:p>
        </p:txBody>
      </p:sp>
      <p:sp>
        <p:nvSpPr>
          <p:cNvPr id="618" name="Google Shape;618;g7e4624efbd_0_565"/>
          <p:cNvSpPr txBox="1"/>
          <p:nvPr/>
        </p:nvSpPr>
        <p:spPr>
          <a:xfrm>
            <a:off x="101400" y="92200"/>
            <a:ext cx="3698750" cy="3470588"/>
          </a:xfrm>
          <a:prstGeom prst="rect">
            <a:avLst/>
          </a:prstGeom>
          <a:solidFill>
            <a:srgbClr val="FFE59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Int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()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{</a:t>
            </a:r>
            <a:r>
              <a:rPr lang="de-DE" dirty="0" smtClean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DigitalIn</a:t>
            </a:r>
            <a:r>
              <a:rPr lang="de-DE" dirty="0" smtClean="0"/>
              <a:t> Taste(PA_1);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Taste.mode</a:t>
            </a:r>
            <a:r>
              <a:rPr lang="de-DE" dirty="0" smtClean="0"/>
              <a:t>(</a:t>
            </a:r>
            <a:r>
              <a:rPr lang="de-DE" dirty="0" err="1" smtClean="0"/>
              <a:t>PullDown</a:t>
            </a:r>
            <a:r>
              <a:rPr lang="de-DE" dirty="0" smtClean="0"/>
              <a:t>);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PortOut</a:t>
            </a:r>
            <a:r>
              <a:rPr lang="de-DE" dirty="0"/>
              <a:t> </a:t>
            </a:r>
            <a:r>
              <a:rPr lang="de-DE" dirty="0" err="1" smtClean="0"/>
              <a:t>pc</a:t>
            </a:r>
            <a:r>
              <a:rPr lang="de-DE" dirty="0" smtClean="0"/>
              <a:t>(PortC,0xFF);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while</a:t>
            </a:r>
            <a:r>
              <a:rPr lang="de-DE" dirty="0" smtClean="0"/>
              <a:t> </a:t>
            </a:r>
            <a:r>
              <a:rPr lang="de-DE" dirty="0"/>
              <a:t>(1)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{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   //</a:t>
            </a:r>
            <a:r>
              <a:rPr lang="de-DE" dirty="0" err="1"/>
              <a:t>Polling</a:t>
            </a:r>
            <a:r>
              <a:rPr lang="de-DE" dirty="0"/>
              <a:t> = Taste zyklisch abfragen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  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smtClean="0"/>
              <a:t>(Taste==</a:t>
            </a:r>
            <a:r>
              <a:rPr lang="de-DE" dirty="0"/>
              <a:t>1)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   {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	   </a:t>
            </a:r>
            <a:r>
              <a:rPr lang="de-DE" dirty="0" err="1" smtClean="0"/>
              <a:t>pc</a:t>
            </a:r>
            <a:r>
              <a:rPr lang="de-DE" dirty="0" smtClean="0"/>
              <a:t>++;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	   </a:t>
            </a:r>
            <a:r>
              <a:rPr lang="de-DE" dirty="0" err="1" smtClean="0"/>
              <a:t>while</a:t>
            </a:r>
            <a:r>
              <a:rPr lang="de-DE" dirty="0" smtClean="0"/>
              <a:t>(Taste==</a:t>
            </a:r>
            <a:r>
              <a:rPr lang="de-DE" dirty="0"/>
              <a:t>1){}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   }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}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}</a:t>
            </a:r>
            <a:endParaRPr dirty="0"/>
          </a:p>
        </p:txBody>
      </p:sp>
      <p:sp>
        <p:nvSpPr>
          <p:cNvPr id="619" name="Google Shape;619;g7e4624efbd_0_565"/>
          <p:cNvSpPr/>
          <p:nvPr/>
        </p:nvSpPr>
        <p:spPr>
          <a:xfrm>
            <a:off x="731108" y="4057713"/>
            <a:ext cx="3168000" cy="864300"/>
          </a:xfrm>
          <a:prstGeom prst="wedgeRoundRectCallout">
            <a:avLst>
              <a:gd name="adj1" fmla="val 58020"/>
              <a:gd name="adj2" fmla="val -117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So sieht das dann im Programm aus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0" name="Google Shape;620;g7e4624efbd_0_56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10804" y="274992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289"/>
    </mc:Choice>
    <mc:Fallback xmlns="">
      <p:transition spd="slow" advTm="732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e4624efbd_0_0"/>
          <p:cNvSpPr/>
          <p:nvPr/>
        </p:nvSpPr>
        <p:spPr>
          <a:xfrm>
            <a:off x="2827958" y="3481588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Immer wenn die Taste gedrückt wird soll </a:t>
            </a:r>
            <a:r>
              <a:rPr lang="de-DE" dirty="0" smtClean="0">
                <a:solidFill>
                  <a:srgbClr val="0000FF"/>
                </a:solidFill>
              </a:rPr>
              <a:t>GPIOC um </a:t>
            </a:r>
            <a:r>
              <a:rPr lang="de-DE" dirty="0">
                <a:solidFill>
                  <a:srgbClr val="0000FF"/>
                </a:solidFill>
              </a:rPr>
              <a:t>1 hochgezählt werden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g7e4624efbd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9204" y="2180923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pieren 1"/>
          <p:cNvGrpSpPr/>
          <p:nvPr/>
        </p:nvGrpSpPr>
        <p:grpSpPr>
          <a:xfrm>
            <a:off x="1425325" y="712750"/>
            <a:ext cx="4220100" cy="1925100"/>
            <a:chOff x="1425325" y="712750"/>
            <a:chExt cx="4220100" cy="1925100"/>
          </a:xfrm>
        </p:grpSpPr>
        <p:sp>
          <p:nvSpPr>
            <p:cNvPr id="64" name="Google Shape;64;g7e4624efbd_0_0"/>
            <p:cNvSpPr/>
            <p:nvPr/>
          </p:nvSpPr>
          <p:spPr>
            <a:xfrm>
              <a:off x="3277150" y="712750"/>
              <a:ext cx="1844400" cy="1925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5" name="Google Shape;65;g7e4624efbd_0_0"/>
            <p:cNvCxnSpPr>
              <a:endCxn id="66" idx="3"/>
            </p:cNvCxnSpPr>
            <p:nvPr/>
          </p:nvCxnSpPr>
          <p:spPr>
            <a:xfrm rot="10800000">
              <a:off x="2645425" y="1667875"/>
              <a:ext cx="10629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6" name="Google Shape;66;g7e4624efbd_0_0"/>
            <p:cNvSpPr/>
            <p:nvPr/>
          </p:nvSpPr>
          <p:spPr>
            <a:xfrm>
              <a:off x="1983925" y="1487875"/>
              <a:ext cx="66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7" name="Google Shape;67;g7e4624efbd_0_0"/>
            <p:cNvCxnSpPr>
              <a:stCxn id="66" idx="1"/>
            </p:cNvCxnSpPr>
            <p:nvPr/>
          </p:nvCxnSpPr>
          <p:spPr>
            <a:xfrm rot="10800000" flipH="1">
              <a:off x="1983925" y="1506175"/>
              <a:ext cx="661200" cy="1617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68;g7e4624efbd_0_0"/>
            <p:cNvCxnSpPr>
              <a:stCxn id="66" idx="1"/>
            </p:cNvCxnSpPr>
            <p:nvPr/>
          </p:nvCxnSpPr>
          <p:spPr>
            <a:xfrm rot="10800000">
              <a:off x="1660525" y="1667875"/>
              <a:ext cx="3234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9" name="Google Shape;69;g7e4624efbd_0_0"/>
            <p:cNvSpPr txBox="1"/>
            <p:nvPr/>
          </p:nvSpPr>
          <p:spPr>
            <a:xfrm>
              <a:off x="1425325" y="1487875"/>
              <a:ext cx="235200" cy="42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1</a:t>
              </a:r>
              <a:endParaRPr/>
            </a:p>
          </p:txBody>
        </p:sp>
        <p:cxnSp>
          <p:nvCxnSpPr>
            <p:cNvPr id="70" name="Google Shape;70;g7e4624efbd_0_0"/>
            <p:cNvCxnSpPr/>
            <p:nvPr/>
          </p:nvCxnSpPr>
          <p:spPr>
            <a:xfrm>
              <a:off x="3454200" y="1667875"/>
              <a:ext cx="0" cy="7299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1" name="Google Shape;71;g7e4624efbd_0_0"/>
            <p:cNvSpPr/>
            <p:nvPr/>
          </p:nvSpPr>
          <p:spPr>
            <a:xfrm>
              <a:off x="3384450" y="1847875"/>
              <a:ext cx="139500" cy="4299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2" name="Google Shape;72;g7e4624efbd_0_0"/>
            <p:cNvCxnSpPr/>
            <p:nvPr/>
          </p:nvCxnSpPr>
          <p:spPr>
            <a:xfrm rot="10800000">
              <a:off x="3369375" y="2397775"/>
              <a:ext cx="1626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3" name="Google Shape;73;g7e4624efbd_0_0"/>
            <p:cNvSpPr txBox="1"/>
            <p:nvPr/>
          </p:nvSpPr>
          <p:spPr>
            <a:xfrm>
              <a:off x="3543350" y="2217775"/>
              <a:ext cx="30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0</a:t>
              </a:r>
              <a:endParaRPr/>
            </a:p>
          </p:txBody>
        </p:sp>
        <p:sp>
          <p:nvSpPr>
            <p:cNvPr id="74" name="Google Shape;74;g7e4624efbd_0_0"/>
            <p:cNvSpPr txBox="1"/>
            <p:nvPr/>
          </p:nvSpPr>
          <p:spPr>
            <a:xfrm>
              <a:off x="3737474" y="1495300"/>
              <a:ext cx="705575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PA_1</a:t>
              </a:r>
              <a:endParaRPr dirty="0"/>
            </a:p>
          </p:txBody>
        </p:sp>
        <p:cxnSp>
          <p:nvCxnSpPr>
            <p:cNvPr id="75" name="Google Shape;75;g7e4624efbd_0_0"/>
            <p:cNvCxnSpPr/>
            <p:nvPr/>
          </p:nvCxnSpPr>
          <p:spPr>
            <a:xfrm rot="10800000">
              <a:off x="2288075" y="1437925"/>
              <a:ext cx="0" cy="1491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" name="Google Shape;76;g7e4624efbd_0_0"/>
            <p:cNvCxnSpPr/>
            <p:nvPr/>
          </p:nvCxnSpPr>
          <p:spPr>
            <a:xfrm rot="10800000">
              <a:off x="2355100" y="1449300"/>
              <a:ext cx="0" cy="1194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7" name="Google Shape;77;g7e4624efbd_0_0"/>
            <p:cNvCxnSpPr/>
            <p:nvPr/>
          </p:nvCxnSpPr>
          <p:spPr>
            <a:xfrm rot="10800000">
              <a:off x="2177550" y="1449300"/>
              <a:ext cx="275100" cy="18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8" name="Google Shape;78;g7e4624efbd_0_0"/>
            <p:cNvSpPr txBox="1"/>
            <p:nvPr/>
          </p:nvSpPr>
          <p:spPr>
            <a:xfrm>
              <a:off x="1997400" y="1744400"/>
              <a:ext cx="6756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Taste</a:t>
              </a:r>
              <a:endParaRPr/>
            </a:p>
          </p:txBody>
        </p:sp>
        <p:grpSp>
          <p:nvGrpSpPr>
            <p:cNvPr id="79" name="Google Shape;79;g7e4624efbd_0_0"/>
            <p:cNvGrpSpPr/>
            <p:nvPr/>
          </p:nvGrpSpPr>
          <p:grpSpPr>
            <a:xfrm>
              <a:off x="5121625" y="848250"/>
              <a:ext cx="523800" cy="161700"/>
              <a:chOff x="5121625" y="813725"/>
              <a:chExt cx="523800" cy="161700"/>
            </a:xfrm>
          </p:grpSpPr>
          <p:cxnSp>
            <p:nvCxnSpPr>
              <p:cNvPr id="80" name="Google Shape;8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1" name="Google Shape;8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" name="Google Shape;82;g7e4624efbd_0_0"/>
            <p:cNvSpPr txBox="1"/>
            <p:nvPr/>
          </p:nvSpPr>
          <p:spPr>
            <a:xfrm>
              <a:off x="4458600" y="739850"/>
              <a:ext cx="647400" cy="187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PC_0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PC_1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PC_2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PC_3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PC_4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PC_5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PC_6</a:t>
              </a:r>
              <a:endParaRPr dirty="0"/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PC_7</a:t>
              </a:r>
              <a:endParaRPr dirty="0"/>
            </a:p>
          </p:txBody>
        </p:sp>
        <p:grpSp>
          <p:nvGrpSpPr>
            <p:cNvPr id="83" name="Google Shape;83;g7e4624efbd_0_0"/>
            <p:cNvGrpSpPr/>
            <p:nvPr/>
          </p:nvGrpSpPr>
          <p:grpSpPr>
            <a:xfrm>
              <a:off x="5121625" y="1067325"/>
              <a:ext cx="523800" cy="161700"/>
              <a:chOff x="5121625" y="813725"/>
              <a:chExt cx="523800" cy="161700"/>
            </a:xfrm>
          </p:grpSpPr>
          <p:cxnSp>
            <p:nvCxnSpPr>
              <p:cNvPr id="84" name="Google Shape;84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5" name="Google Shape;85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" name="Google Shape;86;g7e4624efbd_0_0"/>
            <p:cNvGrpSpPr/>
            <p:nvPr/>
          </p:nvGrpSpPr>
          <p:grpSpPr>
            <a:xfrm>
              <a:off x="5121625" y="1270925"/>
              <a:ext cx="523800" cy="161700"/>
              <a:chOff x="5121625" y="813725"/>
              <a:chExt cx="523800" cy="161700"/>
            </a:xfrm>
          </p:grpSpPr>
          <p:cxnSp>
            <p:nvCxnSpPr>
              <p:cNvPr id="87" name="Google Shape;87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8" name="Google Shape;88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9" name="Google Shape;89;g7e4624efbd_0_0"/>
            <p:cNvGrpSpPr/>
            <p:nvPr/>
          </p:nvGrpSpPr>
          <p:grpSpPr>
            <a:xfrm>
              <a:off x="5121625" y="1693600"/>
              <a:ext cx="523800" cy="161700"/>
              <a:chOff x="5121625" y="813725"/>
              <a:chExt cx="523800" cy="161700"/>
            </a:xfrm>
          </p:grpSpPr>
          <p:cxnSp>
            <p:nvCxnSpPr>
              <p:cNvPr id="90" name="Google Shape;9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1" name="Google Shape;9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2" name="Google Shape;92;g7e4624efbd_0_0"/>
            <p:cNvGrpSpPr/>
            <p:nvPr/>
          </p:nvGrpSpPr>
          <p:grpSpPr>
            <a:xfrm>
              <a:off x="5121625" y="1474525"/>
              <a:ext cx="523800" cy="161700"/>
              <a:chOff x="5121625" y="813725"/>
              <a:chExt cx="523800" cy="161700"/>
            </a:xfrm>
          </p:grpSpPr>
          <p:cxnSp>
            <p:nvCxnSpPr>
              <p:cNvPr id="93" name="Google Shape;93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4" name="Google Shape;94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5" name="Google Shape;95;g7e4624efbd_0_0"/>
            <p:cNvGrpSpPr/>
            <p:nvPr/>
          </p:nvGrpSpPr>
          <p:grpSpPr>
            <a:xfrm>
              <a:off x="5121625" y="1889825"/>
              <a:ext cx="523800" cy="161700"/>
              <a:chOff x="5121625" y="813725"/>
              <a:chExt cx="523800" cy="161700"/>
            </a:xfrm>
          </p:grpSpPr>
          <p:cxnSp>
            <p:nvCxnSpPr>
              <p:cNvPr id="96" name="Google Shape;96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7" name="Google Shape;97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8" name="Google Shape;98;g7e4624efbd_0_0"/>
            <p:cNvGrpSpPr/>
            <p:nvPr/>
          </p:nvGrpSpPr>
          <p:grpSpPr>
            <a:xfrm>
              <a:off x="5121625" y="2116275"/>
              <a:ext cx="523800" cy="161700"/>
              <a:chOff x="5121625" y="813725"/>
              <a:chExt cx="523800" cy="161700"/>
            </a:xfrm>
          </p:grpSpPr>
          <p:cxnSp>
            <p:nvCxnSpPr>
              <p:cNvPr id="99" name="Google Shape;99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00" name="Google Shape;100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1" name="Google Shape;101;g7e4624efbd_0_0"/>
            <p:cNvGrpSpPr/>
            <p:nvPr/>
          </p:nvGrpSpPr>
          <p:grpSpPr>
            <a:xfrm>
              <a:off x="5121625" y="2319875"/>
              <a:ext cx="523800" cy="161700"/>
              <a:chOff x="5121625" y="813725"/>
              <a:chExt cx="523800" cy="161700"/>
            </a:xfrm>
          </p:grpSpPr>
          <p:cxnSp>
            <p:nvCxnSpPr>
              <p:cNvPr id="102" name="Google Shape;102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03" name="Google Shape;103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343"/>
    </mc:Choice>
    <mc:Fallback xmlns="">
      <p:transition spd="slow" advTm="203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7e4624efbd_0_47"/>
          <p:cNvSpPr/>
          <p:nvPr/>
        </p:nvSpPr>
        <p:spPr>
          <a:xfrm>
            <a:off x="3543358" y="3165213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Die Taste wurde an </a:t>
            </a:r>
            <a:r>
              <a:rPr lang="de-DE" dirty="0" smtClean="0">
                <a:solidFill>
                  <a:srgbClr val="0000FF"/>
                </a:solidFill>
              </a:rPr>
              <a:t>PA_1 </a:t>
            </a:r>
            <a:r>
              <a:rPr lang="de-DE" dirty="0">
                <a:solidFill>
                  <a:srgbClr val="0000FF"/>
                </a:solidFill>
              </a:rPr>
              <a:t>angeschlossen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5667" y="753786"/>
            <a:ext cx="4243184" cy="1938696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  <p:pic>
        <p:nvPicPr>
          <p:cNvPr id="109" name="Google Shape;109;g7e4624efbd_0_4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25667" y="2051523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95"/>
    </mc:Choice>
    <mc:Fallback xmlns="">
      <p:transition spd="slow" advTm="54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uppieren 46"/>
          <p:cNvGrpSpPr/>
          <p:nvPr/>
        </p:nvGrpSpPr>
        <p:grpSpPr>
          <a:xfrm>
            <a:off x="1425325" y="712750"/>
            <a:ext cx="4220100" cy="1925100"/>
            <a:chOff x="1425325" y="712750"/>
            <a:chExt cx="4220100" cy="1925100"/>
          </a:xfrm>
        </p:grpSpPr>
        <p:sp>
          <p:nvSpPr>
            <p:cNvPr id="48" name="Google Shape;64;g7e4624efbd_0_0"/>
            <p:cNvSpPr/>
            <p:nvPr/>
          </p:nvSpPr>
          <p:spPr>
            <a:xfrm>
              <a:off x="3277150" y="712750"/>
              <a:ext cx="1844400" cy="1925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9" name="Google Shape;65;g7e4624efbd_0_0"/>
            <p:cNvCxnSpPr>
              <a:endCxn id="50" idx="3"/>
            </p:cNvCxnSpPr>
            <p:nvPr/>
          </p:nvCxnSpPr>
          <p:spPr>
            <a:xfrm rot="10800000">
              <a:off x="2645425" y="1667875"/>
              <a:ext cx="10629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0" name="Google Shape;66;g7e4624efbd_0_0"/>
            <p:cNvSpPr/>
            <p:nvPr/>
          </p:nvSpPr>
          <p:spPr>
            <a:xfrm>
              <a:off x="1983925" y="1487875"/>
              <a:ext cx="66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1" name="Google Shape;67;g7e4624efbd_0_0"/>
            <p:cNvCxnSpPr>
              <a:stCxn id="50" idx="1"/>
            </p:cNvCxnSpPr>
            <p:nvPr/>
          </p:nvCxnSpPr>
          <p:spPr>
            <a:xfrm rot="10800000" flipH="1">
              <a:off x="1983925" y="1506175"/>
              <a:ext cx="661200" cy="1617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68;g7e4624efbd_0_0"/>
            <p:cNvCxnSpPr>
              <a:stCxn id="50" idx="1"/>
            </p:cNvCxnSpPr>
            <p:nvPr/>
          </p:nvCxnSpPr>
          <p:spPr>
            <a:xfrm rot="10800000">
              <a:off x="1660525" y="1667875"/>
              <a:ext cx="3234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" name="Google Shape;69;g7e4624efbd_0_0"/>
            <p:cNvSpPr txBox="1"/>
            <p:nvPr/>
          </p:nvSpPr>
          <p:spPr>
            <a:xfrm>
              <a:off x="1425325" y="1487875"/>
              <a:ext cx="235200" cy="42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1</a:t>
              </a:r>
              <a:endParaRPr/>
            </a:p>
          </p:txBody>
        </p:sp>
        <p:cxnSp>
          <p:nvCxnSpPr>
            <p:cNvPr id="54" name="Google Shape;70;g7e4624efbd_0_0"/>
            <p:cNvCxnSpPr/>
            <p:nvPr/>
          </p:nvCxnSpPr>
          <p:spPr>
            <a:xfrm>
              <a:off x="3454200" y="1667875"/>
              <a:ext cx="0" cy="7299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5" name="Google Shape;71;g7e4624efbd_0_0"/>
            <p:cNvSpPr/>
            <p:nvPr/>
          </p:nvSpPr>
          <p:spPr>
            <a:xfrm>
              <a:off x="3384450" y="1847875"/>
              <a:ext cx="139500" cy="4299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6" name="Google Shape;72;g7e4624efbd_0_0"/>
            <p:cNvCxnSpPr/>
            <p:nvPr/>
          </p:nvCxnSpPr>
          <p:spPr>
            <a:xfrm rot="10800000">
              <a:off x="3369375" y="2397775"/>
              <a:ext cx="1626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" name="Google Shape;73;g7e4624efbd_0_0"/>
            <p:cNvSpPr txBox="1"/>
            <p:nvPr/>
          </p:nvSpPr>
          <p:spPr>
            <a:xfrm>
              <a:off x="3543350" y="2217775"/>
              <a:ext cx="30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0</a:t>
              </a:r>
              <a:endParaRPr/>
            </a:p>
          </p:txBody>
        </p:sp>
        <p:sp>
          <p:nvSpPr>
            <p:cNvPr id="58" name="Google Shape;74;g7e4624efbd_0_0"/>
            <p:cNvSpPr txBox="1"/>
            <p:nvPr/>
          </p:nvSpPr>
          <p:spPr>
            <a:xfrm>
              <a:off x="3737474" y="1495300"/>
              <a:ext cx="705575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PA_1</a:t>
              </a:r>
              <a:endParaRPr dirty="0"/>
            </a:p>
          </p:txBody>
        </p:sp>
        <p:cxnSp>
          <p:nvCxnSpPr>
            <p:cNvPr id="59" name="Google Shape;75;g7e4624efbd_0_0"/>
            <p:cNvCxnSpPr/>
            <p:nvPr/>
          </p:nvCxnSpPr>
          <p:spPr>
            <a:xfrm rot="10800000">
              <a:off x="2288075" y="1437925"/>
              <a:ext cx="0" cy="1491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" name="Google Shape;76;g7e4624efbd_0_0"/>
            <p:cNvCxnSpPr/>
            <p:nvPr/>
          </p:nvCxnSpPr>
          <p:spPr>
            <a:xfrm rot="10800000">
              <a:off x="2355100" y="1449300"/>
              <a:ext cx="0" cy="1194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" name="Google Shape;77;g7e4624efbd_0_0"/>
            <p:cNvCxnSpPr/>
            <p:nvPr/>
          </p:nvCxnSpPr>
          <p:spPr>
            <a:xfrm rot="10800000">
              <a:off x="2177550" y="1449300"/>
              <a:ext cx="275100" cy="18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2" name="Google Shape;78;g7e4624efbd_0_0"/>
            <p:cNvSpPr txBox="1"/>
            <p:nvPr/>
          </p:nvSpPr>
          <p:spPr>
            <a:xfrm>
              <a:off x="1997400" y="1744400"/>
              <a:ext cx="6756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Taste</a:t>
              </a:r>
              <a:endParaRPr/>
            </a:p>
          </p:txBody>
        </p:sp>
        <p:grpSp>
          <p:nvGrpSpPr>
            <p:cNvPr id="63" name="Google Shape;79;g7e4624efbd_0_0"/>
            <p:cNvGrpSpPr/>
            <p:nvPr/>
          </p:nvGrpSpPr>
          <p:grpSpPr>
            <a:xfrm>
              <a:off x="5121625" y="848250"/>
              <a:ext cx="523800" cy="161700"/>
              <a:chOff x="5121625" y="813725"/>
              <a:chExt cx="523800" cy="161700"/>
            </a:xfrm>
          </p:grpSpPr>
          <p:cxnSp>
            <p:nvCxnSpPr>
              <p:cNvPr id="86" name="Google Shape;8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7" name="Google Shape;8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4" name="Google Shape;82;g7e4624efbd_0_0"/>
            <p:cNvSpPr txBox="1"/>
            <p:nvPr/>
          </p:nvSpPr>
          <p:spPr>
            <a:xfrm>
              <a:off x="4458600" y="739850"/>
              <a:ext cx="647400" cy="187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PC_0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PC_1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PC_2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PC_3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PC_4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PC_5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PC_6</a:t>
              </a:r>
              <a:endParaRPr dirty="0"/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PC_7</a:t>
              </a:r>
              <a:endParaRPr dirty="0"/>
            </a:p>
          </p:txBody>
        </p:sp>
        <p:grpSp>
          <p:nvGrpSpPr>
            <p:cNvPr id="65" name="Google Shape;83;g7e4624efbd_0_0"/>
            <p:cNvGrpSpPr/>
            <p:nvPr/>
          </p:nvGrpSpPr>
          <p:grpSpPr>
            <a:xfrm>
              <a:off x="5121625" y="1067325"/>
              <a:ext cx="523800" cy="161700"/>
              <a:chOff x="5121625" y="813725"/>
              <a:chExt cx="523800" cy="161700"/>
            </a:xfrm>
          </p:grpSpPr>
          <p:cxnSp>
            <p:nvCxnSpPr>
              <p:cNvPr id="84" name="Google Shape;84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5" name="Google Shape;85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" name="Google Shape;86;g7e4624efbd_0_0"/>
            <p:cNvGrpSpPr/>
            <p:nvPr/>
          </p:nvGrpSpPr>
          <p:grpSpPr>
            <a:xfrm>
              <a:off x="5121625" y="1270925"/>
              <a:ext cx="523800" cy="161700"/>
              <a:chOff x="5121625" y="813725"/>
              <a:chExt cx="523800" cy="161700"/>
            </a:xfrm>
          </p:grpSpPr>
          <p:cxnSp>
            <p:nvCxnSpPr>
              <p:cNvPr id="82" name="Google Shape;87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" name="Google Shape;88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89;g7e4624efbd_0_0"/>
            <p:cNvGrpSpPr/>
            <p:nvPr/>
          </p:nvGrpSpPr>
          <p:grpSpPr>
            <a:xfrm>
              <a:off x="5121625" y="1693600"/>
              <a:ext cx="523800" cy="161700"/>
              <a:chOff x="5121625" y="813725"/>
              <a:chExt cx="523800" cy="161700"/>
            </a:xfrm>
          </p:grpSpPr>
          <p:cxnSp>
            <p:nvCxnSpPr>
              <p:cNvPr id="80" name="Google Shape;9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1" name="Google Shape;9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" name="Google Shape;92;g7e4624efbd_0_0"/>
            <p:cNvGrpSpPr/>
            <p:nvPr/>
          </p:nvGrpSpPr>
          <p:grpSpPr>
            <a:xfrm>
              <a:off x="5121625" y="1474525"/>
              <a:ext cx="523800" cy="161700"/>
              <a:chOff x="5121625" y="813725"/>
              <a:chExt cx="523800" cy="161700"/>
            </a:xfrm>
          </p:grpSpPr>
          <p:cxnSp>
            <p:nvCxnSpPr>
              <p:cNvPr id="78" name="Google Shape;93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9" name="Google Shape;94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" name="Google Shape;95;g7e4624efbd_0_0"/>
            <p:cNvGrpSpPr/>
            <p:nvPr/>
          </p:nvGrpSpPr>
          <p:grpSpPr>
            <a:xfrm>
              <a:off x="5121625" y="1889825"/>
              <a:ext cx="523800" cy="161700"/>
              <a:chOff x="5121625" y="813725"/>
              <a:chExt cx="523800" cy="161700"/>
            </a:xfrm>
          </p:grpSpPr>
          <p:cxnSp>
            <p:nvCxnSpPr>
              <p:cNvPr id="76" name="Google Shape;96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7" name="Google Shape;97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oogle Shape;98;g7e4624efbd_0_0"/>
            <p:cNvGrpSpPr/>
            <p:nvPr/>
          </p:nvGrpSpPr>
          <p:grpSpPr>
            <a:xfrm>
              <a:off x="5121625" y="2116275"/>
              <a:ext cx="523800" cy="161700"/>
              <a:chOff x="5121625" y="813725"/>
              <a:chExt cx="523800" cy="161700"/>
            </a:xfrm>
          </p:grpSpPr>
          <p:cxnSp>
            <p:nvCxnSpPr>
              <p:cNvPr id="74" name="Google Shape;99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" name="Google Shape;100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101;g7e4624efbd_0_0"/>
            <p:cNvGrpSpPr/>
            <p:nvPr/>
          </p:nvGrpSpPr>
          <p:grpSpPr>
            <a:xfrm>
              <a:off x="5121625" y="2319875"/>
              <a:ext cx="523800" cy="161700"/>
              <a:chOff x="5121625" y="813725"/>
              <a:chExt cx="523800" cy="161700"/>
            </a:xfrm>
          </p:grpSpPr>
          <p:cxnSp>
            <p:nvCxnSpPr>
              <p:cNvPr id="72" name="Google Shape;102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3" name="Google Shape;103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54" name="Google Shape;154;g7e4624efbd_0_92"/>
          <p:cNvSpPr/>
          <p:nvPr/>
        </p:nvSpPr>
        <p:spPr>
          <a:xfrm>
            <a:off x="771108" y="4070088"/>
            <a:ext cx="3168000" cy="864300"/>
          </a:xfrm>
          <a:prstGeom prst="wedgeRoundRectCallout">
            <a:avLst>
              <a:gd name="adj1" fmla="val -3083"/>
              <a:gd name="adj2" fmla="val -922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PA_1 </a:t>
            </a:r>
            <a:r>
              <a:rPr lang="de-DE" dirty="0">
                <a:solidFill>
                  <a:srgbClr val="0000FF"/>
                </a:solidFill>
              </a:rPr>
              <a:t>wurde als Input mit </a:t>
            </a:r>
            <a:r>
              <a:rPr lang="de-DE" dirty="0" err="1">
                <a:solidFill>
                  <a:srgbClr val="0000FF"/>
                </a:solidFill>
              </a:rPr>
              <a:t>Pulldown</a:t>
            </a:r>
            <a:r>
              <a:rPr lang="de-DE" dirty="0">
                <a:solidFill>
                  <a:srgbClr val="0000FF"/>
                </a:solidFill>
              </a:rPr>
              <a:t> konfiguriert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g7e4624efbd_0_92"/>
          <p:cNvSpPr/>
          <p:nvPr/>
        </p:nvSpPr>
        <p:spPr>
          <a:xfrm>
            <a:off x="3255750" y="1724575"/>
            <a:ext cx="558900" cy="9312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8" name="Google Shape;198;g7e4624efbd_0_9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93042" y="174439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ertikaler Bildlauf 2"/>
          <p:cNvSpPr/>
          <p:nvPr/>
        </p:nvSpPr>
        <p:spPr>
          <a:xfrm>
            <a:off x="5999517" y="1009950"/>
            <a:ext cx="2835297" cy="1818769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 smtClean="0"/>
              <a:t>DigitalIn</a:t>
            </a:r>
            <a:r>
              <a:rPr lang="de-DE" dirty="0" smtClean="0"/>
              <a:t> Taste(PA_1);</a:t>
            </a:r>
          </a:p>
          <a:p>
            <a:r>
              <a:rPr lang="de-DE" dirty="0" err="1" smtClean="0"/>
              <a:t>Taste.mode</a:t>
            </a:r>
            <a:r>
              <a:rPr lang="de-DE" dirty="0" smtClean="0"/>
              <a:t>(</a:t>
            </a:r>
            <a:r>
              <a:rPr lang="de-DE" dirty="0" err="1" smtClean="0"/>
              <a:t>PullDown</a:t>
            </a:r>
            <a:r>
              <a:rPr lang="de-DE" dirty="0" smtClean="0"/>
              <a:t>);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PortOut</a:t>
            </a:r>
            <a:r>
              <a:rPr lang="de-DE" dirty="0"/>
              <a:t> </a:t>
            </a:r>
            <a:r>
              <a:rPr lang="de-DE" dirty="0" err="1" smtClean="0"/>
              <a:t>pc</a:t>
            </a:r>
            <a:r>
              <a:rPr lang="de-DE" dirty="0" smtClean="0"/>
              <a:t>(PortC,0xFF);</a:t>
            </a:r>
            <a:endParaRPr lang="de-DE" dirty="0"/>
          </a:p>
        </p:txBody>
      </p:sp>
      <p:sp>
        <p:nvSpPr>
          <p:cNvPr id="196" name="Google Shape;196;g7e4624efbd_0_92"/>
          <p:cNvSpPr/>
          <p:nvPr/>
        </p:nvSpPr>
        <p:spPr>
          <a:xfrm>
            <a:off x="6272888" y="1513871"/>
            <a:ext cx="2035521" cy="5532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97"/>
    </mc:Choice>
    <mc:Fallback xmlns="">
      <p:transition spd="slow" advTm="23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uppieren 46"/>
          <p:cNvGrpSpPr/>
          <p:nvPr/>
        </p:nvGrpSpPr>
        <p:grpSpPr>
          <a:xfrm>
            <a:off x="1425325" y="712750"/>
            <a:ext cx="4220100" cy="1925100"/>
            <a:chOff x="1425325" y="712750"/>
            <a:chExt cx="4220100" cy="1925100"/>
          </a:xfrm>
        </p:grpSpPr>
        <p:sp>
          <p:nvSpPr>
            <p:cNvPr id="48" name="Google Shape;64;g7e4624efbd_0_0"/>
            <p:cNvSpPr/>
            <p:nvPr/>
          </p:nvSpPr>
          <p:spPr>
            <a:xfrm>
              <a:off x="3277150" y="712750"/>
              <a:ext cx="1844400" cy="1925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9" name="Google Shape;65;g7e4624efbd_0_0"/>
            <p:cNvCxnSpPr>
              <a:endCxn id="50" idx="3"/>
            </p:cNvCxnSpPr>
            <p:nvPr/>
          </p:nvCxnSpPr>
          <p:spPr>
            <a:xfrm rot="10800000">
              <a:off x="2645425" y="1667875"/>
              <a:ext cx="10629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0" name="Google Shape;66;g7e4624efbd_0_0"/>
            <p:cNvSpPr/>
            <p:nvPr/>
          </p:nvSpPr>
          <p:spPr>
            <a:xfrm>
              <a:off x="1983925" y="1487875"/>
              <a:ext cx="66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1" name="Google Shape;67;g7e4624efbd_0_0"/>
            <p:cNvCxnSpPr>
              <a:stCxn id="50" idx="1"/>
            </p:cNvCxnSpPr>
            <p:nvPr/>
          </p:nvCxnSpPr>
          <p:spPr>
            <a:xfrm rot="10800000" flipH="1">
              <a:off x="1983925" y="1506175"/>
              <a:ext cx="661200" cy="1617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68;g7e4624efbd_0_0"/>
            <p:cNvCxnSpPr>
              <a:stCxn id="50" idx="1"/>
            </p:cNvCxnSpPr>
            <p:nvPr/>
          </p:nvCxnSpPr>
          <p:spPr>
            <a:xfrm rot="10800000">
              <a:off x="1660525" y="1667875"/>
              <a:ext cx="3234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" name="Google Shape;69;g7e4624efbd_0_0"/>
            <p:cNvSpPr txBox="1"/>
            <p:nvPr/>
          </p:nvSpPr>
          <p:spPr>
            <a:xfrm>
              <a:off x="1425325" y="1487875"/>
              <a:ext cx="235200" cy="42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1</a:t>
              </a:r>
              <a:endParaRPr/>
            </a:p>
          </p:txBody>
        </p:sp>
        <p:cxnSp>
          <p:nvCxnSpPr>
            <p:cNvPr id="54" name="Google Shape;70;g7e4624efbd_0_0"/>
            <p:cNvCxnSpPr/>
            <p:nvPr/>
          </p:nvCxnSpPr>
          <p:spPr>
            <a:xfrm>
              <a:off x="3454200" y="1667875"/>
              <a:ext cx="0" cy="7299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5" name="Google Shape;71;g7e4624efbd_0_0"/>
            <p:cNvSpPr/>
            <p:nvPr/>
          </p:nvSpPr>
          <p:spPr>
            <a:xfrm>
              <a:off x="3384450" y="1847875"/>
              <a:ext cx="139500" cy="4299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6" name="Google Shape;72;g7e4624efbd_0_0"/>
            <p:cNvCxnSpPr/>
            <p:nvPr/>
          </p:nvCxnSpPr>
          <p:spPr>
            <a:xfrm rot="10800000">
              <a:off x="3369375" y="2397775"/>
              <a:ext cx="1626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" name="Google Shape;73;g7e4624efbd_0_0"/>
            <p:cNvSpPr txBox="1"/>
            <p:nvPr/>
          </p:nvSpPr>
          <p:spPr>
            <a:xfrm>
              <a:off x="3543350" y="2217775"/>
              <a:ext cx="30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0</a:t>
              </a:r>
              <a:endParaRPr/>
            </a:p>
          </p:txBody>
        </p:sp>
        <p:sp>
          <p:nvSpPr>
            <p:cNvPr id="58" name="Google Shape;74;g7e4624efbd_0_0"/>
            <p:cNvSpPr txBox="1"/>
            <p:nvPr/>
          </p:nvSpPr>
          <p:spPr>
            <a:xfrm>
              <a:off x="3737474" y="1495300"/>
              <a:ext cx="705575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PA_1</a:t>
              </a:r>
              <a:endParaRPr dirty="0"/>
            </a:p>
          </p:txBody>
        </p:sp>
        <p:cxnSp>
          <p:nvCxnSpPr>
            <p:cNvPr id="59" name="Google Shape;75;g7e4624efbd_0_0"/>
            <p:cNvCxnSpPr/>
            <p:nvPr/>
          </p:nvCxnSpPr>
          <p:spPr>
            <a:xfrm rot="10800000">
              <a:off x="2288075" y="1437925"/>
              <a:ext cx="0" cy="1491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" name="Google Shape;76;g7e4624efbd_0_0"/>
            <p:cNvCxnSpPr/>
            <p:nvPr/>
          </p:nvCxnSpPr>
          <p:spPr>
            <a:xfrm rot="10800000">
              <a:off x="2355100" y="1449300"/>
              <a:ext cx="0" cy="1194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" name="Google Shape;77;g7e4624efbd_0_0"/>
            <p:cNvCxnSpPr/>
            <p:nvPr/>
          </p:nvCxnSpPr>
          <p:spPr>
            <a:xfrm rot="10800000">
              <a:off x="2177550" y="1449300"/>
              <a:ext cx="275100" cy="18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2" name="Google Shape;78;g7e4624efbd_0_0"/>
            <p:cNvSpPr txBox="1"/>
            <p:nvPr/>
          </p:nvSpPr>
          <p:spPr>
            <a:xfrm>
              <a:off x="1997400" y="1744400"/>
              <a:ext cx="6756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Taste</a:t>
              </a:r>
              <a:endParaRPr/>
            </a:p>
          </p:txBody>
        </p:sp>
        <p:grpSp>
          <p:nvGrpSpPr>
            <p:cNvPr id="63" name="Google Shape;79;g7e4624efbd_0_0"/>
            <p:cNvGrpSpPr/>
            <p:nvPr/>
          </p:nvGrpSpPr>
          <p:grpSpPr>
            <a:xfrm>
              <a:off x="5121625" y="848250"/>
              <a:ext cx="523800" cy="161700"/>
              <a:chOff x="5121625" y="813725"/>
              <a:chExt cx="523800" cy="161700"/>
            </a:xfrm>
          </p:grpSpPr>
          <p:cxnSp>
            <p:nvCxnSpPr>
              <p:cNvPr id="86" name="Google Shape;8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7" name="Google Shape;8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4" name="Google Shape;82;g7e4624efbd_0_0"/>
            <p:cNvSpPr txBox="1"/>
            <p:nvPr/>
          </p:nvSpPr>
          <p:spPr>
            <a:xfrm>
              <a:off x="4458600" y="739850"/>
              <a:ext cx="647400" cy="187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PC_0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PC_1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PC_2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PC_3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PC_4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PC_5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PC_6</a:t>
              </a:r>
              <a:endParaRPr dirty="0"/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PC_7</a:t>
              </a:r>
              <a:endParaRPr dirty="0"/>
            </a:p>
          </p:txBody>
        </p:sp>
        <p:grpSp>
          <p:nvGrpSpPr>
            <p:cNvPr id="65" name="Google Shape;83;g7e4624efbd_0_0"/>
            <p:cNvGrpSpPr/>
            <p:nvPr/>
          </p:nvGrpSpPr>
          <p:grpSpPr>
            <a:xfrm>
              <a:off x="5121625" y="1067325"/>
              <a:ext cx="523800" cy="161700"/>
              <a:chOff x="5121625" y="813725"/>
              <a:chExt cx="523800" cy="161700"/>
            </a:xfrm>
          </p:grpSpPr>
          <p:cxnSp>
            <p:nvCxnSpPr>
              <p:cNvPr id="84" name="Google Shape;84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5" name="Google Shape;85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" name="Google Shape;86;g7e4624efbd_0_0"/>
            <p:cNvGrpSpPr/>
            <p:nvPr/>
          </p:nvGrpSpPr>
          <p:grpSpPr>
            <a:xfrm>
              <a:off x="5121625" y="1270925"/>
              <a:ext cx="523800" cy="161700"/>
              <a:chOff x="5121625" y="813725"/>
              <a:chExt cx="523800" cy="161700"/>
            </a:xfrm>
          </p:grpSpPr>
          <p:cxnSp>
            <p:nvCxnSpPr>
              <p:cNvPr id="82" name="Google Shape;87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" name="Google Shape;88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89;g7e4624efbd_0_0"/>
            <p:cNvGrpSpPr/>
            <p:nvPr/>
          </p:nvGrpSpPr>
          <p:grpSpPr>
            <a:xfrm>
              <a:off x="5121625" y="1693600"/>
              <a:ext cx="523800" cy="161700"/>
              <a:chOff x="5121625" y="813725"/>
              <a:chExt cx="523800" cy="161700"/>
            </a:xfrm>
          </p:grpSpPr>
          <p:cxnSp>
            <p:nvCxnSpPr>
              <p:cNvPr id="80" name="Google Shape;9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1" name="Google Shape;9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" name="Google Shape;92;g7e4624efbd_0_0"/>
            <p:cNvGrpSpPr/>
            <p:nvPr/>
          </p:nvGrpSpPr>
          <p:grpSpPr>
            <a:xfrm>
              <a:off x="5121625" y="1474525"/>
              <a:ext cx="523800" cy="161700"/>
              <a:chOff x="5121625" y="813725"/>
              <a:chExt cx="523800" cy="161700"/>
            </a:xfrm>
          </p:grpSpPr>
          <p:cxnSp>
            <p:nvCxnSpPr>
              <p:cNvPr id="78" name="Google Shape;93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9" name="Google Shape;94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" name="Google Shape;95;g7e4624efbd_0_0"/>
            <p:cNvGrpSpPr/>
            <p:nvPr/>
          </p:nvGrpSpPr>
          <p:grpSpPr>
            <a:xfrm>
              <a:off x="5121625" y="1889825"/>
              <a:ext cx="523800" cy="161700"/>
              <a:chOff x="5121625" y="813725"/>
              <a:chExt cx="523800" cy="161700"/>
            </a:xfrm>
          </p:grpSpPr>
          <p:cxnSp>
            <p:nvCxnSpPr>
              <p:cNvPr id="76" name="Google Shape;96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7" name="Google Shape;97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oogle Shape;98;g7e4624efbd_0_0"/>
            <p:cNvGrpSpPr/>
            <p:nvPr/>
          </p:nvGrpSpPr>
          <p:grpSpPr>
            <a:xfrm>
              <a:off x="5121625" y="2116275"/>
              <a:ext cx="523800" cy="161700"/>
              <a:chOff x="5121625" y="813725"/>
              <a:chExt cx="523800" cy="161700"/>
            </a:xfrm>
          </p:grpSpPr>
          <p:cxnSp>
            <p:nvCxnSpPr>
              <p:cNvPr id="74" name="Google Shape;99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" name="Google Shape;100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101;g7e4624efbd_0_0"/>
            <p:cNvGrpSpPr/>
            <p:nvPr/>
          </p:nvGrpSpPr>
          <p:grpSpPr>
            <a:xfrm>
              <a:off x="5121625" y="2319875"/>
              <a:ext cx="523800" cy="161700"/>
              <a:chOff x="5121625" y="813725"/>
              <a:chExt cx="523800" cy="161700"/>
            </a:xfrm>
          </p:grpSpPr>
          <p:cxnSp>
            <p:nvCxnSpPr>
              <p:cNvPr id="72" name="Google Shape;102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3" name="Google Shape;103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03" name="Google Shape;203;g7e4624efbd_0_138"/>
          <p:cNvSpPr/>
          <p:nvPr/>
        </p:nvSpPr>
        <p:spPr>
          <a:xfrm>
            <a:off x="3543358" y="3165213"/>
            <a:ext cx="3168000" cy="864300"/>
          </a:xfrm>
          <a:prstGeom prst="wedgeRoundRectCallout">
            <a:avLst>
              <a:gd name="adj1" fmla="val -50603"/>
              <a:gd name="adj2" fmla="val -9441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Deshalb ist </a:t>
            </a:r>
            <a:r>
              <a:rPr lang="de-DE" dirty="0" smtClean="0">
                <a:solidFill>
                  <a:srgbClr val="0000FF"/>
                </a:solidFill>
              </a:rPr>
              <a:t>PA_1 </a:t>
            </a:r>
            <a:r>
              <a:rPr lang="de-DE" dirty="0">
                <a:solidFill>
                  <a:srgbClr val="0000FF"/>
                </a:solidFill>
              </a:rPr>
              <a:t>schwach mit 0 verbunden. Wenn die Taste nicht gedrückt wird ist </a:t>
            </a:r>
            <a:r>
              <a:rPr lang="de-DE" dirty="0" smtClean="0">
                <a:solidFill>
                  <a:srgbClr val="0000FF"/>
                </a:solidFill>
              </a:rPr>
              <a:t>PA_1=0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4" name="Google Shape;204;g7e4624efbd_0_1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35467" y="22617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g7e4624efbd_0_138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245" name="Google Shape;245;g7e4624efbd_0_138"/>
          <p:cNvSpPr/>
          <p:nvPr/>
        </p:nvSpPr>
        <p:spPr>
          <a:xfrm>
            <a:off x="3565482" y="1727591"/>
            <a:ext cx="220875" cy="618000"/>
          </a:xfrm>
          <a:custGeom>
            <a:avLst/>
            <a:gdLst/>
            <a:ahLst/>
            <a:cxnLst/>
            <a:rect l="l" t="t" r="r" b="b"/>
            <a:pathLst>
              <a:path w="8835" h="24720" extrusionOk="0">
                <a:moveTo>
                  <a:pt x="8835" y="145"/>
                </a:moveTo>
                <a:cubicBezTo>
                  <a:pt x="6599" y="178"/>
                  <a:pt x="3443" y="-594"/>
                  <a:pt x="2224" y="1281"/>
                </a:cubicBezTo>
                <a:cubicBezTo>
                  <a:pt x="-2049" y="7854"/>
                  <a:pt x="1399" y="16960"/>
                  <a:pt x="287" y="2472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6" name="Google Shape;246;g7e4624efbd_0_138"/>
          <p:cNvSpPr/>
          <p:nvPr/>
        </p:nvSpPr>
        <p:spPr>
          <a:xfrm>
            <a:off x="3560500" y="2273800"/>
            <a:ext cx="220800" cy="282900"/>
          </a:xfrm>
          <a:prstGeom prst="ellipse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7e4624efbd_0_138"/>
          <p:cNvSpPr txBox="1"/>
          <p:nvPr/>
        </p:nvSpPr>
        <p:spPr>
          <a:xfrm>
            <a:off x="4174500" y="1494624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0000FF"/>
                </a:solidFill>
              </a:rPr>
              <a:t>=0</a:t>
            </a:r>
            <a:endParaRPr b="1" dirty="0">
              <a:solidFill>
                <a:srgbClr val="0000FF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639"/>
    </mc:Choice>
    <mc:Fallback xmlns="">
      <p:transition spd="slow" advTm="326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7e4624efbd_0_189"/>
          <p:cNvSpPr/>
          <p:nvPr/>
        </p:nvSpPr>
        <p:spPr>
          <a:xfrm>
            <a:off x="1870208" y="3631938"/>
            <a:ext cx="3168000" cy="864300"/>
          </a:xfrm>
          <a:prstGeom prst="wedgeRoundRectCallout">
            <a:avLst>
              <a:gd name="adj1" fmla="val -50603"/>
              <a:gd name="adj2" fmla="val -9441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Die gedrückte Taste verbindet </a:t>
            </a:r>
            <a:r>
              <a:rPr lang="de-DE" dirty="0" smtClean="0">
                <a:solidFill>
                  <a:srgbClr val="0000FF"/>
                </a:solidFill>
              </a:rPr>
              <a:t>PA_1 </a:t>
            </a:r>
            <a:r>
              <a:rPr lang="de-DE" dirty="0">
                <a:solidFill>
                  <a:srgbClr val="0000FF"/>
                </a:solidFill>
              </a:rPr>
              <a:t>mit 1 =&gt;  </a:t>
            </a:r>
            <a:r>
              <a:rPr lang="de-DE" dirty="0" smtClean="0">
                <a:solidFill>
                  <a:srgbClr val="0000FF"/>
                </a:solidFill>
              </a:rPr>
              <a:t>PA_1=1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3" name="Google Shape;253;g7e4624efbd_0_18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8642" y="19950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7e4624efbd_0_189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55" name="Google Shape;255;g7e4624efbd_0_189"/>
          <p:cNvCxnSpPr>
            <a:endCxn id="256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6" name="Google Shape;256;g7e4624efbd_0_189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57" name="Google Shape;257;g7e4624efbd_0_189"/>
          <p:cNvCxnSpPr>
            <a:stCxn id="256" idx="1"/>
            <a:endCxn id="256" idx="3"/>
          </p:cNvCxnSpPr>
          <p:nvPr/>
        </p:nvCxnSpPr>
        <p:spPr>
          <a:xfrm>
            <a:off x="1983925" y="1667875"/>
            <a:ext cx="6615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" name="Google Shape;258;g7e4624efbd_0_189"/>
          <p:cNvCxnSpPr>
            <a:stCxn id="256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9" name="Google Shape;259;g7e4624efbd_0_189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solidFill>
                  <a:srgbClr val="FF0000"/>
                </a:solidFill>
              </a:rPr>
              <a:t>1</a:t>
            </a:r>
            <a:endParaRPr>
              <a:solidFill>
                <a:srgbClr val="FF0000"/>
              </a:solidFill>
            </a:endParaRPr>
          </a:p>
        </p:txBody>
      </p:sp>
      <p:cxnSp>
        <p:nvCxnSpPr>
          <p:cNvPr id="260" name="Google Shape;260;g7e4624efbd_0_189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1" name="Google Shape;261;g7e4624efbd_0_189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62" name="Google Shape;262;g7e4624efbd_0_189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3" name="Google Shape;263;g7e4624efbd_0_189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264" name="Google Shape;264;g7e4624efbd_0_189"/>
          <p:cNvSpPr txBox="1"/>
          <p:nvPr/>
        </p:nvSpPr>
        <p:spPr>
          <a:xfrm>
            <a:off x="3737474" y="1495300"/>
            <a:ext cx="636225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265" name="Google Shape;265;g7e4624efbd_0_189"/>
          <p:cNvCxnSpPr/>
          <p:nvPr/>
        </p:nvCxnSpPr>
        <p:spPr>
          <a:xfrm rot="10800000">
            <a:off x="2287650" y="15275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" name="Google Shape;266;g7e4624efbd_0_189"/>
          <p:cNvCxnSpPr/>
          <p:nvPr/>
        </p:nvCxnSpPr>
        <p:spPr>
          <a:xfrm rot="10800000">
            <a:off x="2354675" y="15389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" name="Google Shape;267;g7e4624efbd_0_189"/>
          <p:cNvCxnSpPr/>
          <p:nvPr/>
        </p:nvCxnSpPr>
        <p:spPr>
          <a:xfrm rot="10800000">
            <a:off x="2177125" y="15389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8" name="Google Shape;268;g7e4624efbd_0_189"/>
          <p:cNvSpPr txBox="1"/>
          <p:nvPr/>
        </p:nvSpPr>
        <p:spPr>
          <a:xfrm>
            <a:off x="1739800" y="1744400"/>
            <a:ext cx="14001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 gedrückt</a:t>
            </a:r>
            <a:endParaRPr/>
          </a:p>
        </p:txBody>
      </p:sp>
      <p:grpSp>
        <p:nvGrpSpPr>
          <p:cNvPr id="269" name="Google Shape;269;g7e4624efbd_0_189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270" name="Google Shape;270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1" name="Google Shape;271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2" name="Google Shape;272;g7e4624efbd_0_189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273" name="Google Shape;273;g7e4624efbd_0_189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274" name="Google Shape;274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5" name="Google Shape;275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6" name="Google Shape;276;g7e4624efbd_0_189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277" name="Google Shape;277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8" name="Google Shape;278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9" name="Google Shape;279;g7e4624efbd_0_189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280" name="Google Shape;280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81" name="Google Shape;281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2" name="Google Shape;282;g7e4624efbd_0_189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283" name="Google Shape;283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84" name="Google Shape;284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5" name="Google Shape;285;g7e4624efbd_0_189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286" name="Google Shape;286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87" name="Google Shape;287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8" name="Google Shape;288;g7e4624efbd_0_189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289" name="Google Shape;289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90" name="Google Shape;290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1" name="Google Shape;291;g7e4624efbd_0_189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292" name="Google Shape;292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93" name="Google Shape;293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4" name="Google Shape;294;g7e4624efbd_0_189"/>
          <p:cNvSpPr txBox="1"/>
          <p:nvPr/>
        </p:nvSpPr>
        <p:spPr>
          <a:xfrm>
            <a:off x="4179724" y="1487875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FF0000"/>
                </a:solidFill>
              </a:rPr>
              <a:t>=1</a:t>
            </a:r>
            <a:endParaRPr b="1" dirty="0">
              <a:solidFill>
                <a:srgbClr val="FF0000"/>
              </a:solidFill>
            </a:endParaRPr>
          </a:p>
        </p:txBody>
      </p:sp>
      <p:cxnSp>
        <p:nvCxnSpPr>
          <p:cNvPr id="295" name="Google Shape;295;g7e4624efbd_0_189"/>
          <p:cNvCxnSpPr/>
          <p:nvPr/>
        </p:nvCxnSpPr>
        <p:spPr>
          <a:xfrm flipH="1">
            <a:off x="1693475" y="1768825"/>
            <a:ext cx="2082000" cy="57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stealth" w="med" len="med"/>
            <a:tailEnd type="none" w="med" len="med"/>
          </a:ln>
        </p:spPr>
      </p:cxnSp>
      <p:sp>
        <p:nvSpPr>
          <p:cNvPr id="296" name="Google Shape;296;g7e4624efbd_0_189"/>
          <p:cNvSpPr/>
          <p:nvPr/>
        </p:nvSpPr>
        <p:spPr>
          <a:xfrm>
            <a:off x="1402250" y="1452125"/>
            <a:ext cx="323400" cy="4377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75"/>
    </mc:Choice>
    <mc:Fallback xmlns="">
      <p:transition spd="slow" advTm="170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7e4624efbd_0_239"/>
          <p:cNvSpPr/>
          <p:nvPr/>
        </p:nvSpPr>
        <p:spPr>
          <a:xfrm>
            <a:off x="6076950" y="847725"/>
            <a:ext cx="577500" cy="38100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g7e4624efbd_0_239"/>
          <p:cNvSpPr/>
          <p:nvPr/>
        </p:nvSpPr>
        <p:spPr>
          <a:xfrm>
            <a:off x="771108" y="3803013"/>
            <a:ext cx="3168000" cy="864300"/>
          </a:xfrm>
          <a:prstGeom prst="wedgeRoundRectCallout">
            <a:avLst>
              <a:gd name="adj1" fmla="val 58020"/>
              <a:gd name="adj2" fmla="val -117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Solange die Taste offen ist, läuft einfach die Endlosschleife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3" name="Google Shape;303;g7e4624efbd_0_2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10804" y="274992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g7e4624efbd_0_239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05" name="Google Shape;305;g7e4624efbd_0_239"/>
          <p:cNvCxnSpPr>
            <a:endCxn id="306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6" name="Google Shape;306;g7e4624efbd_0_239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07" name="Google Shape;307;g7e4624efbd_0_239"/>
          <p:cNvCxnSpPr>
            <a:stCxn id="306" idx="1"/>
          </p:cNvCxnSpPr>
          <p:nvPr/>
        </p:nvCxnSpPr>
        <p:spPr>
          <a:xfrm rot="10800000" flipH="1">
            <a:off x="1983925" y="1506175"/>
            <a:ext cx="661200" cy="1617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8" name="Google Shape;308;g7e4624efbd_0_239"/>
          <p:cNvCxnSpPr>
            <a:stCxn id="306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9" name="Google Shape;309;g7e4624efbd_0_239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1</a:t>
            </a:r>
            <a:endParaRPr/>
          </a:p>
        </p:txBody>
      </p:sp>
      <p:cxnSp>
        <p:nvCxnSpPr>
          <p:cNvPr id="310" name="Google Shape;310;g7e4624efbd_0_239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1" name="Google Shape;311;g7e4624efbd_0_239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12" name="Google Shape;312;g7e4624efbd_0_239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3" name="Google Shape;313;g7e4624efbd_0_239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314" name="Google Shape;314;g7e4624efbd_0_239"/>
          <p:cNvSpPr txBox="1"/>
          <p:nvPr/>
        </p:nvSpPr>
        <p:spPr>
          <a:xfrm>
            <a:off x="3737475" y="1495300"/>
            <a:ext cx="7618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315" name="Google Shape;315;g7e4624efbd_0_239"/>
          <p:cNvCxnSpPr/>
          <p:nvPr/>
        </p:nvCxnSpPr>
        <p:spPr>
          <a:xfrm rot="10800000">
            <a:off x="2288075" y="14379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6" name="Google Shape;316;g7e4624efbd_0_239"/>
          <p:cNvCxnSpPr/>
          <p:nvPr/>
        </p:nvCxnSpPr>
        <p:spPr>
          <a:xfrm rot="10800000">
            <a:off x="2355100" y="14493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7" name="Google Shape;317;g7e4624efbd_0_239"/>
          <p:cNvCxnSpPr/>
          <p:nvPr/>
        </p:nvCxnSpPr>
        <p:spPr>
          <a:xfrm rot="10800000">
            <a:off x="2177550" y="14493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8" name="Google Shape;318;g7e4624efbd_0_239"/>
          <p:cNvSpPr txBox="1"/>
          <p:nvPr/>
        </p:nvSpPr>
        <p:spPr>
          <a:xfrm>
            <a:off x="1997400" y="174440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</a:t>
            </a:r>
            <a:endParaRPr/>
          </a:p>
        </p:txBody>
      </p:sp>
      <p:grpSp>
        <p:nvGrpSpPr>
          <p:cNvPr id="319" name="Google Shape;319;g7e4624efbd_0_239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320" name="Google Shape;320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1" name="Google Shape;321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2" name="Google Shape;322;g7e4624efbd_0_239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323" name="Google Shape;323;g7e4624efbd_0_239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324" name="Google Shape;324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5" name="Google Shape;325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6" name="Google Shape;326;g7e4624efbd_0_239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327" name="Google Shape;327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8" name="Google Shape;328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9" name="Google Shape;329;g7e4624efbd_0_239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330" name="Google Shape;330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31" name="Google Shape;331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2" name="Google Shape;332;g7e4624efbd_0_239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333" name="Google Shape;333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34" name="Google Shape;334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5" name="Google Shape;335;g7e4624efbd_0_239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336" name="Google Shape;336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37" name="Google Shape;337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8" name="Google Shape;338;g7e4624efbd_0_239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339" name="Google Shape;339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40" name="Google Shape;340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1" name="Google Shape;341;g7e4624efbd_0_239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342" name="Google Shape;342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43" name="Google Shape;343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4" name="Google Shape;344;g7e4624efbd_0_239"/>
          <p:cNvSpPr txBox="1"/>
          <p:nvPr/>
        </p:nvSpPr>
        <p:spPr>
          <a:xfrm>
            <a:off x="4168325" y="1494624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>
                <a:solidFill>
                  <a:srgbClr val="0000FF"/>
                </a:solidFill>
              </a:rPr>
              <a:t>=0</a:t>
            </a:r>
            <a:endParaRPr b="1">
              <a:solidFill>
                <a:srgbClr val="0000FF"/>
              </a:solidFill>
            </a:endParaRPr>
          </a:p>
        </p:txBody>
      </p:sp>
      <p:sp>
        <p:nvSpPr>
          <p:cNvPr id="345" name="Google Shape;345;g7e4624efbd_0_239"/>
          <p:cNvSpPr/>
          <p:nvPr/>
        </p:nvSpPr>
        <p:spPr>
          <a:xfrm>
            <a:off x="5972175" y="723900"/>
            <a:ext cx="790500" cy="41052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g7e4624efbd_0_239"/>
          <p:cNvSpPr/>
          <p:nvPr/>
        </p:nvSpPr>
        <p:spPr>
          <a:xfrm>
            <a:off x="6130008" y="1041913"/>
            <a:ext cx="1272534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sp>
        <p:nvSpPr>
          <p:cNvPr id="347" name="Google Shape;347;g7e4624efbd_0_239"/>
          <p:cNvSpPr txBox="1"/>
          <p:nvPr/>
        </p:nvSpPr>
        <p:spPr>
          <a:xfrm>
            <a:off x="6819900" y="169360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sp>
        <p:nvSpPr>
          <p:cNvPr id="348" name="Google Shape;348;g7e4624efbd_0_239"/>
          <p:cNvSpPr txBox="1"/>
          <p:nvPr/>
        </p:nvSpPr>
        <p:spPr>
          <a:xfrm>
            <a:off x="5800725" y="287625"/>
            <a:ext cx="2981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while(1)  //Endlosschleife </a:t>
            </a:r>
            <a:endParaRPr/>
          </a:p>
        </p:txBody>
      </p:sp>
      <p:cxnSp>
        <p:nvCxnSpPr>
          <p:cNvPr id="349" name="Google Shape;349;g7e4624efbd_0_239"/>
          <p:cNvCxnSpPr>
            <a:stCxn id="346" idx="3"/>
          </p:cNvCxnSpPr>
          <p:nvPr/>
        </p:nvCxnSpPr>
        <p:spPr>
          <a:xfrm>
            <a:off x="7402542" y="1350613"/>
            <a:ext cx="59952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50" name="Google Shape;350;g7e4624efbd_0_239"/>
          <p:cNvSpPr txBox="1"/>
          <p:nvPr/>
        </p:nvSpPr>
        <p:spPr>
          <a:xfrm>
            <a:off x="7248525" y="990613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cxnSp>
        <p:nvCxnSpPr>
          <p:cNvPr id="351" name="Google Shape;351;g7e4624efbd_0_239"/>
          <p:cNvCxnSpPr/>
          <p:nvPr/>
        </p:nvCxnSpPr>
        <p:spPr>
          <a:xfrm flipH="1">
            <a:off x="6657900" y="2076450"/>
            <a:ext cx="9600" cy="390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2" name="Google Shape;352;g7e4624efbd_0_239"/>
          <p:cNvCxnSpPr/>
          <p:nvPr/>
        </p:nvCxnSpPr>
        <p:spPr>
          <a:xfrm flipH="1">
            <a:off x="6657900" y="3667125"/>
            <a:ext cx="9600" cy="390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3" name="Google Shape;353;g7e4624efbd_0_239"/>
          <p:cNvCxnSpPr/>
          <p:nvPr/>
        </p:nvCxnSpPr>
        <p:spPr>
          <a:xfrm rot="10800000">
            <a:off x="6213300" y="4657725"/>
            <a:ext cx="304800" cy="9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4" name="Google Shape;354;g7e4624efbd_0_239"/>
          <p:cNvCxnSpPr/>
          <p:nvPr/>
        </p:nvCxnSpPr>
        <p:spPr>
          <a:xfrm rot="10800000">
            <a:off x="6073350" y="2319900"/>
            <a:ext cx="3600" cy="880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5" name="Google Shape;355;g7e4624efbd_0_239"/>
          <p:cNvCxnSpPr/>
          <p:nvPr/>
        </p:nvCxnSpPr>
        <p:spPr>
          <a:xfrm rot="10800000" flipH="1">
            <a:off x="6257925" y="847650"/>
            <a:ext cx="276300" cy="9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20"/>
    </mc:Choice>
    <mc:Fallback xmlns="">
      <p:transition spd="slow" advTm="321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0" name="Google Shape;360;g7e4624efbd_0_357"/>
          <p:cNvCxnSpPr/>
          <p:nvPr/>
        </p:nvCxnSpPr>
        <p:spPr>
          <a:xfrm>
            <a:off x="7341975" y="1351775"/>
            <a:ext cx="779400" cy="129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61" name="Google Shape;361;g7e4624efbd_0_357"/>
          <p:cNvSpPr/>
          <p:nvPr/>
        </p:nvSpPr>
        <p:spPr>
          <a:xfrm>
            <a:off x="5972175" y="723900"/>
            <a:ext cx="790500" cy="41052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g7e4624efbd_0_357"/>
          <p:cNvSpPr/>
          <p:nvPr/>
        </p:nvSpPr>
        <p:spPr>
          <a:xfrm>
            <a:off x="1870208" y="3631938"/>
            <a:ext cx="3168000" cy="864300"/>
          </a:xfrm>
          <a:prstGeom prst="wedgeRoundRectCallout">
            <a:avLst>
              <a:gd name="adj1" fmla="val -50603"/>
              <a:gd name="adj2" fmla="val -9441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Die </a:t>
            </a:r>
            <a:r>
              <a:rPr lang="de-DE" dirty="0" err="1">
                <a:solidFill>
                  <a:srgbClr val="0000FF"/>
                </a:solidFill>
              </a:rPr>
              <a:t>if</a:t>
            </a:r>
            <a:r>
              <a:rPr lang="de-DE" dirty="0">
                <a:solidFill>
                  <a:srgbClr val="0000FF"/>
                </a:solidFill>
              </a:rPr>
              <a:t>-Verzweigung verzweigt zu </a:t>
            </a:r>
            <a:endParaRPr dirty="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pc</a:t>
            </a:r>
            <a:r>
              <a:rPr lang="de-DE" dirty="0" smtClean="0">
                <a:solidFill>
                  <a:srgbClr val="0000FF"/>
                </a:solidFill>
              </a:rPr>
              <a:t>++; </a:t>
            </a:r>
            <a:r>
              <a:rPr lang="de-DE" dirty="0">
                <a:solidFill>
                  <a:srgbClr val="0000FF"/>
                </a:solidFill>
              </a:rPr>
              <a:t>//Zählen</a:t>
            </a:r>
            <a:endParaRPr dirty="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PC_0 </a:t>
            </a:r>
            <a:r>
              <a:rPr lang="de-DE" dirty="0">
                <a:solidFill>
                  <a:srgbClr val="0000FF"/>
                </a:solidFill>
              </a:rPr>
              <a:t>wird 1</a:t>
            </a:r>
            <a:endParaRPr dirty="0">
              <a:solidFill>
                <a:srgbClr val="0000FF"/>
              </a:solidFill>
            </a:endParaRPr>
          </a:p>
        </p:txBody>
      </p:sp>
      <p:pic>
        <p:nvPicPr>
          <p:cNvPr id="363" name="Google Shape;363;g7e4624efbd_0_35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8642" y="19950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g7e4624efbd_0_357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65" name="Google Shape;365;g7e4624efbd_0_357"/>
          <p:cNvCxnSpPr>
            <a:endCxn id="366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6" name="Google Shape;366;g7e4624efbd_0_357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67" name="Google Shape;367;g7e4624efbd_0_357"/>
          <p:cNvCxnSpPr>
            <a:stCxn id="366" idx="1"/>
            <a:endCxn id="366" idx="3"/>
          </p:cNvCxnSpPr>
          <p:nvPr/>
        </p:nvCxnSpPr>
        <p:spPr>
          <a:xfrm>
            <a:off x="1983925" y="1667875"/>
            <a:ext cx="6615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8" name="Google Shape;368;g7e4624efbd_0_357"/>
          <p:cNvCxnSpPr>
            <a:stCxn id="366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9" name="Google Shape;369;g7e4624efbd_0_357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solidFill>
                  <a:srgbClr val="FF0000"/>
                </a:solidFill>
              </a:rPr>
              <a:t>1</a:t>
            </a:r>
            <a:endParaRPr>
              <a:solidFill>
                <a:srgbClr val="FF0000"/>
              </a:solidFill>
            </a:endParaRPr>
          </a:p>
        </p:txBody>
      </p:sp>
      <p:cxnSp>
        <p:nvCxnSpPr>
          <p:cNvPr id="370" name="Google Shape;370;g7e4624efbd_0_357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1" name="Google Shape;371;g7e4624efbd_0_357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72" name="Google Shape;372;g7e4624efbd_0_357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3" name="Google Shape;373;g7e4624efbd_0_357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374" name="Google Shape;374;g7e4624efbd_0_357"/>
          <p:cNvSpPr txBox="1"/>
          <p:nvPr/>
        </p:nvSpPr>
        <p:spPr>
          <a:xfrm>
            <a:off x="3737474" y="1495300"/>
            <a:ext cx="694957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375" name="Google Shape;375;g7e4624efbd_0_357"/>
          <p:cNvCxnSpPr/>
          <p:nvPr/>
        </p:nvCxnSpPr>
        <p:spPr>
          <a:xfrm rot="10800000">
            <a:off x="2287650" y="15275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6" name="Google Shape;376;g7e4624efbd_0_357"/>
          <p:cNvCxnSpPr/>
          <p:nvPr/>
        </p:nvCxnSpPr>
        <p:spPr>
          <a:xfrm rot="10800000">
            <a:off x="2354675" y="15389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7" name="Google Shape;377;g7e4624efbd_0_357"/>
          <p:cNvCxnSpPr/>
          <p:nvPr/>
        </p:nvCxnSpPr>
        <p:spPr>
          <a:xfrm rot="10800000">
            <a:off x="2177125" y="15389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8" name="Google Shape;378;g7e4624efbd_0_357"/>
          <p:cNvSpPr txBox="1"/>
          <p:nvPr/>
        </p:nvSpPr>
        <p:spPr>
          <a:xfrm>
            <a:off x="1739800" y="1744400"/>
            <a:ext cx="14001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 gedrückt</a:t>
            </a:r>
            <a:endParaRPr/>
          </a:p>
        </p:txBody>
      </p:sp>
      <p:grpSp>
        <p:nvGrpSpPr>
          <p:cNvPr id="379" name="Google Shape;379;g7e4624efbd_0_357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380" name="Google Shape;380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1" name="Google Shape;381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2" name="Google Shape;382;g7e4624efbd_0_357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383" name="Google Shape;383;g7e4624efbd_0_357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384" name="Google Shape;384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5" name="Google Shape;385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6" name="Google Shape;386;g7e4624efbd_0_357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387" name="Google Shape;387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8" name="Google Shape;388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9" name="Google Shape;389;g7e4624efbd_0_357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390" name="Google Shape;390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91" name="Google Shape;391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2" name="Google Shape;392;g7e4624efbd_0_357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393" name="Google Shape;393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94" name="Google Shape;394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5" name="Google Shape;395;g7e4624efbd_0_357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396" name="Google Shape;396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97" name="Google Shape;397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8" name="Google Shape;398;g7e4624efbd_0_357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399" name="Google Shape;399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00" name="Google Shape;400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1" name="Google Shape;401;g7e4624efbd_0_357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402" name="Google Shape;402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03" name="Google Shape;403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4" name="Google Shape;404;g7e4624efbd_0_357"/>
          <p:cNvSpPr txBox="1"/>
          <p:nvPr/>
        </p:nvSpPr>
        <p:spPr>
          <a:xfrm>
            <a:off x="4185977" y="1490217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FF0000"/>
                </a:solidFill>
              </a:rPr>
              <a:t>=1</a:t>
            </a:r>
            <a:endParaRPr b="1" dirty="0">
              <a:solidFill>
                <a:srgbClr val="FF0000"/>
              </a:solidFill>
            </a:endParaRPr>
          </a:p>
        </p:txBody>
      </p:sp>
      <p:cxnSp>
        <p:nvCxnSpPr>
          <p:cNvPr id="405" name="Google Shape;405;g7e4624efbd_0_357"/>
          <p:cNvCxnSpPr/>
          <p:nvPr/>
        </p:nvCxnSpPr>
        <p:spPr>
          <a:xfrm flipH="1">
            <a:off x="1693475" y="1768825"/>
            <a:ext cx="2082000" cy="57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stealth" w="med" len="med"/>
            <a:tailEnd type="none" w="med" len="med"/>
          </a:ln>
        </p:spPr>
      </p:cxnSp>
      <p:sp>
        <p:nvSpPr>
          <p:cNvPr id="406" name="Google Shape;406;g7e4624efbd_0_357"/>
          <p:cNvSpPr/>
          <p:nvPr/>
        </p:nvSpPr>
        <p:spPr>
          <a:xfrm>
            <a:off x="1402250" y="1452125"/>
            <a:ext cx="323400" cy="4377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g7e4624efbd_0_357"/>
          <p:cNvSpPr/>
          <p:nvPr/>
        </p:nvSpPr>
        <p:spPr>
          <a:xfrm>
            <a:off x="6131275" y="1043075"/>
            <a:ext cx="1269444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sp>
        <p:nvSpPr>
          <p:cNvPr id="408" name="Google Shape;408;g7e4624efbd_0_357"/>
          <p:cNvSpPr txBox="1"/>
          <p:nvPr/>
        </p:nvSpPr>
        <p:spPr>
          <a:xfrm>
            <a:off x="6277575" y="159445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sp>
        <p:nvSpPr>
          <p:cNvPr id="409" name="Google Shape;409;g7e4624efbd_0_357"/>
          <p:cNvSpPr txBox="1"/>
          <p:nvPr/>
        </p:nvSpPr>
        <p:spPr>
          <a:xfrm>
            <a:off x="5800725" y="287625"/>
            <a:ext cx="2981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while(1)  //Endlosschleife </a:t>
            </a:r>
            <a:endParaRPr/>
          </a:p>
        </p:txBody>
      </p:sp>
      <p:cxnSp>
        <p:nvCxnSpPr>
          <p:cNvPr id="410" name="Google Shape;410;g7e4624efbd_0_357"/>
          <p:cNvCxnSpPr>
            <a:stCxn id="407" idx="3"/>
          </p:cNvCxnSpPr>
          <p:nvPr/>
        </p:nvCxnSpPr>
        <p:spPr>
          <a:xfrm>
            <a:off x="7400719" y="1351775"/>
            <a:ext cx="733556" cy="10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1" name="Google Shape;411;g7e4624efbd_0_357"/>
          <p:cNvSpPr txBox="1"/>
          <p:nvPr/>
        </p:nvSpPr>
        <p:spPr>
          <a:xfrm>
            <a:off x="7248525" y="990613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cxnSp>
        <p:nvCxnSpPr>
          <p:cNvPr id="412" name="Google Shape;412;g7e4624efbd_0_357"/>
          <p:cNvCxnSpPr>
            <a:stCxn id="407" idx="0"/>
            <a:endCxn id="407" idx="3"/>
          </p:cNvCxnSpPr>
          <p:nvPr/>
        </p:nvCxnSpPr>
        <p:spPr>
          <a:xfrm>
            <a:off x="6765997" y="1043075"/>
            <a:ext cx="634722" cy="3087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3" name="Google Shape;413;g7e4624efbd_0_357"/>
          <p:cNvCxnSpPr/>
          <p:nvPr/>
        </p:nvCxnSpPr>
        <p:spPr>
          <a:xfrm flipH="1">
            <a:off x="6765525" y="733800"/>
            <a:ext cx="9600" cy="390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4" name="Google Shape;414;g7e4624efbd_0_357"/>
          <p:cNvCxnSpPr>
            <a:endCxn id="415" idx="0"/>
          </p:cNvCxnSpPr>
          <p:nvPr/>
        </p:nvCxnSpPr>
        <p:spPr>
          <a:xfrm flipH="1">
            <a:off x="8124825" y="1359425"/>
            <a:ext cx="9900" cy="3342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5" name="Google Shape;415;g7e4624efbd_0_357"/>
          <p:cNvSpPr/>
          <p:nvPr/>
        </p:nvSpPr>
        <p:spPr>
          <a:xfrm>
            <a:off x="7248525" y="1693625"/>
            <a:ext cx="1752600" cy="6174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pc</a:t>
            </a:r>
            <a:r>
              <a:rPr lang="de-DE" dirty="0" smtClean="0"/>
              <a:t>++</a:t>
            </a:r>
            <a:endParaRPr dirty="0"/>
          </a:p>
        </p:txBody>
      </p:sp>
      <p:cxnSp>
        <p:nvCxnSpPr>
          <p:cNvPr id="416" name="Google Shape;416;g7e4624efbd_0_357"/>
          <p:cNvCxnSpPr>
            <a:endCxn id="415" idx="0"/>
          </p:cNvCxnSpPr>
          <p:nvPr/>
        </p:nvCxnSpPr>
        <p:spPr>
          <a:xfrm flipH="1">
            <a:off x="8124825" y="1371725"/>
            <a:ext cx="9600" cy="321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42"/>
    </mc:Choice>
    <mc:Fallback xmlns="">
      <p:transition spd="slow" advTm="450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1" name="Google Shape;421;g7e4624efbd_0_420"/>
          <p:cNvCxnSpPr/>
          <p:nvPr/>
        </p:nvCxnSpPr>
        <p:spPr>
          <a:xfrm flipH="1">
            <a:off x="8124750" y="2414375"/>
            <a:ext cx="859800" cy="33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2" name="Google Shape;422;g7e4624efbd_0_420"/>
          <p:cNvCxnSpPr>
            <a:stCxn id="423" idx="3"/>
          </p:cNvCxnSpPr>
          <p:nvPr/>
        </p:nvCxnSpPr>
        <p:spPr>
          <a:xfrm>
            <a:off x="7452492" y="1351775"/>
            <a:ext cx="681783" cy="10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4" name="Google Shape;424;g7e4624efbd_0_420"/>
          <p:cNvCxnSpPr>
            <a:endCxn id="425" idx="0"/>
          </p:cNvCxnSpPr>
          <p:nvPr/>
        </p:nvCxnSpPr>
        <p:spPr>
          <a:xfrm flipH="1">
            <a:off x="8124825" y="1371725"/>
            <a:ext cx="9600" cy="321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6" name="Google Shape;426;g7e4624efbd_0_420"/>
          <p:cNvCxnSpPr>
            <a:stCxn id="425" idx="2"/>
          </p:cNvCxnSpPr>
          <p:nvPr/>
        </p:nvCxnSpPr>
        <p:spPr>
          <a:xfrm flipH="1">
            <a:off x="8120025" y="2311025"/>
            <a:ext cx="4800" cy="2568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7" name="Google Shape;427;g7e4624efbd_0_420"/>
          <p:cNvCxnSpPr>
            <a:stCxn id="428" idx="3"/>
          </p:cNvCxnSpPr>
          <p:nvPr/>
        </p:nvCxnSpPr>
        <p:spPr>
          <a:xfrm>
            <a:off x="8777942" y="2882375"/>
            <a:ext cx="239833" cy="21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29" name="Google Shape;429;g7e4624efbd_0_420"/>
          <p:cNvSpPr/>
          <p:nvPr/>
        </p:nvSpPr>
        <p:spPr>
          <a:xfrm>
            <a:off x="5972175" y="723900"/>
            <a:ext cx="790500" cy="41052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g7e4624efbd_0_420"/>
          <p:cNvSpPr/>
          <p:nvPr/>
        </p:nvSpPr>
        <p:spPr>
          <a:xfrm>
            <a:off x="730675" y="3592974"/>
            <a:ext cx="3168000" cy="864300"/>
          </a:xfrm>
          <a:prstGeom prst="wedgeRoundRectCallout">
            <a:avLst>
              <a:gd name="adj1" fmla="val 56506"/>
              <a:gd name="adj2" fmla="val -4852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</a:rPr>
              <a:t>While</a:t>
            </a:r>
            <a:r>
              <a:rPr lang="de-DE" dirty="0">
                <a:solidFill>
                  <a:srgbClr val="0000FF"/>
                </a:solidFill>
              </a:rPr>
              <a:t>-Schleife: Warten solange die Taste gedrückt bleibt, um M</a:t>
            </a:r>
            <a:r>
              <a:rPr lang="de-DE" dirty="0" smtClean="0">
                <a:solidFill>
                  <a:srgbClr val="0000FF"/>
                </a:solidFill>
              </a:rPr>
              <a:t>ehrfachzählungen </a:t>
            </a:r>
            <a:r>
              <a:rPr lang="de-DE" dirty="0">
                <a:solidFill>
                  <a:srgbClr val="0000FF"/>
                </a:solidFill>
              </a:rPr>
              <a:t>zu vermeiden.</a:t>
            </a:r>
            <a:endParaRPr dirty="0">
              <a:solidFill>
                <a:srgbClr val="0000FF"/>
              </a:solidFill>
            </a:endParaRPr>
          </a:p>
        </p:txBody>
      </p:sp>
      <p:sp>
        <p:nvSpPr>
          <p:cNvPr id="431" name="Google Shape;431;g7e4624efbd_0_420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2" name="Google Shape;432;g7e4624efbd_0_420"/>
          <p:cNvCxnSpPr>
            <a:endCxn id="433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3" name="Google Shape;433;g7e4624efbd_0_420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4" name="Google Shape;434;g7e4624efbd_0_420"/>
          <p:cNvCxnSpPr>
            <a:stCxn id="433" idx="1"/>
            <a:endCxn id="433" idx="3"/>
          </p:cNvCxnSpPr>
          <p:nvPr/>
        </p:nvCxnSpPr>
        <p:spPr>
          <a:xfrm>
            <a:off x="1983925" y="1667875"/>
            <a:ext cx="6615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5" name="Google Shape;435;g7e4624efbd_0_420"/>
          <p:cNvCxnSpPr>
            <a:stCxn id="433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6" name="Google Shape;436;g7e4624efbd_0_420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solidFill>
                  <a:srgbClr val="FF0000"/>
                </a:solidFill>
              </a:rPr>
              <a:t>1</a:t>
            </a:r>
            <a:endParaRPr>
              <a:solidFill>
                <a:srgbClr val="FF0000"/>
              </a:solidFill>
            </a:endParaRPr>
          </a:p>
        </p:txBody>
      </p:sp>
      <p:cxnSp>
        <p:nvCxnSpPr>
          <p:cNvPr id="437" name="Google Shape;437;g7e4624efbd_0_420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8" name="Google Shape;438;g7e4624efbd_0_420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9" name="Google Shape;439;g7e4624efbd_0_420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0" name="Google Shape;440;g7e4624efbd_0_420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441" name="Google Shape;441;g7e4624efbd_0_420"/>
          <p:cNvSpPr txBox="1"/>
          <p:nvPr/>
        </p:nvSpPr>
        <p:spPr>
          <a:xfrm>
            <a:off x="3737474" y="1495300"/>
            <a:ext cx="705575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442" name="Google Shape;442;g7e4624efbd_0_420"/>
          <p:cNvCxnSpPr/>
          <p:nvPr/>
        </p:nvCxnSpPr>
        <p:spPr>
          <a:xfrm rot="10800000">
            <a:off x="2287650" y="15275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3" name="Google Shape;443;g7e4624efbd_0_420"/>
          <p:cNvCxnSpPr/>
          <p:nvPr/>
        </p:nvCxnSpPr>
        <p:spPr>
          <a:xfrm rot="10800000">
            <a:off x="2354675" y="15389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4" name="Google Shape;444;g7e4624efbd_0_420"/>
          <p:cNvCxnSpPr/>
          <p:nvPr/>
        </p:nvCxnSpPr>
        <p:spPr>
          <a:xfrm rot="10800000">
            <a:off x="2177125" y="15389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5" name="Google Shape;445;g7e4624efbd_0_420"/>
          <p:cNvSpPr txBox="1"/>
          <p:nvPr/>
        </p:nvSpPr>
        <p:spPr>
          <a:xfrm>
            <a:off x="1739800" y="1744400"/>
            <a:ext cx="14001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 gedrückt</a:t>
            </a:r>
            <a:endParaRPr/>
          </a:p>
        </p:txBody>
      </p:sp>
      <p:grpSp>
        <p:nvGrpSpPr>
          <p:cNvPr id="446" name="Google Shape;446;g7e4624efbd_0_420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447" name="Google Shape;447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48" name="Google Shape;448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9" name="Google Shape;449;g7e4624efbd_0_420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450" name="Google Shape;450;g7e4624efbd_0_420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451" name="Google Shape;451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52" name="Google Shape;452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3" name="Google Shape;453;g7e4624efbd_0_420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454" name="Google Shape;454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55" name="Google Shape;455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6" name="Google Shape;456;g7e4624efbd_0_420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457" name="Google Shape;457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58" name="Google Shape;458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9" name="Google Shape;459;g7e4624efbd_0_420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460" name="Google Shape;460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61" name="Google Shape;461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2" name="Google Shape;462;g7e4624efbd_0_420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463" name="Google Shape;463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64" name="Google Shape;464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5" name="Google Shape;465;g7e4624efbd_0_420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466" name="Google Shape;466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67" name="Google Shape;467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8" name="Google Shape;468;g7e4624efbd_0_420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469" name="Google Shape;469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70" name="Google Shape;470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1" name="Google Shape;471;g7e4624efbd_0_420"/>
          <p:cNvSpPr txBox="1"/>
          <p:nvPr/>
        </p:nvSpPr>
        <p:spPr>
          <a:xfrm>
            <a:off x="4159550" y="1494624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FF0000"/>
                </a:solidFill>
              </a:rPr>
              <a:t>=1</a:t>
            </a:r>
            <a:endParaRPr b="1" dirty="0">
              <a:solidFill>
                <a:srgbClr val="FF0000"/>
              </a:solidFill>
            </a:endParaRPr>
          </a:p>
        </p:txBody>
      </p:sp>
      <p:cxnSp>
        <p:nvCxnSpPr>
          <p:cNvPr id="472" name="Google Shape;472;g7e4624efbd_0_420"/>
          <p:cNvCxnSpPr/>
          <p:nvPr/>
        </p:nvCxnSpPr>
        <p:spPr>
          <a:xfrm flipH="1">
            <a:off x="1693475" y="1768825"/>
            <a:ext cx="2082000" cy="57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stealth" w="med" len="med"/>
            <a:tailEnd type="none" w="med" len="med"/>
          </a:ln>
        </p:spPr>
      </p:cxnSp>
      <p:sp>
        <p:nvSpPr>
          <p:cNvPr id="473" name="Google Shape;473;g7e4624efbd_0_420"/>
          <p:cNvSpPr/>
          <p:nvPr/>
        </p:nvSpPr>
        <p:spPr>
          <a:xfrm>
            <a:off x="1402250" y="1452125"/>
            <a:ext cx="323400" cy="4377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g7e4624efbd_0_420"/>
          <p:cNvSpPr/>
          <p:nvPr/>
        </p:nvSpPr>
        <p:spPr>
          <a:xfrm>
            <a:off x="6055517" y="1043075"/>
            <a:ext cx="1396975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sp>
        <p:nvSpPr>
          <p:cNvPr id="474" name="Google Shape;474;g7e4624efbd_0_420"/>
          <p:cNvSpPr txBox="1"/>
          <p:nvPr/>
        </p:nvSpPr>
        <p:spPr>
          <a:xfrm>
            <a:off x="6277575" y="159445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sp>
        <p:nvSpPr>
          <p:cNvPr id="475" name="Google Shape;475;g7e4624efbd_0_420"/>
          <p:cNvSpPr txBox="1"/>
          <p:nvPr/>
        </p:nvSpPr>
        <p:spPr>
          <a:xfrm>
            <a:off x="5800725" y="287625"/>
            <a:ext cx="2981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while(1)  //Endlosschleife </a:t>
            </a:r>
            <a:endParaRPr/>
          </a:p>
        </p:txBody>
      </p:sp>
      <p:sp>
        <p:nvSpPr>
          <p:cNvPr id="476" name="Google Shape;476;g7e4624efbd_0_420"/>
          <p:cNvSpPr txBox="1"/>
          <p:nvPr/>
        </p:nvSpPr>
        <p:spPr>
          <a:xfrm>
            <a:off x="8468400" y="2886088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cxnSp>
        <p:nvCxnSpPr>
          <p:cNvPr id="477" name="Google Shape;477;g7e4624efbd_0_420"/>
          <p:cNvCxnSpPr/>
          <p:nvPr/>
        </p:nvCxnSpPr>
        <p:spPr>
          <a:xfrm rot="10800000">
            <a:off x="8984425" y="2410200"/>
            <a:ext cx="10500" cy="4680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25" name="Google Shape;425;g7e4624efbd_0_420"/>
          <p:cNvSpPr/>
          <p:nvPr/>
        </p:nvSpPr>
        <p:spPr>
          <a:xfrm>
            <a:off x="7248525" y="1693625"/>
            <a:ext cx="1752600" cy="6174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pc</a:t>
            </a:r>
            <a:r>
              <a:rPr lang="de-DE" dirty="0" smtClean="0"/>
              <a:t>++</a:t>
            </a:r>
            <a:endParaRPr dirty="0"/>
          </a:p>
        </p:txBody>
      </p:sp>
      <p:sp>
        <p:nvSpPr>
          <p:cNvPr id="428" name="Google Shape;428;g7e4624efbd_0_420"/>
          <p:cNvSpPr/>
          <p:nvPr/>
        </p:nvSpPr>
        <p:spPr>
          <a:xfrm>
            <a:off x="7452492" y="2573675"/>
            <a:ext cx="1325450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cxnSp>
        <p:nvCxnSpPr>
          <p:cNvPr id="478" name="Google Shape;478;g7e4624efbd_0_420"/>
          <p:cNvCxnSpPr>
            <a:stCxn id="425" idx="2"/>
            <a:endCxn id="428" idx="0"/>
          </p:cNvCxnSpPr>
          <p:nvPr/>
        </p:nvCxnSpPr>
        <p:spPr>
          <a:xfrm flipH="1">
            <a:off x="8115217" y="2311025"/>
            <a:ext cx="9608" cy="2626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79" name="Google Shape;479;g7e4624efbd_0_420"/>
          <p:cNvCxnSpPr>
            <a:stCxn id="428" idx="3"/>
          </p:cNvCxnSpPr>
          <p:nvPr/>
        </p:nvCxnSpPr>
        <p:spPr>
          <a:xfrm>
            <a:off x="8777942" y="2882375"/>
            <a:ext cx="214933" cy="3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0" name="Google Shape;480;g7e4624efbd_0_420"/>
          <p:cNvCxnSpPr/>
          <p:nvPr/>
        </p:nvCxnSpPr>
        <p:spPr>
          <a:xfrm rot="10800000">
            <a:off x="8988700" y="2409950"/>
            <a:ext cx="0" cy="4764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1" name="Google Shape;481;g7e4624efbd_0_420"/>
          <p:cNvCxnSpPr/>
          <p:nvPr/>
        </p:nvCxnSpPr>
        <p:spPr>
          <a:xfrm rot="10800000">
            <a:off x="8127350" y="2408000"/>
            <a:ext cx="865500" cy="21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2" name="Google Shape;482;g7e4624efbd_0_420"/>
          <p:cNvCxnSpPr>
            <a:endCxn id="428" idx="3"/>
          </p:cNvCxnSpPr>
          <p:nvPr/>
        </p:nvCxnSpPr>
        <p:spPr>
          <a:xfrm>
            <a:off x="8134425" y="2577775"/>
            <a:ext cx="643517" cy="304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  <p:pic>
        <p:nvPicPr>
          <p:cNvPr id="483" name="Google Shape;483;g7e4624efbd_0_42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34846" y="2958471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746"/>
    </mc:Choice>
    <mc:Fallback xmlns="">
      <p:transition spd="slow" advTm="58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</Words>
  <Application>Microsoft Office PowerPoint</Application>
  <PresentationFormat>Bildschirmpräsentation (16:9)</PresentationFormat>
  <Paragraphs>124</Paragraphs>
  <Slides>11</Slides>
  <Notes>11</Notes>
  <HiddenSlides>0</HiddenSlides>
  <MMClips>11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3" baseType="lpstr">
      <vt:lpstr>Arial</vt:lpstr>
      <vt:lpstr>Simple Light</vt:lpstr>
      <vt:lpstr>Ports zyklisch abfragen Polling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zyklisch abfragen Polling</dc:title>
  <dc:creator>Jörg Sturm</dc:creator>
  <cp:lastModifiedBy>Jörg Sturm</cp:lastModifiedBy>
  <cp:revision>4</cp:revision>
  <dcterms:modified xsi:type="dcterms:W3CDTF">2020-03-18T13:37:55Z</dcterms:modified>
</cp:coreProperties>
</file>