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4" r:id="rId3"/>
    <p:sldId id="257" r:id="rId4"/>
    <p:sldId id="266" r:id="rId5"/>
    <p:sldId id="262" r:id="rId6"/>
    <p:sldId id="260" r:id="rId7"/>
    <p:sldId id="258" r:id="rId8"/>
    <p:sldId id="268" r:id="rId9"/>
    <p:sldId id="259" r:id="rId10"/>
    <p:sldId id="265" r:id="rId11"/>
    <p:sldId id="269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2394" y="-6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1D28E3-FA46-4CA6-95F7-D4B4BC57C7BA}" type="datetimeFigureOut">
              <a:rPr lang="de-DE" smtClean="0"/>
              <a:t>17.04.2020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CBF86-3BDF-4E9E-9D52-F865E600D7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8817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BCBF86-3BDF-4E9E-9D52-F865E600D74B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9441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9285-5CC8-45AB-B8B9-86EEE8A360B8}" type="datetime1">
              <a:rPr lang="de-DE" smtClean="0"/>
              <a:t>17.04.2020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www.deutsch-bw.de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8256-E507-4DBC-84E1-BEC562CF7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9892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0020-AFCA-43AD-9527-97B342A2A1DB}" type="datetime1">
              <a:rPr lang="de-DE" smtClean="0"/>
              <a:t>17.04.2020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www.deutsch-bw.de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8256-E507-4DBC-84E1-BEC562CF7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0045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7D249-B25D-4C94-982D-959D6CBFDEDC}" type="datetime1">
              <a:rPr lang="de-DE" smtClean="0"/>
              <a:t>17.04.2020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www.deutsch-bw.de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8256-E507-4DBC-84E1-BEC562CF7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4108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ACB5-6BA5-4D23-AB4E-F10CCA348066}" type="datetime1">
              <a:rPr lang="de-DE" smtClean="0"/>
              <a:t>17.04.2020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www.deutsch-bw.de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8256-E507-4DBC-84E1-BEC562CF7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135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B7AB-C2D6-4372-8E86-33D49B646DBA}" type="datetime1">
              <a:rPr lang="de-DE" smtClean="0"/>
              <a:t>17.04.2020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www.deutsch-bw.de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8256-E507-4DBC-84E1-BEC562CF7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0568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DD03F-C82D-4DBC-9645-5DBEF2AE94EC}" type="datetime1">
              <a:rPr lang="de-DE" smtClean="0"/>
              <a:t>17.04.2020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www.deutsch-bw.de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8256-E507-4DBC-84E1-BEC562CF7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6958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A61F0-E896-4D9B-8B0D-FEA9418A0CA1}" type="datetime1">
              <a:rPr lang="de-DE" smtClean="0"/>
              <a:t>17.04.2020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www.deutsch-bw.de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8256-E507-4DBC-84E1-BEC562CF7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09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BEDEB-FAC9-495E-B272-7FBF1B4B0946}" type="datetime1">
              <a:rPr lang="de-DE" smtClean="0"/>
              <a:t>17.04.2020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www.deutsch-bw.de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8256-E507-4DBC-84E1-BEC562CF7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6484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D085-781C-4F25-B859-6F12FC7B4EF7}" type="datetime1">
              <a:rPr lang="de-DE" smtClean="0"/>
              <a:t>17.04.2020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www.deutsch-bw.de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8256-E507-4DBC-84E1-BEC562CF7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2783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320E-63A3-44DA-9204-9E85A83BAE8D}" type="datetime1">
              <a:rPr lang="de-DE" smtClean="0"/>
              <a:t>17.04.2020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www.deutsch-bw.de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8256-E507-4DBC-84E1-BEC562CF7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0743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24A14-1407-4AB8-BA7F-D1E3D4BB424A}" type="datetime1">
              <a:rPr lang="de-DE" smtClean="0"/>
              <a:t>17.04.2020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www.deutsch-bw.de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8256-E507-4DBC-84E1-BEC562CF7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45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7D44E-B578-49D5-A6ED-069F5B01031E}" type="datetime1">
              <a:rPr lang="de-DE" smtClean="0"/>
              <a:t>17.04.2020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Landesbildungsserver Baden-Württemberg, Fachredaktion Deutsch, www.deutsch-bw.de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B8256-E507-4DBC-84E1-BEC562CF79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8828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schule-bw.de/faecher-und-schularten/sprachen-und-literatur/deutsch/unterrichtseinheiten/lyrik/wochenplanarbeit-lyrik-klasse-7-und-8/uebung-zu-den-stilmitteln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illustrations/fragezeichen-%C3%BCberlegen-denken-frage-2318030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ortwuchs.net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illustrations/t%C3%A4nzer-t%C3%A4nzerin-hopfen-hopsen-1825656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hyperlink" Target="https://pixabay.com/de/illustrations/t%C3%A4nzer-t%C3%A4nzerin-hopfen-hopsen-1825660/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s://www.youtube.com/watch?v=zmHaLX2FcP0" TargetMode="External"/><Relationship Id="rId7" Type="http://schemas.openxmlformats.org/officeDocument/2006/relationships/hyperlink" Target="https://www.youtube.com/watch?v=vSBLIAtrL8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s://www.youtube.com/watch?v=WE4KnlknRtQ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 smtClean="0"/>
              <a:t>Stilmittel erkennen</a:t>
            </a:r>
            <a:endParaRPr lang="de-DE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Gedichtinterpretation Klasse 7 / 8</a:t>
            </a:r>
          </a:p>
          <a:p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Grundwissen</a:t>
            </a: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403648" y="6356350"/>
            <a:ext cx="6480720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06234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Übung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556792"/>
            <a:ext cx="6264696" cy="4525963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Überprüfe dein Wissen auf dieser Seite: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spcBef>
                <a:spcPts val="0"/>
              </a:spcBef>
              <a:buNone/>
            </a:pPr>
            <a:r>
              <a:rPr lang="de-DE" sz="1800" dirty="0" smtClean="0">
                <a:hlinkClick r:id="rId2"/>
              </a:rPr>
              <a:t>www.schule-bw.de/faecher-und-schularten/sprachen-und-literatur/deutsch/unterrichtseinheiten/lyrik/wochenplanarbeit-lyrik-klasse-7-und-8/uebung-zu-den-stilmitteln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539552" y="6356350"/>
            <a:ext cx="7920880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  <p:pic>
        <p:nvPicPr>
          <p:cNvPr id="1026" name="Picture 2" descr="Vorschau Ihres QR Co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924944"/>
            <a:ext cx="1591444" cy="1591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59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683568" y="6356350"/>
            <a:ext cx="7776864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  <p:pic>
        <p:nvPicPr>
          <p:cNvPr id="1026" name="Picture 2" descr="Freude, Jubel, Stimmung, Kinder, Frohe Lau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038" y="3861"/>
            <a:ext cx="6062823" cy="6062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2296462" y="1130841"/>
            <a:ext cx="48819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/>
              <a:t>Super, du bist fertig </a:t>
            </a:r>
            <a:r>
              <a:rPr lang="de-DE" sz="4000" b="1" dirty="0" smtClean="0">
                <a:sym typeface="Wingdings" pitchFamily="2" charset="2"/>
              </a:rPr>
              <a:t></a:t>
            </a:r>
            <a:endParaRPr lang="de-DE" sz="4000" b="1" dirty="0"/>
          </a:p>
        </p:txBody>
      </p:sp>
      <p:sp>
        <p:nvSpPr>
          <p:cNvPr id="4" name="Rechteck 3"/>
          <p:cNvSpPr/>
          <p:nvPr/>
        </p:nvSpPr>
        <p:spPr>
          <a:xfrm>
            <a:off x="251520" y="5928185"/>
            <a:ext cx="60304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dirty="0" smtClean="0"/>
              <a:t>Bild: https</a:t>
            </a:r>
            <a:r>
              <a:rPr lang="de-DE" sz="1200" dirty="0"/>
              <a:t>://pixabay.com/de/illustrations/freude-jubel-stimmung-kinder-1015718/</a:t>
            </a:r>
          </a:p>
        </p:txBody>
      </p:sp>
    </p:spTree>
    <p:extLst>
      <p:ext uri="{BB962C8B-B14F-4D97-AF65-F5344CB8AC3E}">
        <p14:creationId xmlns:p14="http://schemas.microsoft.com/office/powerpoint/2010/main" val="4029598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Wozu brauche ich Stilmittel?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smtClean="0"/>
              <a:t>Stilmittel geben dem Geschriebenen oder Gesagten Ausdruck, es wird fast immer der Inhalt verdeutlicht oder veranschaulicht. Das heißt, man kann sich das Gesagte / Geschriebene besser vorstellen.</a:t>
            </a:r>
          </a:p>
          <a:p>
            <a:pPr marL="0" indent="0">
              <a:buNone/>
            </a:pPr>
            <a:r>
              <a:rPr lang="de-DE" dirty="0" smtClean="0"/>
              <a:t>Rhetorische </a:t>
            </a:r>
            <a:r>
              <a:rPr lang="de-DE" dirty="0"/>
              <a:t>Stilfiguren </a:t>
            </a:r>
            <a:r>
              <a:rPr lang="de-DE" dirty="0" smtClean="0"/>
              <a:t>können…</a:t>
            </a:r>
            <a:endParaRPr lang="de-DE" dirty="0"/>
          </a:p>
          <a:p>
            <a:r>
              <a:rPr lang="de-DE" dirty="0"/>
              <a:t>Gefühle </a:t>
            </a:r>
            <a:r>
              <a:rPr lang="de-DE" dirty="0" smtClean="0"/>
              <a:t>deutlich machen.</a:t>
            </a:r>
            <a:endParaRPr lang="de-DE" dirty="0"/>
          </a:p>
          <a:p>
            <a:r>
              <a:rPr lang="de-DE" dirty="0"/>
              <a:t>eine </a:t>
            </a:r>
            <a:r>
              <a:rPr lang="de-DE" dirty="0" smtClean="0"/>
              <a:t>Rede / einen Text </a:t>
            </a:r>
            <a:r>
              <a:rPr lang="de-DE" dirty="0"/>
              <a:t>lebendiger </a:t>
            </a:r>
            <a:r>
              <a:rPr lang="de-DE" dirty="0" smtClean="0"/>
              <a:t>machen.</a:t>
            </a:r>
            <a:endParaRPr lang="de-DE" dirty="0"/>
          </a:p>
          <a:p>
            <a:r>
              <a:rPr lang="de-DE" dirty="0" smtClean="0"/>
              <a:t>Reden und Texte unterhaltsamer gestalten.</a:t>
            </a:r>
          </a:p>
          <a:p>
            <a:r>
              <a:rPr lang="de-DE" dirty="0" smtClean="0"/>
              <a:t>das Gesagte verdeutlichen.</a:t>
            </a:r>
          </a:p>
          <a:p>
            <a:r>
              <a:rPr lang="de-DE" dirty="0" smtClean="0"/>
              <a:t>die Leser / Zuhörer leichter überzeugen und / oder überraschen, sodass sie aufmerksam sind / bleiben.</a:t>
            </a:r>
          </a:p>
          <a:p>
            <a:r>
              <a:rPr lang="de-DE" dirty="0" smtClean="0"/>
              <a:t>Bilder </a:t>
            </a:r>
            <a:r>
              <a:rPr lang="de-DE" dirty="0"/>
              <a:t>erzeugen, die </a:t>
            </a:r>
            <a:r>
              <a:rPr lang="de-DE" dirty="0" smtClean="0"/>
              <a:t>in Erinnerung bleiben.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611560" y="6309320"/>
            <a:ext cx="8064896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851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Wie erkenne ich Stilmittel?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6131024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sz="2800" dirty="0" smtClean="0"/>
              <a:t>Stilmittel zu erkennen muss man lernen. Dazu ist es wichtig, zunächst einmal die Bedeutung zu kennen, um sie dann in Texten erkennen zu können.</a:t>
            </a:r>
          </a:p>
          <a:p>
            <a:pPr marL="0" indent="0">
              <a:buNone/>
            </a:pPr>
            <a:r>
              <a:rPr lang="de-DE" sz="2800" dirty="0" smtClean="0"/>
              <a:t>Manche Stilmittel erkennst du ganz leicht, zum Beispiel: </a:t>
            </a:r>
          </a:p>
          <a:p>
            <a:r>
              <a:rPr lang="de-DE" sz="2800" dirty="0" smtClean="0">
                <a:solidFill>
                  <a:srgbClr val="FF0000"/>
                </a:solidFill>
              </a:rPr>
              <a:t>Wiederholungen</a:t>
            </a:r>
            <a:r>
              <a:rPr lang="de-DE" sz="2800" dirty="0" smtClean="0"/>
              <a:t>, bei denen Wörter, Satzteile oder Sätze wiederholt werden, um etwas hervorzuheben.</a:t>
            </a:r>
          </a:p>
          <a:p>
            <a:r>
              <a:rPr lang="de-DE" sz="2800" dirty="0" smtClean="0">
                <a:solidFill>
                  <a:srgbClr val="FF0000"/>
                </a:solidFill>
              </a:rPr>
              <a:t>Rhetorische Fragen</a:t>
            </a:r>
            <a:r>
              <a:rPr lang="de-DE" sz="2800" dirty="0" smtClean="0"/>
              <a:t>, die du am Fragezeichen erkennst. Es wird eine Frage gestellt, die keine Antwort erfordert.</a:t>
            </a:r>
            <a:endParaRPr lang="de-DE" sz="2800" dirty="0">
              <a:solidFill>
                <a:srgbClr val="FF0000"/>
              </a:solidFill>
            </a:endParaRPr>
          </a:p>
        </p:txBody>
      </p:sp>
      <p:pic>
        <p:nvPicPr>
          <p:cNvPr id="5122" name="Picture 2" descr="Fragezeichen, Überlegen, Denken, Frage, Nachdenk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783" y="1052736"/>
            <a:ext cx="2376264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683568" y="6381328"/>
            <a:ext cx="7992888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7150596" y="3356992"/>
            <a:ext cx="16379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100" dirty="0">
                <a:hlinkClick r:id="rId3"/>
              </a:rPr>
              <a:t>https://pixabay.com/de/illustrations/fragezeichen-%C3%BCberlegen-denken-frage-2318030/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721042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Die Wiederholung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Bei der Wiederholung werden Wörter, Satzteile oder ganze Sätze wiederholt. Dadurch soll etwas hervorgehoben oder verdeutlicht werden.</a:t>
            </a:r>
          </a:p>
          <a:p>
            <a:pPr marL="0" indent="0">
              <a:buNone/>
            </a:pPr>
            <a:r>
              <a:rPr lang="de-DE" u="sng" dirty="0" smtClean="0"/>
              <a:t>Beispiel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r>
              <a:rPr lang="de-DE" dirty="0" smtClean="0"/>
              <a:t>„Oh je, oh je!“</a:t>
            </a:r>
          </a:p>
          <a:p>
            <a:pPr marL="0" indent="0">
              <a:buNone/>
            </a:pPr>
            <a:r>
              <a:rPr lang="de-DE" dirty="0" smtClean="0"/>
              <a:t>„Feuer! Feuer! Es brennt! Feuer!“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www.deutsch-bw.de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05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Die rhetorische Frage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2800" dirty="0" smtClean="0"/>
              <a:t>Bei einer „</a:t>
            </a:r>
            <a:r>
              <a:rPr lang="de-DE" sz="2800" dirty="0" smtClean="0">
                <a:solidFill>
                  <a:srgbClr val="FF0000"/>
                </a:solidFill>
              </a:rPr>
              <a:t>normalen Frage</a:t>
            </a:r>
            <a:r>
              <a:rPr lang="de-DE" sz="2800" dirty="0" smtClean="0"/>
              <a:t>“ wird vom Gegenüber eine Antwort erwartet und normalerweise gegeben, die dem Fragenden eine Information gibt.</a:t>
            </a:r>
            <a:br>
              <a:rPr lang="de-DE" sz="2800" dirty="0" smtClean="0"/>
            </a:br>
            <a:r>
              <a:rPr lang="de-DE" sz="2800" u="sng" dirty="0" smtClean="0"/>
              <a:t>Beispiel</a:t>
            </a:r>
            <a:r>
              <a:rPr lang="de-DE" sz="2800" dirty="0" smtClean="0"/>
              <a:t>: </a:t>
            </a:r>
          </a:p>
          <a:p>
            <a:pPr marL="0" indent="0">
              <a:buNone/>
            </a:pPr>
            <a:r>
              <a:rPr lang="de-DE" sz="2800" dirty="0" smtClean="0"/>
              <a:t>„Soll es morgen regnen?“ „Ja.“</a:t>
            </a:r>
          </a:p>
          <a:p>
            <a:pPr marL="0" indent="0">
              <a:buNone/>
            </a:pPr>
            <a:endParaRPr lang="de-DE" sz="2800" dirty="0" smtClean="0"/>
          </a:p>
          <a:p>
            <a:pPr marL="0" indent="0">
              <a:buNone/>
            </a:pPr>
            <a:r>
              <a:rPr lang="de-DE" sz="2800" dirty="0" smtClean="0"/>
              <a:t>Bei der </a:t>
            </a:r>
            <a:r>
              <a:rPr lang="de-DE" sz="2800" dirty="0" smtClean="0">
                <a:solidFill>
                  <a:srgbClr val="FF0000"/>
                </a:solidFill>
              </a:rPr>
              <a:t>rhetorischen Frage </a:t>
            </a:r>
            <a:r>
              <a:rPr lang="de-DE" sz="2800" dirty="0" smtClean="0"/>
              <a:t>wird eine Scheinfrage gestellt, die keine Antwort verlangt.</a:t>
            </a:r>
            <a:br>
              <a:rPr lang="de-DE" sz="2800" dirty="0" smtClean="0"/>
            </a:br>
            <a:r>
              <a:rPr lang="de-DE" sz="2800" u="sng" dirty="0" smtClean="0"/>
              <a:t>Beispiel</a:t>
            </a:r>
            <a:r>
              <a:rPr lang="de-DE" sz="2800" dirty="0" smtClean="0"/>
              <a:t>:</a:t>
            </a:r>
          </a:p>
          <a:p>
            <a:pPr marL="0" indent="0">
              <a:buNone/>
            </a:pPr>
            <a:r>
              <a:rPr lang="de-DE" sz="2800" dirty="0" smtClean="0"/>
              <a:t>„Sind </a:t>
            </a:r>
            <a:r>
              <a:rPr lang="de-DE" sz="2800" dirty="0"/>
              <a:t>wir nicht alle ein bisschen verrückt</a:t>
            </a:r>
            <a:r>
              <a:rPr lang="de-DE" sz="2800" dirty="0" smtClean="0"/>
              <a:t>?“</a:t>
            </a:r>
            <a:endParaRPr lang="de-DE" sz="2800" dirty="0"/>
          </a:p>
          <a:p>
            <a:pPr marL="0" indent="0">
              <a:buNone/>
            </a:pPr>
            <a:endParaRPr lang="de-DE" sz="2800" b="1" dirty="0">
              <a:solidFill>
                <a:srgbClr val="FFC000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755576" y="6356350"/>
            <a:ext cx="7704856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18077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de-DE" b="1" dirty="0" smtClean="0"/>
              <a:t>Meine Stilmittel-Liste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526058"/>
            <a:ext cx="712879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 smtClean="0"/>
              <a:t>Stilmittel benötigst du bis zur Abschlussprüfung für alle Textsorten. Oft haben sie die gleiche Funktion.</a:t>
            </a:r>
          </a:p>
          <a:p>
            <a:pPr marL="0" indent="0">
              <a:buNone/>
            </a:pPr>
            <a:r>
              <a:rPr lang="de-DE" sz="2400" dirty="0" smtClean="0"/>
              <a:t>Lege dir eine Tabelle an. Die Überschrift lautet „Wichtige Stilmittel“. Sie wird nach und nach ergänzt. </a:t>
            </a:r>
          </a:p>
          <a:p>
            <a:pPr marL="0" indent="0">
              <a:buNone/>
            </a:pPr>
            <a:r>
              <a:rPr lang="de-DE" sz="2400" dirty="0" smtClean="0"/>
              <a:t>Mit Hilfe der </a:t>
            </a:r>
            <a:r>
              <a:rPr lang="de-DE" sz="2400" dirty="0" err="1" smtClean="0"/>
              <a:t>Erklärvideos</a:t>
            </a:r>
            <a:r>
              <a:rPr lang="de-DE" sz="2400" dirty="0" smtClean="0"/>
              <a:t>, die auf den nächsten Seiten  genannt werden, kannst du die Tabelle füllen. Wenn du noch unsicher bist, welche Funktion die Stilmittel haben</a:t>
            </a:r>
            <a:r>
              <a:rPr lang="de-DE" sz="2400" dirty="0"/>
              <a:t>, kann </a:t>
            </a:r>
            <a:r>
              <a:rPr lang="de-DE" sz="2400" dirty="0" smtClean="0"/>
              <a:t>dir </a:t>
            </a:r>
            <a:r>
              <a:rPr lang="de-DE" sz="2400" dirty="0"/>
              <a:t>die Seite </a:t>
            </a:r>
            <a:r>
              <a:rPr lang="de-DE" sz="2400" dirty="0">
                <a:hlinkClick r:id="rId2"/>
              </a:rPr>
              <a:t>https://</a:t>
            </a:r>
            <a:r>
              <a:rPr lang="de-DE" sz="2400" dirty="0" smtClean="0">
                <a:hlinkClick r:id="rId2"/>
              </a:rPr>
              <a:t>wortwuchs.net</a:t>
            </a:r>
            <a:r>
              <a:rPr lang="de-DE" sz="2400" dirty="0" smtClean="0"/>
              <a:t> helfen. Du kannst oben rechts auf die Lupe klicken und deinen Suchbegriff eingeben.</a:t>
            </a:r>
          </a:p>
          <a:p>
            <a:endParaRPr lang="de-DE" sz="2400" dirty="0"/>
          </a:p>
        </p:txBody>
      </p:sp>
      <p:pic>
        <p:nvPicPr>
          <p:cNvPr id="2050" name="Picture 2" descr="Vorschau Ihres QR Co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3501008"/>
            <a:ext cx="1406256" cy="1406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827584" y="6356350"/>
            <a:ext cx="7488832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37587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574692"/>
              </p:ext>
            </p:extLst>
          </p:nvPr>
        </p:nvGraphicFramePr>
        <p:xfrm>
          <a:off x="395536" y="1196752"/>
          <a:ext cx="835293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5"/>
                <a:gridCol w="3192355"/>
                <a:gridCol w="2784310"/>
              </a:tblGrid>
              <a:tr h="293537">
                <a:tc>
                  <a:txBody>
                    <a:bodyPr/>
                    <a:lstStyle/>
                    <a:p>
                      <a:r>
                        <a:rPr lang="de-DE" dirty="0" smtClean="0"/>
                        <a:t>Stilmittel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Definition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Funktion</a:t>
                      </a:r>
                      <a:endParaRPr lang="de-DE" dirty="0"/>
                    </a:p>
                  </a:txBody>
                  <a:tcPr/>
                </a:tc>
              </a:tr>
              <a:tr h="506653">
                <a:tc>
                  <a:txBody>
                    <a:bodyPr/>
                    <a:lstStyle/>
                    <a:p>
                      <a:r>
                        <a:rPr lang="de-DE" dirty="0" smtClean="0"/>
                        <a:t>Wiederholungen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Wörter, Satzteile oder Sätze werden</a:t>
                      </a:r>
                      <a:r>
                        <a:rPr lang="de-DE" baseline="0" dirty="0" smtClean="0"/>
                        <a:t> wiederholt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Verstärkung des Gesagten</a:t>
                      </a:r>
                      <a:endParaRPr lang="de-DE" dirty="0"/>
                    </a:p>
                  </a:txBody>
                  <a:tcPr/>
                </a:tc>
              </a:tr>
              <a:tr h="506653">
                <a:tc>
                  <a:txBody>
                    <a:bodyPr/>
                    <a:lstStyle/>
                    <a:p>
                      <a:r>
                        <a:rPr lang="de-DE" dirty="0" smtClean="0"/>
                        <a:t>Rhetorische</a:t>
                      </a:r>
                      <a:r>
                        <a:rPr lang="de-DE" baseline="0" dirty="0" smtClean="0"/>
                        <a:t> Frage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Eine Frage,</a:t>
                      </a:r>
                      <a:r>
                        <a:rPr lang="de-DE" baseline="0" dirty="0" smtClean="0"/>
                        <a:t> auf die keine Antwort erwartet wird.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293537">
                <a:tc>
                  <a:txBody>
                    <a:bodyPr/>
                    <a:lstStyle/>
                    <a:p>
                      <a:r>
                        <a:rPr lang="de-DE" dirty="0" smtClean="0"/>
                        <a:t>Personifikation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293537">
                <a:tc>
                  <a:txBody>
                    <a:bodyPr/>
                    <a:lstStyle/>
                    <a:p>
                      <a:r>
                        <a:rPr lang="de-DE" dirty="0" smtClean="0"/>
                        <a:t>Vergleich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293537">
                <a:tc>
                  <a:txBody>
                    <a:bodyPr/>
                    <a:lstStyle/>
                    <a:p>
                      <a:r>
                        <a:rPr lang="de-DE" dirty="0" smtClean="0"/>
                        <a:t>Metapher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29353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29353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29353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341100" y="400308"/>
            <a:ext cx="83353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dirty="0" smtClean="0"/>
              <a:t>Wichtige Stilmittel</a:t>
            </a:r>
            <a:endParaRPr lang="de-DE" sz="3600" b="1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611560" y="6356350"/>
            <a:ext cx="7992888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959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395536" y="6356350"/>
            <a:ext cx="8352928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  <p:pic>
        <p:nvPicPr>
          <p:cNvPr id="2050" name="Picture 2" descr="Tänzer, Tänzerin, Hopfen, Hopsen, Hupfen, Hüpf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3"/>
            <a:ext cx="4032448" cy="4032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hteck 3"/>
          <p:cNvSpPr/>
          <p:nvPr/>
        </p:nvSpPr>
        <p:spPr>
          <a:xfrm>
            <a:off x="593139" y="5661248"/>
            <a:ext cx="77048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dirty="0" smtClean="0"/>
              <a:t>Bilder: </a:t>
            </a:r>
            <a:r>
              <a:rPr lang="de-DE" sz="1400" dirty="0" smtClean="0">
                <a:hlinkClick r:id="rId3"/>
              </a:rPr>
              <a:t>https</a:t>
            </a:r>
            <a:r>
              <a:rPr lang="de-DE" sz="1400" dirty="0">
                <a:hlinkClick r:id="rId3"/>
              </a:rPr>
              <a:t>://pixabay.com/de/illustrations/t%C3%A4nzer-t%C3%A4nzerin-hopfen-hopsen-1825656</a:t>
            </a:r>
            <a:r>
              <a:rPr lang="de-DE" sz="1400" dirty="0" smtClean="0">
                <a:hlinkClick r:id="rId3"/>
              </a:rPr>
              <a:t>/</a:t>
            </a:r>
            <a:endParaRPr lang="de-DE" sz="1400" dirty="0" smtClean="0"/>
          </a:p>
          <a:p>
            <a:r>
              <a:rPr lang="de-DE" sz="1400" dirty="0">
                <a:hlinkClick r:id="rId4"/>
              </a:rPr>
              <a:t>https://pixabay.com/de/illustrations/t%C3%A4nzer-t%C3%A4nzerin-hopfen-hopsen-1825660</a:t>
            </a:r>
            <a:r>
              <a:rPr lang="de-DE" sz="1400" dirty="0" smtClean="0">
                <a:hlinkClick r:id="rId4"/>
              </a:rPr>
              <a:t>/</a:t>
            </a:r>
            <a:r>
              <a:rPr lang="de-DE" sz="1400" dirty="0" smtClean="0"/>
              <a:t> </a:t>
            </a:r>
            <a:endParaRPr lang="de-DE" sz="1400" dirty="0"/>
          </a:p>
        </p:txBody>
      </p:sp>
      <p:pic>
        <p:nvPicPr>
          <p:cNvPr id="2052" name="Picture 4" descr="Tänzer, Tänzerin, Hopfen, Hopsen, Hupfen, Hüpfe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6524"/>
            <a:ext cx="5040560" cy="5040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1257153" y="908720"/>
            <a:ext cx="70675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b="1" dirty="0" smtClean="0"/>
              <a:t>Jetzt machst du eine Pause </a:t>
            </a:r>
            <a:r>
              <a:rPr lang="de-DE" sz="4400" b="1" dirty="0" smtClean="0">
                <a:sym typeface="Wingdings" pitchFamily="2" charset="2"/>
              </a:rPr>
              <a:t></a:t>
            </a:r>
            <a:endParaRPr lang="de-DE" sz="4400" b="1" dirty="0"/>
          </a:p>
        </p:txBody>
      </p:sp>
    </p:spTree>
    <p:extLst>
      <p:ext uri="{BB962C8B-B14F-4D97-AF65-F5344CB8AC3E}">
        <p14:creationId xmlns:p14="http://schemas.microsoft.com/office/powerpoint/2010/main" val="18035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600" b="1" u="sng" dirty="0" smtClean="0"/>
              <a:t>Erarbeitung sprachlicher Bilder</a:t>
            </a:r>
            <a:br>
              <a:rPr lang="de-DE" sz="3600" b="1" u="sng" dirty="0" smtClean="0"/>
            </a:br>
            <a:endParaRPr lang="de-DE" sz="2400" b="1" dirty="0" smtClean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3" y="1388915"/>
            <a:ext cx="6205643" cy="18240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400" b="1" dirty="0" smtClean="0"/>
              <a:t>Sieh dir die Filme an und fülle die Tabelle aus:</a:t>
            </a:r>
          </a:p>
          <a:p>
            <a:pPr marL="0" indent="0">
              <a:buNone/>
            </a:pPr>
            <a:endParaRPr lang="de-DE" sz="2000" dirty="0" smtClean="0">
              <a:hlinkClick r:id="rId3"/>
            </a:endParaRPr>
          </a:p>
          <a:p>
            <a:pPr marL="457200" indent="-457200" algn="ctr">
              <a:buAutoNum type="arabicPeriod"/>
            </a:pPr>
            <a:r>
              <a:rPr lang="de-DE" sz="2400" b="1" dirty="0" smtClean="0"/>
              <a:t>Die Personifikation (Dauer: 5 min)</a:t>
            </a:r>
          </a:p>
          <a:p>
            <a:pPr marL="0" indent="0" algn="ctr">
              <a:buNone/>
            </a:pPr>
            <a:r>
              <a:rPr lang="de-DE" sz="2000" dirty="0" smtClean="0">
                <a:hlinkClick r:id="rId3"/>
              </a:rPr>
              <a:t>https://</a:t>
            </a:r>
            <a:r>
              <a:rPr lang="de-DE" sz="2000" dirty="0">
                <a:hlinkClick r:id="rId3"/>
              </a:rPr>
              <a:t>www.youtube.com/watch?v=zmHaLX2FcP0</a:t>
            </a:r>
            <a:r>
              <a:rPr lang="de-DE" sz="2000" dirty="0"/>
              <a:t> </a:t>
            </a:r>
            <a:endParaRPr lang="de-DE" sz="2000" dirty="0" smtClean="0"/>
          </a:p>
          <a:p>
            <a:pPr marL="0" indent="0" algn="ctr">
              <a:buNone/>
            </a:pPr>
            <a:endParaRPr lang="de-DE" sz="2000" dirty="0" smtClean="0">
              <a:hlinkClick r:id="rId3"/>
            </a:endParaRP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/>
          </a:p>
        </p:txBody>
      </p:sp>
      <p:pic>
        <p:nvPicPr>
          <p:cNvPr id="1026" name="Picture 2" descr="Vorschau Ihres QR Cod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412776"/>
            <a:ext cx="1008111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Inhaltsplatzhalter 2"/>
          <p:cNvSpPr txBox="1">
            <a:spLocks/>
          </p:cNvSpPr>
          <p:nvPr/>
        </p:nvSpPr>
        <p:spPr>
          <a:xfrm>
            <a:off x="462278" y="3396843"/>
            <a:ext cx="6210909" cy="11998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2400" b="1" dirty="0"/>
              <a:t>2. Der </a:t>
            </a:r>
            <a:r>
              <a:rPr lang="de-DE" sz="2400" b="1" dirty="0" smtClean="0"/>
              <a:t>Vergleich (Dauer: 3.30 min)</a:t>
            </a:r>
            <a:endParaRPr lang="de-DE" sz="2400" dirty="0"/>
          </a:p>
          <a:p>
            <a:pPr marL="0" indent="0">
              <a:buNone/>
            </a:pPr>
            <a:r>
              <a:rPr lang="de-DE" sz="2000" dirty="0" smtClean="0">
                <a:hlinkClick r:id="rId5"/>
              </a:rPr>
              <a:t>https</a:t>
            </a:r>
            <a:r>
              <a:rPr lang="de-DE" sz="2000" dirty="0">
                <a:hlinkClick r:id="rId5"/>
              </a:rPr>
              <a:t>://</a:t>
            </a:r>
            <a:r>
              <a:rPr lang="de-DE" sz="2000" dirty="0" smtClean="0">
                <a:hlinkClick r:id="rId5"/>
              </a:rPr>
              <a:t>www.youtube.com/watch?v=WE4KnlknRtQ</a:t>
            </a:r>
            <a:r>
              <a:rPr lang="de-DE" sz="2000" dirty="0" smtClean="0"/>
              <a:t> </a:t>
            </a:r>
          </a:p>
        </p:txBody>
      </p:sp>
      <p:pic>
        <p:nvPicPr>
          <p:cNvPr id="1028" name="Picture 4" descr="Vorschau Ihres QR Cod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186" y="2895129"/>
            <a:ext cx="1003427" cy="100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611560" y="6356350"/>
            <a:ext cx="8064896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  <p:sp>
        <p:nvSpPr>
          <p:cNvPr id="10" name="Inhaltsplatzhalter 2"/>
          <p:cNvSpPr txBox="1">
            <a:spLocks/>
          </p:cNvSpPr>
          <p:nvPr/>
        </p:nvSpPr>
        <p:spPr>
          <a:xfrm>
            <a:off x="425133" y="4935938"/>
            <a:ext cx="6248054" cy="1117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de-DE" sz="2400" b="1" dirty="0" smtClean="0"/>
              <a:t>3. Die Metapher (Dauer 3.24 min)</a:t>
            </a:r>
          </a:p>
          <a:p>
            <a:pPr marL="0" indent="0">
              <a:buFont typeface="Arial" pitchFamily="34" charset="0"/>
              <a:buNone/>
            </a:pPr>
            <a:r>
              <a:rPr lang="de-DE" sz="2000" dirty="0" smtClean="0">
                <a:hlinkClick r:id="rId7"/>
              </a:rPr>
              <a:t>https://www.youtube.com/watch?v=vSBLIAtrL8k</a:t>
            </a:r>
            <a:endParaRPr lang="de-DE" sz="2000" dirty="0" smtClean="0"/>
          </a:p>
        </p:txBody>
      </p:sp>
      <p:pic>
        <p:nvPicPr>
          <p:cNvPr id="11" name="Picture 2" descr="Vorschau Ihres QR Cod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437513"/>
            <a:ext cx="1008111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789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536</Words>
  <Application>Microsoft Office PowerPoint</Application>
  <PresentationFormat>Bildschirmpräsentation (4:3)</PresentationFormat>
  <Paragraphs>76</Paragraphs>
  <Slides>11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Larissa</vt:lpstr>
      <vt:lpstr>Stilmittel erkennen</vt:lpstr>
      <vt:lpstr>Wozu brauche ich Stilmittel?</vt:lpstr>
      <vt:lpstr>Wie erkenne ich Stilmittel?</vt:lpstr>
      <vt:lpstr>Die Wiederholung</vt:lpstr>
      <vt:lpstr>Die rhetorische Frage</vt:lpstr>
      <vt:lpstr>Meine Stilmittel-Liste</vt:lpstr>
      <vt:lpstr>PowerPoint-Präsentation</vt:lpstr>
      <vt:lpstr>PowerPoint-Präsentation</vt:lpstr>
      <vt:lpstr>Erarbeitung sprachlicher Bilder </vt:lpstr>
      <vt:lpstr>Übung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Friedrich Schiller:  An den Frühling</dc:title>
  <dc:creator>Schweigert</dc:creator>
  <cp:lastModifiedBy>Schweigert</cp:lastModifiedBy>
  <cp:revision>33</cp:revision>
  <dcterms:created xsi:type="dcterms:W3CDTF">2020-04-05T13:30:12Z</dcterms:created>
  <dcterms:modified xsi:type="dcterms:W3CDTF">2020-04-17T12:50:46Z</dcterms:modified>
</cp:coreProperties>
</file>