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F0C43-818E-4DA8-B61C-4437B9806596}" type="datetimeFigureOut">
              <a:rPr lang="de-DE" smtClean="0"/>
              <a:t>08.02.2021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217A3-953F-4A6F-801C-4FD44265B6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58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B3B48-D541-4E04-8B6D-4C2E29D7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2CE3F-FE34-401B-A8D1-5C5E2CB2CB80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8B8F69-B086-4398-A6A4-651D948D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9F2D56-D779-4ABC-A903-4E090934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17559-6E02-4680-8DAE-FC072F2DC4B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90336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EBD0C8-3C6F-48FE-B707-CD87DD33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D232-B1CB-406C-AE09-E28F6A4E4C98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24FB44-15EA-47CC-B7E2-9B849775B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00C2FD-85A2-436B-B38C-34CBBB2B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0F9267-80DE-4042-A19B-219726C4E96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5367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1F2479-759B-440E-A2F0-13FC14CA7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16ABD-DECB-42CE-9D95-26C0019002C1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D37112-711B-455F-965F-CC684F26B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2A9041-7931-4C49-9FA8-2700D816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FD09-D2B0-4F34-9FD2-035844F91CB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5353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49A994-00E7-448A-9875-B672382E7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E7FB4-27FB-420D-B3E9-1EB2D0884571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DE527A-9B82-4AFB-A8A0-55D5E5ED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991B53-9206-47E4-8B21-850344A5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4E0F8-3F15-494C-B5FF-502B764B3C4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740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2FCC74-FA49-4103-BA19-EDABFC784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E3AAA-D83E-4882-9377-FC279F4ACAB0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EA4EB1-93BA-4F9B-B072-35E490A1D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DDDD21-3D9B-4A35-AD94-D14CA26A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34F9B-1E1C-42BA-BBAA-0272F3757F6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2425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89768A7E-9235-4DF6-985A-C7C86066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6BADE-2F04-4BDC-8BF3-3BE850D9DCD8}" type="datetime1">
              <a:rPr lang="de-DE" smtClean="0"/>
              <a:t>08.02.2021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EB50E211-E706-4017-8690-E91893D51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3C0FF867-003A-4368-8291-EF679ED1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1C2B1-038F-44B2-8C19-26D58051A8F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590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C96CBD14-6E2A-498A-A2B3-207E3254F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AA8B-8701-437B-B486-9CD5D7EC0D3D}" type="datetime1">
              <a:rPr lang="de-DE" smtClean="0"/>
              <a:t>08.02.2021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00EA9E65-03CF-4E77-B6E6-18B32B3E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07F97C2B-1B99-4460-BAA8-61314F45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AFB04-1605-4ABC-82CA-7F52C449507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6887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231F5657-601C-4FBB-83AF-9978102CB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66B9A-90B0-46A4-8F09-0B842E337AD2}" type="datetime1">
              <a:rPr lang="de-DE" smtClean="0"/>
              <a:t>08.02.2021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92CCD9FD-4526-417F-9B7B-3727462A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8C2CADFE-B6C6-4888-BC43-E11C4F68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9C670-6AEF-4BF4-BAB2-7843229DD67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1000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D798E394-892C-44A3-BC3F-0D9D0DF5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7661-C7B1-4E9A-9C58-0F31DB910C7F}" type="datetime1">
              <a:rPr lang="de-DE" smtClean="0"/>
              <a:t>08.02.2021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195B73FF-D0D2-48F3-86BD-94E770E8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851D8274-C713-4F34-94A0-8F2126FB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2A6AD-BB9C-4DC1-881B-C1F1AA84C8F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303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01009910-8414-403A-B278-10054274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9DBDE-32C1-40C7-B694-4AE013FA4796}" type="datetime1">
              <a:rPr lang="de-DE" smtClean="0"/>
              <a:t>08.02.2021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6854495C-A86D-44C7-A865-AECFF27F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49FEB53E-1895-4015-A6CE-3BE6BAD4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31CB0-5F68-47D9-813B-49C3975B5AE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577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7A54DA57-0408-47F0-93D1-7D158316E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0A850-86AC-4471-B103-D9F640D9106C}" type="datetime1">
              <a:rPr lang="de-DE" smtClean="0"/>
              <a:t>08.02.2021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B0ABD03-CE7B-41FB-BE91-863DB3AD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7F64B0D0-DEC8-43F3-A95A-650615682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3F1EE-CDD8-4C08-B805-FF76217C3A5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86911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F42C8BE8-BE06-4014-BF1E-9A0718112D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79D58455-8F57-4E01-B0AA-CAC2DE287A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F3C0CD-A750-4FCB-9C49-47F7FE4A4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71DBFB-D83E-4B0A-AB89-6904FD158BD1}" type="datetime1">
              <a:rPr lang="de-DE" smtClean="0"/>
              <a:t>08.02.2021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32AAA3-AC7C-4E54-BB68-4873F37FC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Landesbildungsserver Baden-Württemberg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270A66-0BB6-435F-8745-2A8D8A2BB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9E27655-6AA1-4106-8AB0-BC963DE60FE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>
            <a:extLst>
              <a:ext uri="{FF2B5EF4-FFF2-40B4-BE49-F238E27FC236}">
                <a16:creationId xmlns:a16="http://schemas.microsoft.com/office/drawing/2014/main" id="{9FD20348-38F8-4936-A216-70A055B586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Das Nomen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21E908-A633-49A2-9AB0-E14D7DB301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de-DE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D41DC58-BD30-41EF-985B-94CDF987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http://bidab.nibis.de/PICT/baum.jpg">
            <a:extLst>
              <a:ext uri="{FF2B5EF4-FFF2-40B4-BE49-F238E27FC236}">
                <a16:creationId xmlns:a16="http://schemas.microsoft.com/office/drawing/2014/main" id="{51F64B63-81F2-48EB-9A7D-C9E479431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844675"/>
            <a:ext cx="2205037" cy="365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BF4F1D27-80F2-44ED-AC8D-95E3E3297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2688" y="5516563"/>
            <a:ext cx="2881312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32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Nomen </a:t>
            </a:r>
          </a:p>
          <a:p>
            <a:pPr algn="ctr" eaLnBrk="1" hangingPunct="1"/>
            <a:r>
              <a:rPr lang="de-DE" altLang="de-DE" sz="3200" b="1" dirty="0">
                <a:solidFill>
                  <a:srgbClr val="00B050"/>
                </a:solidFill>
                <a:latin typeface="Calibri" panose="020F0502020204030204" pitchFamily="34" charset="0"/>
              </a:rPr>
              <a:t>Bsp.  Baum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860F161-CDA6-445A-962B-070EF383AA47}"/>
              </a:ext>
            </a:extLst>
          </p:cNvPr>
          <p:cNvSpPr txBox="1"/>
          <p:nvPr/>
        </p:nvSpPr>
        <p:spPr>
          <a:xfrm>
            <a:off x="684213" y="2060575"/>
            <a:ext cx="5111750" cy="4278313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/>
              <a:t>Der </a:t>
            </a:r>
            <a:r>
              <a:rPr lang="de-DE" sz="2000" u="sng" dirty="0"/>
              <a:t>Baum</a:t>
            </a:r>
            <a:r>
              <a:rPr lang="de-DE" sz="2000" dirty="0"/>
              <a:t> ist groß.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/>
              <a:t>Die </a:t>
            </a:r>
            <a:r>
              <a:rPr lang="de-DE" sz="2000" u="sng" dirty="0"/>
              <a:t>Bäume</a:t>
            </a:r>
            <a:r>
              <a:rPr lang="de-DE" sz="2000" dirty="0"/>
              <a:t> sind groß.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de-DE" sz="2400" b="1" dirty="0">
                <a:solidFill>
                  <a:srgbClr val="00B050"/>
                </a:solidFill>
                <a:sym typeface="Wingdings" pitchFamily="2" charset="2"/>
              </a:rPr>
              <a:t>Numerus  (Singular , Plural)</a:t>
            </a:r>
            <a:endParaRPr lang="de-DE" sz="1400" b="1" dirty="0">
              <a:solidFill>
                <a:srgbClr val="00B050"/>
              </a:solidFill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ym typeface="Wingdings" pitchFamily="2" charset="2"/>
              </a:rPr>
              <a:t>Die   </a:t>
            </a:r>
            <a:r>
              <a:rPr lang="de-DE" sz="2000" u="sng" dirty="0">
                <a:sym typeface="Wingdings" pitchFamily="2" charset="2"/>
              </a:rPr>
              <a:t>Eiche</a:t>
            </a:r>
            <a:r>
              <a:rPr lang="de-DE" sz="2000" dirty="0">
                <a:sym typeface="Wingdings" pitchFamily="2" charset="2"/>
              </a:rPr>
              <a:t> ist schön.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ym typeface="Wingdings" pitchFamily="2" charset="2"/>
              </a:rPr>
              <a:t>Der   </a:t>
            </a:r>
            <a:r>
              <a:rPr lang="de-DE" sz="2000" u="sng" dirty="0">
                <a:sym typeface="Wingdings" pitchFamily="2" charset="2"/>
              </a:rPr>
              <a:t>Ahorn</a:t>
            </a:r>
            <a:r>
              <a:rPr lang="de-DE" sz="2000" dirty="0">
                <a:sym typeface="Wingdings" pitchFamily="2" charset="2"/>
              </a:rPr>
              <a:t> ist schöner.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ym typeface="Wingdings" pitchFamily="2" charset="2"/>
              </a:rPr>
              <a:t>Das   </a:t>
            </a:r>
            <a:r>
              <a:rPr lang="de-DE" sz="2000" u="sng" dirty="0">
                <a:sym typeface="Wingdings" pitchFamily="2" charset="2"/>
              </a:rPr>
              <a:t>Gebüsch</a:t>
            </a:r>
            <a:r>
              <a:rPr lang="de-DE" sz="2000" dirty="0">
                <a:sym typeface="Wingdings" pitchFamily="2" charset="2"/>
              </a:rPr>
              <a:t> ist klein.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/>
              <a:buChar char="à"/>
              <a:defRPr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Genus (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feminin, maskulin, neutral</a:t>
            </a: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u="sng" dirty="0">
                <a:solidFill>
                  <a:schemeClr val="tx1"/>
                </a:solidFill>
                <a:sym typeface="Wingdings" pitchFamily="2" charset="2"/>
              </a:rPr>
              <a:t>Der Baum </a:t>
            </a: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ist groß.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Das ist der Name </a:t>
            </a:r>
            <a:r>
              <a:rPr lang="de-DE" sz="2000" u="sng" dirty="0">
                <a:solidFill>
                  <a:schemeClr val="tx1"/>
                </a:solidFill>
                <a:sym typeface="Wingdings" pitchFamily="2" charset="2"/>
              </a:rPr>
              <a:t>des Baumes</a:t>
            </a: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Er hilft </a:t>
            </a:r>
            <a:r>
              <a:rPr lang="de-DE" sz="2000" u="sng" dirty="0">
                <a:solidFill>
                  <a:schemeClr val="tx1"/>
                </a:solidFill>
                <a:sym typeface="Wingdings" pitchFamily="2" charset="2"/>
              </a:rPr>
              <a:t>dem Baum</a:t>
            </a: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Er pflegt </a:t>
            </a:r>
            <a:r>
              <a:rPr lang="de-DE" sz="2000" u="sng" dirty="0">
                <a:solidFill>
                  <a:schemeClr val="tx1"/>
                </a:solidFill>
                <a:sym typeface="Wingdings" pitchFamily="2" charset="2"/>
              </a:rPr>
              <a:t>den Baum</a:t>
            </a:r>
            <a:r>
              <a:rPr lang="de-DE" sz="2000" dirty="0">
                <a:solidFill>
                  <a:schemeClr val="tx1"/>
                </a:solidFill>
                <a:sym typeface="Wingdings" pitchFamily="2" charset="2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>
                <a:solidFill>
                  <a:srgbClr val="0070C0"/>
                </a:solidFill>
                <a:sym typeface="Wingdings" pitchFamily="2" charset="2"/>
              </a:rPr>
              <a:t> </a:t>
            </a:r>
            <a:r>
              <a:rPr lang="de-DE" sz="2400" b="1" dirty="0">
                <a:solidFill>
                  <a:srgbClr val="0070C0"/>
                </a:solidFill>
                <a:sym typeface="Wingdings" pitchFamily="2" charset="2"/>
              </a:rPr>
              <a:t>Kasus  </a:t>
            </a:r>
            <a:br>
              <a:rPr lang="de-DE" sz="2400" b="1" dirty="0">
                <a:solidFill>
                  <a:srgbClr val="0070C0"/>
                </a:solidFill>
                <a:sym typeface="Wingdings" pitchFamily="2" charset="2"/>
              </a:rPr>
            </a:br>
            <a:r>
              <a:rPr lang="de-DE" sz="2000" b="1" dirty="0">
                <a:solidFill>
                  <a:srgbClr val="0070C0"/>
                </a:solidFill>
                <a:sym typeface="Wingdings" pitchFamily="2" charset="2"/>
              </a:rPr>
              <a:t>(Nominativ, Genitiv, Dativ, Akkusativ)</a:t>
            </a:r>
            <a:endParaRPr lang="de-DE" sz="24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6F3AB5DD-5E8E-462D-8914-3A42A91B37DE}"/>
              </a:ext>
            </a:extLst>
          </p:cNvPr>
          <p:cNvSpPr/>
          <p:nvPr/>
        </p:nvSpPr>
        <p:spPr>
          <a:xfrm>
            <a:off x="684213" y="3141663"/>
            <a:ext cx="576262" cy="863600"/>
          </a:xfrm>
          <a:prstGeom prst="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CF94AE1-8A25-427F-9F5D-3391F9B75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76250"/>
            <a:ext cx="8280400" cy="1477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DE" altLang="de-DE" b="1" dirty="0">
              <a:latin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b="1" dirty="0">
                <a:latin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</a:rPr>
              <a:t>Nomen werden </a:t>
            </a:r>
            <a:r>
              <a:rPr lang="de-DE" altLang="de-DE" b="1" dirty="0">
                <a:latin typeface="Calibri" panose="020F0502020204030204" pitchFamily="34" charset="0"/>
              </a:rPr>
              <a:t>großgeschrieben.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b="1" dirty="0">
                <a:latin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</a:rPr>
              <a:t>Man unterscheidet z.B. zwischen </a:t>
            </a:r>
            <a:r>
              <a:rPr lang="de-DE" altLang="de-DE" b="1" dirty="0">
                <a:latin typeface="Calibri" panose="020F0502020204030204" pitchFamily="34" charset="0"/>
              </a:rPr>
              <a:t>Konkreta, Abstrakta und Eigennamen.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b="1" dirty="0">
                <a:latin typeface="Calibri" panose="020F0502020204030204" pitchFamily="34" charset="0"/>
              </a:rPr>
              <a:t> </a:t>
            </a:r>
            <a:r>
              <a:rPr lang="de-DE" altLang="de-DE" dirty="0">
                <a:latin typeface="Calibri" panose="020F0502020204030204" pitchFamily="34" charset="0"/>
              </a:rPr>
              <a:t>Sie werden im Satz </a:t>
            </a:r>
            <a:r>
              <a:rPr lang="de-DE" altLang="de-DE" b="1" dirty="0">
                <a:latin typeface="Calibri" panose="020F0502020204030204" pitchFamily="34" charset="0"/>
              </a:rPr>
              <a:t>oft von Artikeln begleitet.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b="1" dirty="0">
                <a:latin typeface="Calibri" panose="020F0502020204030204" pitchFamily="34" charset="0"/>
              </a:rPr>
              <a:t> </a:t>
            </a:r>
            <a:r>
              <a:rPr lang="de-DE" altLang="de-DE" u="sng" dirty="0">
                <a:latin typeface="Calibri" panose="020F0502020204030204" pitchFamily="34" charset="0"/>
              </a:rPr>
              <a:t>Nomen sind </a:t>
            </a:r>
            <a:r>
              <a:rPr lang="de-DE" altLang="de-DE" b="1" u="sng" dirty="0">
                <a:latin typeface="Calibri" panose="020F0502020204030204" pitchFamily="34" charset="0"/>
              </a:rPr>
              <a:t>veränderbar</a:t>
            </a:r>
            <a:r>
              <a:rPr lang="de-DE" altLang="de-DE" b="1" dirty="0">
                <a:latin typeface="Calibri" panose="020F0502020204030204" pitchFamily="34" charset="0"/>
              </a:rPr>
              <a:t>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F48C84C-3444-4C46-9F6E-DCC24FBB5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4724400"/>
            <a:ext cx="2160587" cy="9239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>
                <a:latin typeface="+mn-lt"/>
                <a:cs typeface="+mn-cs"/>
              </a:rPr>
              <a:t>Nomen </a:t>
            </a:r>
            <a:r>
              <a:rPr lang="de-DE" dirty="0">
                <a:latin typeface="+mn-lt"/>
                <a:cs typeface="+mn-cs"/>
              </a:rPr>
              <a:t>stehen im Satz in einem bestimmten Fall.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B33D2873-3E6E-40DF-B60D-A2E4D77F9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205038"/>
            <a:ext cx="936625" cy="369887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>
                <a:latin typeface="Calibri" panose="020F0502020204030204" pitchFamily="34" charset="0"/>
              </a:rPr>
              <a:t>Anzahl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CFBCBCC-CDB6-41F9-9652-DF82FEABE2F8}"/>
              </a:ext>
            </a:extLst>
          </p:cNvPr>
          <p:cNvSpPr txBox="1"/>
          <p:nvPr/>
        </p:nvSpPr>
        <p:spPr>
          <a:xfrm>
            <a:off x="3492500" y="3213100"/>
            <a:ext cx="1871663" cy="6461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latin typeface="+mn-lt"/>
                <a:cs typeface="+mn-cs"/>
              </a:rPr>
              <a:t>grammatisches Geschlecht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DF5ED2B5-996A-4D14-B3F3-13AB256B89CD}"/>
              </a:ext>
            </a:extLst>
          </p:cNvPr>
          <p:cNvSpPr txBox="1"/>
          <p:nvPr/>
        </p:nvSpPr>
        <p:spPr>
          <a:xfrm>
            <a:off x="539750" y="334962"/>
            <a:ext cx="8064500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de-DE" b="1" dirty="0">
                <a:solidFill>
                  <a:srgbClr val="00B050"/>
                </a:solidFill>
                <a:latin typeface="Arial" charset="0"/>
                <a:cs typeface="Arial" charset="0"/>
              </a:rPr>
              <a:t>Das Nomen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6FF5499-2F3D-47EC-B504-D705A907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>
            <a:extLst>
              <a:ext uri="{FF2B5EF4-FFF2-40B4-BE49-F238E27FC236}">
                <a16:creationId xmlns:a16="http://schemas.microsoft.com/office/drawing/2014/main" id="{772D6160-0495-4BC1-902D-77A81F7DB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 eaLnBrk="1" hangingPunct="1"/>
            <a:r>
              <a:rPr lang="de-DE" altLang="de-DE" sz="3600" b="1" u="sng">
                <a:solidFill>
                  <a:srgbClr val="00B050"/>
                </a:solidFill>
              </a:rPr>
              <a:t>Der Numerus (= die Anzahl)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CA8466-B603-4636-8584-F7442876E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3276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dirty="0"/>
              <a:t>Der </a:t>
            </a:r>
            <a:r>
              <a:rPr lang="de-DE" altLang="de-DE" u="sng" dirty="0"/>
              <a:t>Baum</a:t>
            </a:r>
            <a:r>
              <a:rPr lang="de-DE" altLang="de-DE" dirty="0"/>
              <a:t> ist groß.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dirty="0"/>
              <a:t>			</a:t>
            </a:r>
            <a:r>
              <a:rPr lang="de-DE" altLang="de-DE" dirty="0">
                <a:solidFill>
                  <a:srgbClr val="00B050"/>
                </a:solidFill>
              </a:rPr>
              <a:t>Singular (= Einzahl)</a:t>
            </a:r>
            <a:br>
              <a:rPr lang="de-DE" altLang="de-DE" dirty="0">
                <a:solidFill>
                  <a:srgbClr val="00B050"/>
                </a:solidFill>
              </a:rPr>
            </a:br>
            <a:endParaRPr lang="de-DE" altLang="de-DE" sz="1100" dirty="0">
              <a:solidFill>
                <a:srgbClr val="00B05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dirty="0"/>
              <a:t>Die </a:t>
            </a:r>
            <a:r>
              <a:rPr lang="de-DE" altLang="de-DE" u="sng" dirty="0"/>
              <a:t>Bäume</a:t>
            </a:r>
            <a:r>
              <a:rPr lang="de-DE" altLang="de-DE" dirty="0"/>
              <a:t> sind groß.</a:t>
            </a:r>
            <a:r>
              <a:rPr lang="de-DE" altLang="de-DE" dirty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dirty="0"/>
              <a:t>			     </a:t>
            </a:r>
            <a:r>
              <a:rPr lang="de-DE" altLang="de-DE" dirty="0">
                <a:solidFill>
                  <a:srgbClr val="00B050"/>
                </a:solidFill>
              </a:rPr>
              <a:t>Plural (= Mehrzahl)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sz="2400" dirty="0">
                <a:solidFill>
                  <a:srgbClr val="FF0000"/>
                </a:solidFill>
              </a:rPr>
              <a:t>Vorsicht: </a:t>
            </a:r>
            <a:r>
              <a:rPr lang="de-DE" altLang="de-DE" sz="2400" dirty="0"/>
              <a:t>Manche Nomen haben </a:t>
            </a:r>
            <a:r>
              <a:rPr lang="de-DE" altLang="de-DE" sz="2400" b="1" dirty="0"/>
              <a:t>keine Pluralform</a:t>
            </a:r>
            <a:r>
              <a:rPr lang="de-DE" altLang="de-DE" sz="2400" dirty="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sz="2000" i="1" dirty="0"/>
              <a:t>Beispiele: die Hitze, die Liebe, das Alter, der Regen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sz="2400" dirty="0"/>
              <a:t>Und </a:t>
            </a:r>
            <a:r>
              <a:rPr lang="de-DE" altLang="de-DE" sz="2400" b="1" dirty="0"/>
              <a:t>Fremdwörter</a:t>
            </a:r>
            <a:r>
              <a:rPr lang="de-DE" altLang="de-DE" sz="2400" dirty="0"/>
              <a:t> folgen keinem Schema.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de-DE" altLang="de-DE" sz="2000" i="1" dirty="0"/>
              <a:t>Beispiele: das Album – </a:t>
            </a:r>
            <a:r>
              <a:rPr lang="de-DE" altLang="de-DE" sz="2000" b="1" i="1" dirty="0">
                <a:solidFill>
                  <a:srgbClr val="00B050"/>
                </a:solidFill>
              </a:rPr>
              <a:t>die Alben</a:t>
            </a:r>
            <a:r>
              <a:rPr lang="de-DE" altLang="de-DE" sz="2000" i="1" dirty="0"/>
              <a:t>, der Atlas – </a:t>
            </a:r>
            <a:r>
              <a:rPr lang="de-DE" altLang="de-DE" sz="2000" b="1" i="1" dirty="0">
                <a:solidFill>
                  <a:srgbClr val="00B050"/>
                </a:solidFill>
              </a:rPr>
              <a:t>die Atlanten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E3A86AEB-7FC2-48C9-AB64-AEDA08CD1759}"/>
              </a:ext>
            </a:extLst>
          </p:cNvPr>
          <p:cNvSpPr txBox="1"/>
          <p:nvPr/>
        </p:nvSpPr>
        <p:spPr>
          <a:xfrm>
            <a:off x="6659563" y="765175"/>
            <a:ext cx="2233612" cy="313848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dirty="0"/>
              <a:t>Die Pluralformen werden  unter-schiedlich gebildet: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Uhr – Uhr</a:t>
            </a:r>
            <a:r>
              <a:rPr lang="de-DE" b="1" u="sng" dirty="0">
                <a:solidFill>
                  <a:srgbClr val="00B050"/>
                </a:solidFill>
              </a:rPr>
              <a:t>en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Katze – Katze</a:t>
            </a:r>
            <a:r>
              <a:rPr lang="de-DE" b="1" u="sng" dirty="0">
                <a:solidFill>
                  <a:srgbClr val="00B050"/>
                </a:solidFill>
              </a:rPr>
              <a:t>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Lied – Lied</a:t>
            </a:r>
            <a:r>
              <a:rPr lang="de-DE" b="1" u="sng" dirty="0">
                <a:solidFill>
                  <a:srgbClr val="00B050"/>
                </a:solidFill>
              </a:rPr>
              <a:t>er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Tag – Tag</a:t>
            </a:r>
            <a:r>
              <a:rPr lang="de-DE" b="1" u="sng" dirty="0">
                <a:solidFill>
                  <a:srgbClr val="00B050"/>
                </a:solidFill>
              </a:rPr>
              <a:t>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Ofen – Ofen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Nagel – N</a:t>
            </a:r>
            <a:r>
              <a:rPr lang="de-DE" b="1" u="sng" dirty="0">
                <a:solidFill>
                  <a:srgbClr val="00B050"/>
                </a:solidFill>
              </a:rPr>
              <a:t>ä</a:t>
            </a:r>
            <a:r>
              <a:rPr lang="de-DE" dirty="0"/>
              <a:t>gel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Baum – B</a:t>
            </a:r>
            <a:r>
              <a:rPr lang="de-DE" b="1" u="sng" dirty="0">
                <a:solidFill>
                  <a:srgbClr val="00B050"/>
                </a:solidFill>
              </a:rPr>
              <a:t>ä</a:t>
            </a:r>
            <a:r>
              <a:rPr lang="de-DE" dirty="0"/>
              <a:t>um</a:t>
            </a:r>
            <a:r>
              <a:rPr lang="de-DE" b="1" u="sng" dirty="0">
                <a:solidFill>
                  <a:srgbClr val="00B050"/>
                </a:solidFill>
              </a:rPr>
              <a:t>e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de-DE" dirty="0"/>
              <a:t> Oma - Oma</a:t>
            </a:r>
            <a:r>
              <a:rPr lang="de-DE" b="1" u="sng" dirty="0">
                <a:solidFill>
                  <a:srgbClr val="00B050"/>
                </a:solidFill>
              </a:rPr>
              <a:t>s</a:t>
            </a:r>
            <a:endParaRPr lang="de-DE" sz="1100" b="1" u="sng" dirty="0">
              <a:solidFill>
                <a:srgbClr val="00B050"/>
              </a:solidFill>
            </a:endParaRPr>
          </a:p>
        </p:txBody>
      </p:sp>
      <p:pic>
        <p:nvPicPr>
          <p:cNvPr id="12" name="Grafik 11" descr="http://bidab.nibis.de/PICT/baum.jpg">
            <a:extLst>
              <a:ext uri="{FF2B5EF4-FFF2-40B4-BE49-F238E27FC236}">
                <a16:creationId xmlns:a16="http://schemas.microsoft.com/office/drawing/2014/main" id="{1023465F-279F-4699-8F63-8E22B3E81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773238"/>
            <a:ext cx="50323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14" descr="http://bidab.nibis.de/PICT/baum.jpg">
            <a:extLst>
              <a:ext uri="{FF2B5EF4-FFF2-40B4-BE49-F238E27FC236}">
                <a16:creationId xmlns:a16="http://schemas.microsoft.com/office/drawing/2014/main" id="{CDA939A4-1F4D-428D-A862-45F655137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068638"/>
            <a:ext cx="5048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Grafik 16" descr="http://bidab.nibis.de/PICT/baum.jpg">
            <a:extLst>
              <a:ext uri="{FF2B5EF4-FFF2-40B4-BE49-F238E27FC236}">
                <a16:creationId xmlns:a16="http://schemas.microsoft.com/office/drawing/2014/main" id="{B4D87BA7-61FC-4C45-B41A-B7741C426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141663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12" descr="http://bidab.nibis.de/PICT/baum.jpg">
            <a:extLst>
              <a:ext uri="{FF2B5EF4-FFF2-40B4-BE49-F238E27FC236}">
                <a16:creationId xmlns:a16="http://schemas.microsoft.com/office/drawing/2014/main" id="{892FCFF4-2347-45F5-B8C9-28DDF5408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3500438"/>
            <a:ext cx="50482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Grafik 15" descr="http://bidab.nibis.de/PICT/baum.jpg">
            <a:extLst>
              <a:ext uri="{FF2B5EF4-FFF2-40B4-BE49-F238E27FC236}">
                <a16:creationId xmlns:a16="http://schemas.microsoft.com/office/drawing/2014/main" id="{BFDA4B14-0290-4B90-A0CC-242B456EC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73463"/>
            <a:ext cx="5048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0961E60-CEA6-4C56-8F37-30E640813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A7964-CF84-487F-A261-6587CFAFD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de-DE" sz="3200" b="1" u="sng" dirty="0">
                <a:solidFill>
                  <a:schemeClr val="accent6">
                    <a:lumMod val="75000"/>
                  </a:schemeClr>
                </a:solidFill>
              </a:rPr>
              <a:t>Das Genus (= grammatisches Geschlecht)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35B77F-7B95-46E1-AD99-E409E0BE4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ym typeface="Wingdings" pitchFamily="2" charset="2"/>
              </a:rPr>
              <a:t>Die   </a:t>
            </a:r>
            <a:r>
              <a:rPr lang="de-DE" u="sng" dirty="0">
                <a:sym typeface="Wingdings" pitchFamily="2" charset="2"/>
              </a:rPr>
              <a:t>Eiche</a:t>
            </a:r>
            <a:r>
              <a:rPr lang="de-DE" dirty="0">
                <a:sym typeface="Wingdings" pitchFamily="2" charset="2"/>
              </a:rPr>
              <a:t> ist schön.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	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die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Eiche ist </a:t>
            </a:r>
            <a:r>
              <a:rPr lang="de-DE" b="1" u="sng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feminin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(= weiblich) </a:t>
            </a:r>
            <a:endParaRPr lang="de-DE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ym typeface="Wingdings" pitchFamily="2" charset="2"/>
              </a:rPr>
              <a:t>Der   </a:t>
            </a:r>
            <a:r>
              <a:rPr lang="de-DE" u="sng" dirty="0">
                <a:sym typeface="Wingdings" pitchFamily="2" charset="2"/>
              </a:rPr>
              <a:t>Ahorn</a:t>
            </a:r>
            <a:r>
              <a:rPr lang="de-DE" dirty="0">
                <a:sym typeface="Wingdings" pitchFamily="2" charset="2"/>
              </a:rPr>
              <a:t> ist schöner.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	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der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Ahorn ist </a:t>
            </a:r>
            <a:r>
              <a:rPr lang="de-DE" b="1" u="sng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maskulin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(= männlich) </a:t>
            </a:r>
            <a:endParaRPr lang="de-DE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de-DE" dirty="0">
                <a:sym typeface="Wingdings" pitchFamily="2" charset="2"/>
              </a:rPr>
              <a:t>Das   </a:t>
            </a:r>
            <a:r>
              <a:rPr lang="de-DE" u="sng" dirty="0">
                <a:sym typeface="Wingdings" pitchFamily="2" charset="2"/>
              </a:rPr>
              <a:t>Gebüsch</a:t>
            </a:r>
            <a:r>
              <a:rPr lang="de-DE" dirty="0">
                <a:sym typeface="Wingdings" pitchFamily="2" charset="2"/>
              </a:rPr>
              <a:t> ist klein.</a:t>
            </a:r>
            <a:r>
              <a:rPr lang="de-DE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de-DE" b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	das 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Gebüsch ist </a:t>
            </a:r>
            <a:r>
              <a:rPr lang="de-DE" b="1" u="sng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neutral</a:t>
            </a:r>
            <a:r>
              <a:rPr lang="de-DE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(= sächlich) </a:t>
            </a:r>
            <a:endParaRPr lang="de-DE" dirty="0">
              <a:sym typeface="Wingdings" pitchFamily="2" charset="2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9E49A7-C45A-4A58-81B3-3551E634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24C83017-F39F-4C97-A008-C300C0917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33375"/>
            <a:ext cx="8135937" cy="575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3200" b="1" u="sng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Der </a:t>
            </a:r>
            <a:r>
              <a:rPr lang="de-DE" altLang="de-DE" sz="3600" b="1" u="sng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Kasus (= der Fall)</a:t>
            </a:r>
          </a:p>
          <a:p>
            <a:pPr eaLnBrk="1" hangingPunct="1"/>
            <a:endParaRPr lang="de-DE" altLang="de-DE" sz="1200" b="1" u="sng" dirty="0">
              <a:solidFill>
                <a:srgbClr val="0070C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de-DE" altLang="de-DE" sz="3200" dirty="0">
                <a:latin typeface="Calibri" panose="020F0502020204030204" pitchFamily="34" charset="0"/>
                <a:sym typeface="Wingdings" panose="05000000000000000000" pitchFamily="2" charset="2"/>
              </a:rPr>
              <a:t> Man unterscheidet zwischen vier Fällen:</a:t>
            </a:r>
            <a:br>
              <a:rPr lang="de-DE" altLang="de-DE" sz="3200" dirty="0">
                <a:latin typeface="Calibri" panose="020F0502020204030204" pitchFamily="34" charset="0"/>
                <a:sym typeface="Wingdings" panose="05000000000000000000" pitchFamily="2" charset="2"/>
              </a:rPr>
            </a:br>
            <a:r>
              <a:rPr lang="de-DE" altLang="de-DE" sz="3200" dirty="0">
                <a:latin typeface="Calibri" panose="020F0502020204030204" pitchFamily="34" charset="0"/>
                <a:sym typeface="Wingdings" panose="05000000000000000000" pitchFamily="2" charset="2"/>
              </a:rPr>
              <a:t>	</a:t>
            </a:r>
            <a:r>
              <a:rPr lang="de-DE" altLang="de-DE" sz="32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Nominativ, Genitiv, Dativ, Akkusativ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de-DE" altLang="de-DE" sz="1200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de-DE" altLang="de-DE" sz="3200" dirty="0">
                <a:latin typeface="Calibri" panose="020F0502020204030204" pitchFamily="34" charset="0"/>
                <a:sym typeface="Wingdings" panose="05000000000000000000" pitchFamily="2" charset="2"/>
              </a:rPr>
              <a:t> Den Kasus des Nomens kannst du mit der 	</a:t>
            </a:r>
            <a:r>
              <a:rPr lang="de-DE" altLang="de-DE" sz="32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Satzgliedfrage</a:t>
            </a:r>
            <a:r>
              <a:rPr lang="de-DE" altLang="de-DE" sz="3200" dirty="0">
                <a:latin typeface="Calibri" panose="020F0502020204030204" pitchFamily="34" charset="0"/>
                <a:sym typeface="Wingdings" panose="05000000000000000000" pitchFamily="2" charset="2"/>
              </a:rPr>
              <a:t> erfragen.</a:t>
            </a:r>
            <a:r>
              <a:rPr lang="de-DE" altLang="de-DE" sz="32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eaLnBrk="1" hangingPunct="1"/>
            <a:endParaRPr lang="de-DE" altLang="de-DE" sz="1600" b="1" dirty="0">
              <a:solidFill>
                <a:srgbClr val="0070C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Der Baum 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ist groß.</a:t>
            </a:r>
            <a:r>
              <a:rPr lang="de-DE" altLang="de-DE" sz="19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900" u="sng" dirty="0">
                <a:latin typeface="Calibri" panose="020F0502020204030204" pitchFamily="34" charset="0"/>
              </a:rPr>
              <a:t>Die Bäume </a:t>
            </a:r>
            <a:r>
              <a:rPr lang="de-DE" altLang="de-DE" sz="1900" dirty="0">
                <a:latin typeface="Calibri" panose="020F0502020204030204" pitchFamily="34" charset="0"/>
              </a:rPr>
              <a:t>sind groß.</a:t>
            </a:r>
            <a:r>
              <a:rPr lang="de-DE" altLang="de-DE" sz="1900" dirty="0">
                <a:solidFill>
                  <a:srgbClr val="0070C0"/>
                </a:solidFill>
                <a:latin typeface="Calibri" panose="020F0502020204030204" pitchFamily="34" charset="0"/>
              </a:rPr>
              <a:t>	</a:t>
            </a:r>
            <a:r>
              <a:rPr lang="de-DE" altLang="de-DE" sz="1900" b="1" u="sng" dirty="0">
                <a:solidFill>
                  <a:srgbClr val="0070C0"/>
                </a:solidFill>
                <a:latin typeface="Calibri" panose="020F0502020204030204" pitchFamily="34" charset="0"/>
              </a:rPr>
              <a:t>Wer oder was </a:t>
            </a:r>
            <a:r>
              <a:rPr lang="de-DE" altLang="de-DE" sz="1900" dirty="0">
                <a:latin typeface="Calibri" panose="020F0502020204030204" pitchFamily="34" charset="0"/>
              </a:rPr>
              <a:t>ist groß? </a:t>
            </a:r>
          </a:p>
          <a:p>
            <a:pPr eaLnBrk="1" hangingPunct="1"/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			 Nominativ</a:t>
            </a:r>
            <a:endParaRPr lang="de-DE" altLang="de-DE" sz="1900" b="1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Das ist der Name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des Baumes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  / 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der Bäume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de-DE" altLang="de-DE" sz="1900" dirty="0">
                <a:solidFill>
                  <a:srgbClr val="0070C0"/>
                </a:solidFill>
                <a:latin typeface="Calibri" panose="020F0502020204030204" pitchFamily="34" charset="0"/>
              </a:rPr>
              <a:t>	</a:t>
            </a:r>
            <a:r>
              <a:rPr lang="de-DE" altLang="de-DE" sz="1900" b="1" u="sng" dirty="0">
                <a:solidFill>
                  <a:srgbClr val="0070C0"/>
                </a:solidFill>
                <a:latin typeface="Calibri" panose="020F0502020204030204" pitchFamily="34" charset="0"/>
              </a:rPr>
              <a:t>Wessen</a:t>
            </a:r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900" dirty="0">
                <a:latin typeface="Calibri" panose="020F0502020204030204" pitchFamily="34" charset="0"/>
              </a:rPr>
              <a:t>Name ist das? </a:t>
            </a:r>
          </a:p>
          <a:p>
            <a:pPr eaLnBrk="1" hangingPunct="1"/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			 Genitiv</a:t>
            </a:r>
            <a:endParaRPr lang="de-DE" altLang="de-DE" sz="1900" b="1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Er hilft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dem Baum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 /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den Bäumen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de-DE" altLang="de-DE" sz="1900" dirty="0">
                <a:solidFill>
                  <a:srgbClr val="0070C0"/>
                </a:solidFill>
                <a:latin typeface="Calibri" panose="020F0502020204030204" pitchFamily="34" charset="0"/>
              </a:rPr>
              <a:t>		</a:t>
            </a:r>
            <a:r>
              <a:rPr lang="de-DE" altLang="de-DE" sz="1900" b="1" u="sng" dirty="0">
                <a:solidFill>
                  <a:srgbClr val="0070C0"/>
                </a:solidFill>
                <a:latin typeface="Calibri" panose="020F0502020204030204" pitchFamily="34" charset="0"/>
              </a:rPr>
              <a:t>Wem</a:t>
            </a:r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de-DE" altLang="de-DE" sz="1900" dirty="0">
                <a:latin typeface="Calibri" panose="020F0502020204030204" pitchFamily="34" charset="0"/>
              </a:rPr>
              <a:t>hilft er? </a:t>
            </a:r>
          </a:p>
          <a:p>
            <a:pPr eaLnBrk="1" hangingPunct="1"/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			 Dativ </a:t>
            </a:r>
            <a:endParaRPr lang="de-DE" altLang="de-DE" sz="1900" b="1" dirty="0"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Er pflegt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den Baum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 / </a:t>
            </a:r>
            <a:r>
              <a:rPr lang="de-DE" altLang="de-DE" sz="1900" u="sng" dirty="0">
                <a:latin typeface="Calibri" panose="020F0502020204030204" pitchFamily="34" charset="0"/>
                <a:sym typeface="Wingdings" panose="05000000000000000000" pitchFamily="2" charset="2"/>
              </a:rPr>
              <a:t>die Bäume</a:t>
            </a:r>
            <a:r>
              <a:rPr lang="de-DE" altLang="de-DE" sz="1900" dirty="0"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  <a:r>
              <a:rPr lang="de-DE" altLang="de-DE" sz="1900" dirty="0">
                <a:solidFill>
                  <a:srgbClr val="0070C0"/>
                </a:solidFill>
                <a:latin typeface="Calibri" panose="020F0502020204030204" pitchFamily="34" charset="0"/>
              </a:rPr>
              <a:t> 		</a:t>
            </a:r>
            <a:r>
              <a:rPr lang="de-DE" altLang="de-DE" sz="1900" b="1" u="sng" dirty="0">
                <a:solidFill>
                  <a:srgbClr val="0070C0"/>
                </a:solidFill>
                <a:latin typeface="Calibri" panose="020F0502020204030204" pitchFamily="34" charset="0"/>
              </a:rPr>
              <a:t>Wen oder was </a:t>
            </a:r>
            <a:r>
              <a:rPr lang="de-DE" altLang="de-DE" sz="1900" dirty="0">
                <a:latin typeface="Calibri" panose="020F0502020204030204" pitchFamily="34" charset="0"/>
              </a:rPr>
              <a:t>pflegt er? </a:t>
            </a:r>
          </a:p>
          <a:p>
            <a:pPr eaLnBrk="1" hangingPunct="1"/>
            <a:r>
              <a:rPr lang="de-DE" altLang="de-DE" sz="1900" b="1" dirty="0">
                <a:solidFill>
                  <a:srgbClr val="0070C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			 Akkusativ</a:t>
            </a:r>
            <a:endParaRPr lang="de-DE" altLang="de-DE" sz="1900" b="1" dirty="0"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3F91DC8-CA0F-42C8-9E1D-C585ED90F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>
            <a:extLst>
              <a:ext uri="{FF2B5EF4-FFF2-40B4-BE49-F238E27FC236}">
                <a16:creationId xmlns:a16="http://schemas.microsoft.com/office/drawing/2014/main" id="{D87DD315-7FB5-4A26-8278-9B516BF3B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de-DE" altLang="de-DE"/>
          </a:p>
        </p:txBody>
      </p:sp>
      <p:sp>
        <p:nvSpPr>
          <p:cNvPr id="7171" name="Inhaltsplatzhalter 2">
            <a:extLst>
              <a:ext uri="{FF2B5EF4-FFF2-40B4-BE49-F238E27FC236}">
                <a16:creationId xmlns:a16="http://schemas.microsoft.com/office/drawing/2014/main" id="{2072BAA2-AFCA-4437-B7E6-09673F62F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de-DE" altLang="de-DE" sz="4000" dirty="0"/>
              <a:t>Nomen sind veränderbar in Numerus, Genus und Kasus.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de-DE" altLang="de-DE" sz="4000" dirty="0"/>
              <a:t>Sie lassen sich </a:t>
            </a:r>
            <a:r>
              <a:rPr lang="de-DE" altLang="de-DE" sz="4000" dirty="0">
                <a:solidFill>
                  <a:srgbClr val="FF0000"/>
                </a:solidFill>
              </a:rPr>
              <a:t>deklinieren </a:t>
            </a:r>
            <a:r>
              <a:rPr lang="de-DE" altLang="de-DE" sz="4000" dirty="0"/>
              <a:t>(= </a:t>
            </a:r>
            <a:r>
              <a:rPr lang="de-DE" altLang="de-DE" sz="4000" dirty="0">
                <a:solidFill>
                  <a:srgbClr val="FF0000"/>
                </a:solidFill>
              </a:rPr>
              <a:t>beugen</a:t>
            </a:r>
            <a:r>
              <a:rPr lang="de-DE" altLang="de-DE" sz="4000" dirty="0"/>
              <a:t>).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de-DE" altLang="de-DE" sz="4000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304CFBAA-A2DD-484B-A608-69CF7B8E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hteck 2">
            <a:extLst>
              <a:ext uri="{FF2B5EF4-FFF2-40B4-BE49-F238E27FC236}">
                <a16:creationId xmlns:a16="http://schemas.microsoft.com/office/drawing/2014/main" id="{201AA3EB-38DC-4A88-95A5-C93943398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836613"/>
            <a:ext cx="6769100" cy="51085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b="1" u="sng" dirty="0"/>
              <a:t>Merke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800" b="1" u="sng" dirty="0"/>
              <a:t>Nomen (auch: Substantive)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2800" b="1" dirty="0"/>
          </a:p>
          <a:p>
            <a:pPr marL="357188" indent="-3571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de-DE" sz="2800" dirty="0"/>
              <a:t>Sie werden </a:t>
            </a:r>
            <a:r>
              <a:rPr lang="de-DE" sz="2800" u="sng" dirty="0"/>
              <a:t>großgeschrieben</a:t>
            </a:r>
            <a:r>
              <a:rPr lang="de-DE" sz="2800" b="1" dirty="0"/>
              <a:t>.</a:t>
            </a:r>
          </a:p>
          <a:p>
            <a:pPr marL="357188" indent="-3571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de-DE" sz="2800" dirty="0"/>
              <a:t>Man unterscheidet z.B. zwischen </a:t>
            </a:r>
            <a:r>
              <a:rPr lang="de-DE" sz="2800" b="1" dirty="0"/>
              <a:t>Konkreta, Abstrakta </a:t>
            </a:r>
            <a:r>
              <a:rPr lang="de-DE" sz="2800" dirty="0"/>
              <a:t>und</a:t>
            </a:r>
            <a:r>
              <a:rPr lang="de-DE" sz="2800" b="1" dirty="0"/>
              <a:t> Eigennamen</a:t>
            </a:r>
            <a:r>
              <a:rPr lang="de-DE" sz="2800" dirty="0"/>
              <a:t>.</a:t>
            </a:r>
          </a:p>
          <a:p>
            <a:pPr marL="357188" indent="-3571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de-DE" sz="2800"/>
              <a:t>Sie </a:t>
            </a:r>
            <a:r>
              <a:rPr lang="de-DE" sz="2800" dirty="0"/>
              <a:t>werden im Satz </a:t>
            </a:r>
            <a:r>
              <a:rPr lang="de-DE" sz="2800" u="sng" dirty="0"/>
              <a:t>oft von Artikeln begleitet.</a:t>
            </a:r>
          </a:p>
          <a:p>
            <a:pPr marL="357188" indent="-3571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de-DE" sz="2800"/>
              <a:t>Nomen </a:t>
            </a:r>
            <a:r>
              <a:rPr lang="de-DE" sz="2800" dirty="0"/>
              <a:t>sind </a:t>
            </a:r>
            <a:r>
              <a:rPr lang="de-DE" sz="2800" u="sng" dirty="0"/>
              <a:t>veränderbar</a:t>
            </a:r>
            <a:r>
              <a:rPr lang="de-DE" sz="2800" dirty="0"/>
              <a:t> in </a:t>
            </a:r>
            <a:r>
              <a:rPr lang="de-DE" sz="2800" b="1" dirty="0"/>
              <a:t>Numerus, Genus </a:t>
            </a:r>
            <a:r>
              <a:rPr lang="de-DE" sz="2800" dirty="0"/>
              <a:t>und</a:t>
            </a:r>
            <a:r>
              <a:rPr lang="de-DE" sz="2800" b="1" dirty="0"/>
              <a:t> Kasus</a:t>
            </a:r>
            <a:r>
              <a:rPr lang="de-DE" sz="2800" dirty="0"/>
              <a:t>. Sie lassen sich </a:t>
            </a:r>
            <a:r>
              <a:rPr lang="de-DE" sz="2800" dirty="0">
                <a:solidFill>
                  <a:srgbClr val="FF0000"/>
                </a:solidFill>
              </a:rPr>
              <a:t>deklinieren </a:t>
            </a:r>
            <a:r>
              <a:rPr lang="de-DE" sz="2800" dirty="0"/>
              <a:t>(= </a:t>
            </a:r>
            <a:r>
              <a:rPr lang="de-DE" sz="2800" dirty="0">
                <a:solidFill>
                  <a:srgbClr val="FF0000"/>
                </a:solidFill>
              </a:rPr>
              <a:t>beugen</a:t>
            </a:r>
            <a:r>
              <a:rPr lang="de-DE" sz="2800" dirty="0"/>
              <a:t>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de-DE" b="1" dirty="0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2238FC4-8A96-4169-AD09-B4194F48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Landesbildungsserver Baden-Württemberg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490</Words>
  <Application>Microsoft Office PowerPoint</Application>
  <PresentationFormat>Bildschirmpräsentation (4:3)</PresentationFormat>
  <Paragraphs>80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Larissa-Design</vt:lpstr>
      <vt:lpstr>Das Nomen </vt:lpstr>
      <vt:lpstr>PowerPoint-Präsentation</vt:lpstr>
      <vt:lpstr>Der Numerus (= die Anzahl)</vt:lpstr>
      <vt:lpstr>Das Genus (= grammatisches Geschlecht)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Substantiv (Nomen) Tafelbild</dc:title>
  <dc:creator>Blennemann</dc:creator>
  <cp:lastModifiedBy>Antje Blennemann</cp:lastModifiedBy>
  <cp:revision>13</cp:revision>
  <dcterms:created xsi:type="dcterms:W3CDTF">2012-11-20T17:32:11Z</dcterms:created>
  <dcterms:modified xsi:type="dcterms:W3CDTF">2021-02-08T10:42:02Z</dcterms:modified>
</cp:coreProperties>
</file>