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sldIdLst>
    <p:sldId id="256" r:id="rId2"/>
    <p:sldId id="273" r:id="rId3"/>
    <p:sldId id="271" r:id="rId4"/>
    <p:sldId id="264" r:id="rId5"/>
    <p:sldId id="257" r:id="rId6"/>
    <p:sldId id="258" r:id="rId7"/>
    <p:sldId id="270" r:id="rId8"/>
    <p:sldId id="259" r:id="rId9"/>
    <p:sldId id="267" r:id="rId10"/>
    <p:sldId id="268" r:id="rId11"/>
    <p:sldId id="269" r:id="rId12"/>
    <p:sldId id="272" r:id="rId13"/>
  </p:sldIdLst>
  <p:sldSz cx="9144000" cy="6858000" type="screen4x3"/>
  <p:notesSz cx="7102475" cy="102346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/>
          <a:lstStyle>
            <a:lvl1pPr algn="r">
              <a:defRPr sz="1300"/>
            </a:lvl1pPr>
          </a:lstStyle>
          <a:p>
            <a:fld id="{C1D65501-58B0-4C94-B206-5E9CA7D06FFA}" type="datetimeFigureOut">
              <a:rPr lang="de-DE" smtClean="0"/>
              <a:t>27.04.2021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66" tIns="49533" rIns="99066" bIns="49533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10248" y="4861441"/>
            <a:ext cx="5681980" cy="4605576"/>
          </a:xfrm>
          <a:prstGeom prst="rect">
            <a:avLst/>
          </a:prstGeom>
        </p:spPr>
        <p:txBody>
          <a:bodyPr vert="horz" lIns="99066" tIns="49533" rIns="99066" bIns="49533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3092" y="9721106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 anchor="b"/>
          <a:lstStyle>
            <a:lvl1pPr algn="r">
              <a:defRPr sz="1300"/>
            </a:lvl1pPr>
          </a:lstStyle>
          <a:p>
            <a:fld id="{A9DDA1B1-A873-404A-A5CE-7F7C4ECA256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70504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E158F-6452-46EB-A372-A247424A2D0B}" type="datetime1">
              <a:rPr lang="de-DE" smtClean="0"/>
              <a:t>27.04.2021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8607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2A946-776A-4FB9-A763-763FA88D2890}" type="datetime1">
              <a:rPr lang="de-DE" smtClean="0"/>
              <a:t>27.04.2021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2917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1077F-E762-4AF6-8E16-3AF1B629A2A1}" type="datetime1">
              <a:rPr lang="de-DE" smtClean="0"/>
              <a:t>27.04.2021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80332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87342-B573-4F40-BAE3-C779F0FCBF27}" type="datetime1">
              <a:rPr lang="de-DE" smtClean="0"/>
              <a:t>27.04.2021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36398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CFD38-C999-4915-8BCE-6F41EFFFD3AC}" type="datetime1">
              <a:rPr lang="de-DE" smtClean="0"/>
              <a:t>27.04.2021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80035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9BCBA-DD3E-4DDD-ACDF-A0617EA139AB}" type="datetime1">
              <a:rPr lang="de-DE" smtClean="0"/>
              <a:t>27.04.2021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91076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5DC33-0639-45FC-BEC9-91D673D534E2}" type="datetime1">
              <a:rPr lang="de-DE" smtClean="0"/>
              <a:t>27.04.2021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49860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00A01-3C2C-4AA8-853E-F5351CD5F649}" type="datetime1">
              <a:rPr lang="de-DE" smtClean="0"/>
              <a:t>27.04.2021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97803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45B2D-C68C-4CF0-8EC8-1B5EBACA0DC0}" type="datetime1">
              <a:rPr lang="de-DE" smtClean="0"/>
              <a:t>27.04.2021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24425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9D021-4E35-45AF-947D-5136D16DCC6A}" type="datetime1">
              <a:rPr lang="de-DE" smtClean="0"/>
              <a:t>27.04.2021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86499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6CEA4-946A-4408-8899-E4A9C0D4D3CB}" type="datetime1">
              <a:rPr lang="de-DE" smtClean="0"/>
              <a:t>27.04.2021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85944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533406-5FFA-4FA6-9FC4-BA0FDDCDEF7E}" type="datetime1">
              <a:rPr lang="de-DE" smtClean="0"/>
              <a:t>27.04.2021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09523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deutsch-bw.de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rojekt-gutenberg.org/keller/kleider/kleider.html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rojekt-gutenberg.org/keller/kleider/kleid005.html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hyperlink" Target="https://www.projekt-gutenberg.org/keller/kleider/kleid010.html" TargetMode="External"/><Relationship Id="rId7" Type="http://schemas.openxmlformats.org/officeDocument/2006/relationships/image" Target="../media/image5.png"/><Relationship Id="rId2" Type="http://schemas.openxmlformats.org/officeDocument/2006/relationships/hyperlink" Target="https://www.projekt-gutenberg.org/keller/kleider/kleid005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hyperlink" Target="https://www.youtube.com/watch?v=c9Xysfse4Gw" TargetMode="External"/><Relationship Id="rId4" Type="http://schemas.openxmlformats.org/officeDocument/2006/relationships/hyperlink" Target="https://www.projekt-gutenberg.org/keller/kleider/kleid011.html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rojekt-gutenberg.org/keller/kleider/kleid005.html" TargetMode="External"/><Relationship Id="rId2" Type="http://schemas.openxmlformats.org/officeDocument/2006/relationships/hyperlink" Target="https://www.projekt-gutenberg.org/keller/kleider/kleid004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projekt-gutenberg.org/keller/kleider/kleid006.html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rojekt-gutenberg.org/keller/kleider/kleid006.html" TargetMode="External"/><Relationship Id="rId2" Type="http://schemas.openxmlformats.org/officeDocument/2006/relationships/hyperlink" Target="https://www.projekt-gutenberg.org/keller/kleider/kleid005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projekt-gutenberg.org/keller/kleider/kleid009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268761"/>
            <a:ext cx="7772400" cy="2331690"/>
          </a:xfrm>
        </p:spPr>
        <p:txBody>
          <a:bodyPr>
            <a:normAutofit fontScale="90000"/>
          </a:bodyPr>
          <a:lstStyle/>
          <a:p>
            <a:r>
              <a:rPr lang="de-DE" dirty="0" smtClean="0"/>
              <a:t>Gottfried Kellers</a:t>
            </a:r>
            <a:br>
              <a:rPr lang="de-DE" dirty="0" smtClean="0"/>
            </a:br>
            <a:r>
              <a:rPr lang="de-DE" dirty="0" smtClean="0"/>
              <a:t>„Kleider machen Leute“</a:t>
            </a:r>
            <a:br>
              <a:rPr lang="de-DE" dirty="0" smtClean="0"/>
            </a:br>
            <a:r>
              <a:rPr lang="de-DE" dirty="0" smtClean="0"/>
              <a:t>im Fernunterricht</a:t>
            </a:r>
            <a:br>
              <a:rPr lang="de-DE" dirty="0" smtClean="0"/>
            </a:br>
            <a:r>
              <a:rPr lang="de-DE" sz="3600" i="1" dirty="0" smtClean="0"/>
              <a:t>Präsentation 3</a:t>
            </a:r>
            <a:br>
              <a:rPr lang="de-DE" sz="3600" i="1" dirty="0" smtClean="0"/>
            </a:br>
            <a:r>
              <a:rPr lang="de-DE" sz="3600" i="1" dirty="0" smtClean="0"/>
              <a:t>Die Honoratioren</a:t>
            </a:r>
            <a:endParaRPr lang="de-DE" i="1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259632" y="4581128"/>
            <a:ext cx="6400800" cy="1752600"/>
          </a:xfrm>
        </p:spPr>
        <p:txBody>
          <a:bodyPr>
            <a:normAutofit/>
          </a:bodyPr>
          <a:lstStyle/>
          <a:p>
            <a:pPr algn="r"/>
            <a:r>
              <a:rPr lang="de-DE" sz="2400" dirty="0" smtClean="0"/>
              <a:t>Fachredaktion Deutsch</a:t>
            </a:r>
          </a:p>
          <a:p>
            <a:pPr algn="r"/>
            <a:r>
              <a:rPr lang="de-DE" sz="2400" smtClean="0">
                <a:hlinkClick r:id="rId2"/>
              </a:rPr>
              <a:t>www.deutsch-bw.de</a:t>
            </a:r>
            <a:r>
              <a:rPr lang="de-DE" sz="2400" smtClean="0"/>
              <a:t> </a:t>
            </a:r>
            <a:endParaRPr lang="de-DE" sz="2400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4316" y="4293096"/>
            <a:ext cx="2987824" cy="951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5770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rgbClr val="9933FF"/>
          </a:solidFill>
        </p:spPr>
        <p:txBody>
          <a:bodyPr/>
          <a:lstStyle/>
          <a:p>
            <a:r>
              <a:rPr lang="de-DE" dirty="0" smtClean="0">
                <a:solidFill>
                  <a:schemeClr val="bg1"/>
                </a:solidFill>
              </a:rPr>
              <a:t>Gruppe 3 - Textstelle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Landesbildungsserver Baden-Württemberg, Fachredaktion Deutsch, 2021</a:t>
            </a:r>
            <a:endParaRPr lang="de-DE" dirty="0"/>
          </a:p>
        </p:txBody>
      </p:sp>
      <p:sp>
        <p:nvSpPr>
          <p:cNvPr id="6" name="Inhaltsplatzhalter 5"/>
          <p:cNvSpPr>
            <a:spLocks noGrp="1"/>
          </p:cNvSpPr>
          <p:nvPr>
            <p:ph idx="1"/>
          </p:nvPr>
        </p:nvSpPr>
        <p:spPr>
          <a:xfrm>
            <a:off x="457200" y="1600200"/>
            <a:ext cx="6707088" cy="4525963"/>
          </a:xfrm>
        </p:spPr>
        <p:txBody>
          <a:bodyPr/>
          <a:lstStyle/>
          <a:p>
            <a:r>
              <a:rPr lang="de-DE" dirty="0">
                <a:hlinkClick r:id="rId2"/>
              </a:rPr>
              <a:t>https://</a:t>
            </a:r>
            <a:r>
              <a:rPr lang="de-DE" dirty="0" smtClean="0">
                <a:hlinkClick r:id="rId2"/>
              </a:rPr>
              <a:t>www.projekt-gutenberg.org/keller/kleider/kleider.html</a:t>
            </a:r>
            <a:r>
              <a:rPr lang="de-DE" dirty="0" smtClean="0"/>
              <a:t>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496457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rgbClr val="9933FF"/>
          </a:solidFill>
        </p:spPr>
        <p:txBody>
          <a:bodyPr/>
          <a:lstStyle/>
          <a:p>
            <a:r>
              <a:rPr lang="de-DE" dirty="0" smtClean="0">
                <a:solidFill>
                  <a:schemeClr val="bg1"/>
                </a:solidFill>
              </a:rPr>
              <a:t>Gruppe 4 - Textstelle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Landesbildungsserver Baden-Württemberg, Fachredaktion Deutsch, 2021</a:t>
            </a:r>
            <a:endParaRPr lang="de-DE" dirty="0"/>
          </a:p>
        </p:txBody>
      </p:sp>
      <p:sp>
        <p:nvSpPr>
          <p:cNvPr id="6" name="Inhaltsplatzhalter 5"/>
          <p:cNvSpPr>
            <a:spLocks noGrp="1"/>
          </p:cNvSpPr>
          <p:nvPr>
            <p:ph idx="1"/>
          </p:nvPr>
        </p:nvSpPr>
        <p:spPr>
          <a:xfrm>
            <a:off x="457200" y="1600200"/>
            <a:ext cx="6707088" cy="4525963"/>
          </a:xfrm>
        </p:spPr>
        <p:txBody>
          <a:bodyPr/>
          <a:lstStyle/>
          <a:p>
            <a:r>
              <a:rPr lang="de-DE" dirty="0">
                <a:hlinkClick r:id="rId2"/>
              </a:rPr>
              <a:t>https://</a:t>
            </a:r>
            <a:r>
              <a:rPr lang="de-DE" dirty="0" smtClean="0">
                <a:hlinkClick r:id="rId2"/>
              </a:rPr>
              <a:t>www.projekt-gutenberg.org/keller/kleider/kleid005.html</a:t>
            </a:r>
            <a:r>
              <a:rPr lang="de-DE" dirty="0" smtClean="0"/>
              <a:t>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496457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rgbClr val="9933FF"/>
          </a:solidFill>
        </p:spPr>
        <p:txBody>
          <a:bodyPr/>
          <a:lstStyle/>
          <a:p>
            <a:r>
              <a:rPr lang="de-DE" dirty="0" smtClean="0">
                <a:solidFill>
                  <a:schemeClr val="bg1"/>
                </a:solidFill>
              </a:rPr>
              <a:t>Arbeitsauftrag zur nächsten Stunde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Landesbildungsserver Baden-Württemberg, Fachredaktion Deutsch, 2021</a:t>
            </a:r>
            <a:endParaRPr lang="de-DE" dirty="0"/>
          </a:p>
        </p:txBody>
      </p:sp>
      <p:sp>
        <p:nvSpPr>
          <p:cNvPr id="6" name="Inhaltsplatzhalter 5"/>
          <p:cNvSpPr>
            <a:spLocks noGrp="1"/>
          </p:cNvSpPr>
          <p:nvPr>
            <p:ph idx="1"/>
          </p:nvPr>
        </p:nvSpPr>
        <p:spPr>
          <a:xfrm>
            <a:off x="1403648" y="1600200"/>
            <a:ext cx="7128792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dirty="0"/>
              <a:t>Lies den Text </a:t>
            </a:r>
            <a:r>
              <a:rPr lang="de-DE" dirty="0" smtClean="0"/>
              <a:t>weiter:</a:t>
            </a:r>
            <a:endParaRPr lang="de-DE" dirty="0" smtClean="0">
              <a:hlinkClick r:id="rId2"/>
            </a:endParaRPr>
          </a:p>
          <a:p>
            <a:r>
              <a:rPr lang="de-DE" sz="2000" dirty="0">
                <a:hlinkClick r:id="rId3"/>
              </a:rPr>
              <a:t>https://</a:t>
            </a:r>
            <a:r>
              <a:rPr lang="de-DE" sz="2000" dirty="0" smtClean="0">
                <a:hlinkClick r:id="rId3"/>
              </a:rPr>
              <a:t>www.projekt-gutenberg.org/keller/kleider/kleid010.html</a:t>
            </a:r>
            <a:endParaRPr lang="de-DE" sz="2000" dirty="0" smtClean="0"/>
          </a:p>
          <a:p>
            <a:r>
              <a:rPr lang="de-DE" sz="2000" dirty="0">
                <a:hlinkClick r:id="rId4"/>
              </a:rPr>
              <a:t>https://</a:t>
            </a:r>
            <a:r>
              <a:rPr lang="de-DE" sz="2000" dirty="0" smtClean="0">
                <a:hlinkClick r:id="rId4"/>
              </a:rPr>
              <a:t>www.projekt-gutenberg.org/keller/kleider/kleid011.html</a:t>
            </a:r>
            <a:endParaRPr lang="de-DE" sz="2000" dirty="0" smtClean="0"/>
          </a:p>
          <a:p>
            <a:pPr marL="0" indent="0">
              <a:buNone/>
            </a:pPr>
            <a:r>
              <a:rPr lang="de-DE" dirty="0" smtClean="0"/>
              <a:t>Du kannst parallel auf </a:t>
            </a:r>
            <a:r>
              <a:rPr lang="de-DE" dirty="0"/>
              <a:t>YouTube </a:t>
            </a:r>
            <a:r>
              <a:rPr lang="de-DE" dirty="0" smtClean="0"/>
              <a:t>mithören, beginne in der Minute 49.36: </a:t>
            </a:r>
            <a:r>
              <a:rPr lang="de-DE" sz="1800" dirty="0">
                <a:hlinkClick r:id="rId5"/>
              </a:rPr>
              <a:t>https://</a:t>
            </a:r>
            <a:r>
              <a:rPr lang="de-DE" sz="1800" dirty="0" smtClean="0">
                <a:hlinkClick r:id="rId5"/>
              </a:rPr>
              <a:t>www.youtube.com/watch?v=c9Xysfse4Gw</a:t>
            </a:r>
            <a:r>
              <a:rPr lang="de-DE" sz="1800" dirty="0" smtClean="0"/>
              <a:t> </a:t>
            </a:r>
          </a:p>
          <a:p>
            <a:pPr marL="0" indent="0">
              <a:buNone/>
            </a:pPr>
            <a:r>
              <a:rPr lang="de-DE" dirty="0" smtClean="0"/>
              <a:t>und ende in 1 Stunde, 7 Minuten, 7 Sekunden.</a:t>
            </a:r>
          </a:p>
          <a:p>
            <a:pPr marL="0" indent="0">
              <a:buNone/>
            </a:pPr>
            <a:r>
              <a:rPr lang="de-DE" dirty="0" smtClean="0"/>
              <a:t>Notiere, um was es geht.</a:t>
            </a:r>
          </a:p>
        </p:txBody>
      </p:sp>
      <p:pic>
        <p:nvPicPr>
          <p:cNvPr id="5" name="Picture 4" descr="Anhörung, Audio, Hören, Ohr, Symbol, Anmelden, Icon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166" y="3939344"/>
            <a:ext cx="620061" cy="6200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Lernen, Online, Buch, Silhouette, Icon, Konzept, Studie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259" y="1772816"/>
            <a:ext cx="697674" cy="7775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Flach, Design, Symbol, Icon, Www, Internet, Gui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862" y="5517232"/>
            <a:ext cx="635365" cy="6353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79676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de-DE" b="1" u="sng" dirty="0" smtClean="0"/>
              <a:t>Aus </a:t>
            </a:r>
            <a:r>
              <a:rPr lang="de-DE" b="1" u="sng" dirty="0"/>
              <a:t>Lust an der Lüge</a:t>
            </a:r>
          </a:p>
          <a:p>
            <a:pPr marL="0" indent="0">
              <a:buNone/>
            </a:pPr>
            <a:r>
              <a:rPr lang="de-DE" dirty="0"/>
              <a:t> </a:t>
            </a:r>
          </a:p>
          <a:p>
            <a:pPr marL="0" indent="0">
              <a:buNone/>
            </a:pPr>
            <a:r>
              <a:rPr lang="de-DE" dirty="0"/>
              <a:t>Er behandelte und operierte – und flog nur auf, weil die Polizei anonyme Hinweise erhielt. Fälle wie der des Christian E. kommen häufiger vor. Viele der Betrüger haben ähnliche Charaktereigenschaften</a:t>
            </a:r>
            <a:r>
              <a:rPr lang="de-DE" dirty="0" smtClean="0"/>
              <a:t>.</a:t>
            </a:r>
          </a:p>
          <a:p>
            <a:pPr marL="0" indent="0">
              <a:buNone/>
            </a:pPr>
            <a:endParaRPr lang="de-DE" dirty="0"/>
          </a:p>
          <a:p>
            <a:pPr marL="0" indent="0" algn="r">
              <a:buNone/>
            </a:pPr>
            <a:r>
              <a:rPr lang="de-DE" sz="2300" dirty="0"/>
              <a:t>Aus: http://www.focus.de/wissen/mensch/psychologie/tid-15095/falsche-aerzte-aus-lust-an-der-luege_aid_423640.html</a:t>
            </a:r>
            <a:endParaRPr lang="de-DE" sz="2300" u="sng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In welchem Zusammenhang steht diese Schlagzeile mit Wenzel Strapinski?</a:t>
            </a:r>
          </a:p>
          <a:p>
            <a:pPr marL="0" indent="0">
              <a:buNone/>
            </a:pPr>
            <a:r>
              <a:rPr lang="de-DE" dirty="0" smtClean="0"/>
              <a:t>Nenne Unterschied(e) </a:t>
            </a:r>
            <a:r>
              <a:rPr lang="de-DE" dirty="0"/>
              <a:t>und </a:t>
            </a:r>
            <a:r>
              <a:rPr lang="de-DE" dirty="0" smtClean="0"/>
              <a:t>Gemeinsamkeit(en).</a:t>
            </a:r>
            <a:endParaRPr lang="de-DE" u="sng" dirty="0"/>
          </a:p>
          <a:p>
            <a:pPr marL="0" indent="0">
              <a:buNone/>
            </a:pPr>
            <a:r>
              <a:rPr lang="de-DE" dirty="0"/>
              <a:t> </a:t>
            </a:r>
            <a:endParaRPr lang="de-DE" u="sng" dirty="0"/>
          </a:p>
          <a:p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5" name="Titel 1"/>
          <p:cNvSpPr txBox="1">
            <a:spLocks/>
          </p:cNvSpPr>
          <p:nvPr/>
        </p:nvSpPr>
        <p:spPr>
          <a:xfrm>
            <a:off x="467544" y="260648"/>
            <a:ext cx="8229600" cy="1066130"/>
          </a:xfrm>
          <a:prstGeom prst="rect">
            <a:avLst/>
          </a:prstGeom>
          <a:solidFill>
            <a:srgbClr val="9933FF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 smtClean="0">
                <a:solidFill>
                  <a:schemeClr val="bg1"/>
                </a:solidFill>
              </a:rPr>
              <a:t>Falscher Arzt</a:t>
            </a:r>
            <a:endParaRPr lang="de-D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06229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Um was geht es in dem von euch gehörten Abschnitt?</a:t>
            </a:r>
          </a:p>
          <a:p>
            <a:r>
              <a:rPr lang="de-DE" dirty="0" smtClean="0"/>
              <a:t>Lege einen Aufschrieb an, mit der Überschrift „Wenzels Lüge nimmt seinen Lauf“.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5" name="Titel 1"/>
          <p:cNvSpPr txBox="1">
            <a:spLocks/>
          </p:cNvSpPr>
          <p:nvPr/>
        </p:nvSpPr>
        <p:spPr>
          <a:xfrm>
            <a:off x="467544" y="260648"/>
            <a:ext cx="8229600" cy="1066130"/>
          </a:xfrm>
          <a:prstGeom prst="rect">
            <a:avLst/>
          </a:prstGeom>
          <a:solidFill>
            <a:srgbClr val="9933FF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 smtClean="0">
                <a:solidFill>
                  <a:schemeClr val="bg1"/>
                </a:solidFill>
              </a:rPr>
              <a:t>Sicherung des Inhalts</a:t>
            </a:r>
            <a:endParaRPr lang="de-D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46256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sz="2800" dirty="0" smtClean="0"/>
              <a:t>Wir haben besprochen, wie sich die Lüge verselbstständigt, welche Schuld der Wirt und seine Angestellten sowie Wenzel und der Kutscher haben.</a:t>
            </a:r>
          </a:p>
          <a:p>
            <a:pPr marL="0" indent="0">
              <a:buNone/>
            </a:pPr>
            <a:r>
              <a:rPr lang="de-DE" sz="2800" dirty="0" smtClean="0"/>
              <a:t>Ihr sollt nun in Gruppen arbeiten, es sind vier virtuelle Klassenzimmer angelegt. Die Einteilung seht ihr auf der Folie 3.</a:t>
            </a:r>
          </a:p>
          <a:p>
            <a:pPr marL="0" indent="0">
              <a:buNone/>
            </a:pPr>
            <a:r>
              <a:rPr lang="de-DE" sz="2800" dirty="0" smtClean="0"/>
              <a:t>Erledigt folgende Aufgabe:</a:t>
            </a:r>
          </a:p>
          <a:p>
            <a:r>
              <a:rPr lang="de-DE" sz="2800" dirty="0" smtClean="0"/>
              <a:t>Arbeitet </a:t>
            </a:r>
            <a:r>
              <a:rPr lang="de-DE" sz="2800" dirty="0"/>
              <a:t>heraus, inwiefern die verschiedenen </a:t>
            </a:r>
            <a:r>
              <a:rPr lang="de-DE" sz="2800" dirty="0" err="1"/>
              <a:t>Goldacher</a:t>
            </a:r>
            <a:r>
              <a:rPr lang="de-DE" sz="2800" dirty="0"/>
              <a:t> Bewohner, der Kutscher und Wenzel selbst Schuld an der Übernahme seiner Rolle tragen</a:t>
            </a:r>
            <a:r>
              <a:rPr lang="de-DE" sz="2800" dirty="0" smtClean="0"/>
              <a:t>.</a:t>
            </a:r>
            <a:endParaRPr lang="de-DE" sz="280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5" name="Titel 1"/>
          <p:cNvSpPr txBox="1">
            <a:spLocks/>
          </p:cNvSpPr>
          <p:nvPr/>
        </p:nvSpPr>
        <p:spPr>
          <a:xfrm>
            <a:off x="467544" y="260648"/>
            <a:ext cx="8229600" cy="1066130"/>
          </a:xfrm>
          <a:prstGeom prst="rect">
            <a:avLst/>
          </a:prstGeom>
          <a:solidFill>
            <a:srgbClr val="9933FF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 smtClean="0">
                <a:solidFill>
                  <a:schemeClr val="bg1"/>
                </a:solidFill>
              </a:rPr>
              <a:t>Vorabinformationen für die Arbeit</a:t>
            </a:r>
            <a:endParaRPr lang="de-DE" dirty="0">
              <a:solidFill>
                <a:schemeClr val="bg1"/>
              </a:solidFill>
            </a:endParaRPr>
          </a:p>
        </p:txBody>
      </p:sp>
      <p:pic>
        <p:nvPicPr>
          <p:cNvPr id="6" name="Picture 4" descr="Flach, Design, Symbol, Icon, Www, Internet, Gui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5013176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44424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15616" y="1600200"/>
            <a:ext cx="7488832" cy="4525963"/>
          </a:xfrm>
        </p:spPr>
        <p:txBody>
          <a:bodyPr>
            <a:normAutofit lnSpcReduction="10000"/>
          </a:bodyPr>
          <a:lstStyle/>
          <a:p>
            <a:r>
              <a:rPr lang="de-DE" dirty="0" smtClean="0"/>
              <a:t>Gruppe 1: Honoratioren und Melchior </a:t>
            </a:r>
            <a:r>
              <a:rPr lang="de-DE" dirty="0" err="1" smtClean="0"/>
              <a:t>Böhni</a:t>
            </a:r>
            <a:r>
              <a:rPr lang="de-DE" dirty="0"/>
              <a:t> </a:t>
            </a:r>
            <a:r>
              <a:rPr lang="de-DE" sz="1900" i="1" dirty="0" smtClean="0"/>
              <a:t>(Namen der Gruppenmitglieder eintragen)</a:t>
            </a:r>
          </a:p>
          <a:p>
            <a:r>
              <a:rPr lang="de-DE" dirty="0"/>
              <a:t>Gruppe 2: </a:t>
            </a:r>
            <a:r>
              <a:rPr lang="de-DE" dirty="0" smtClean="0"/>
              <a:t>Der Amtsrat und </a:t>
            </a:r>
            <a:r>
              <a:rPr lang="de-DE" dirty="0" err="1" smtClean="0"/>
              <a:t>Nettchen</a:t>
            </a:r>
            <a:r>
              <a:rPr lang="de-DE" dirty="0" smtClean="0"/>
              <a:t> </a:t>
            </a:r>
            <a:r>
              <a:rPr lang="de-DE" sz="2000" i="1" dirty="0"/>
              <a:t>(Namen der Gruppenmitglieder eintragen)</a:t>
            </a:r>
            <a:endParaRPr lang="de-DE" i="1" dirty="0"/>
          </a:p>
          <a:p>
            <a:r>
              <a:rPr lang="de-DE" dirty="0" smtClean="0"/>
              <a:t>Gruppe 3: </a:t>
            </a:r>
            <a:r>
              <a:rPr lang="de-DE" dirty="0"/>
              <a:t>Wenzel in </a:t>
            </a:r>
            <a:r>
              <a:rPr lang="de-DE"/>
              <a:t>der </a:t>
            </a:r>
            <a:r>
              <a:rPr lang="de-DE" smtClean="0"/>
              <a:t>„Goldenen </a:t>
            </a:r>
            <a:r>
              <a:rPr lang="de-DE" dirty="0"/>
              <a:t>Waage" und die Ankunft auf dem Gut des Amtsrates </a:t>
            </a:r>
            <a:r>
              <a:rPr lang="de-DE" sz="1900" i="1" dirty="0"/>
              <a:t>(Namen der Gruppenmitglieder eintragen)</a:t>
            </a:r>
          </a:p>
          <a:p>
            <a:r>
              <a:rPr lang="de-DE" dirty="0" smtClean="0"/>
              <a:t>Gruppe 4: </a:t>
            </a:r>
            <a:r>
              <a:rPr lang="de-DE" dirty="0"/>
              <a:t>Wenzel auf dem Gut des Amtsrates und in </a:t>
            </a:r>
            <a:r>
              <a:rPr lang="de-DE" dirty="0" smtClean="0"/>
              <a:t>Goldach </a:t>
            </a:r>
            <a:r>
              <a:rPr lang="de-DE" sz="1900" i="1" dirty="0"/>
              <a:t>(Namen der Gruppenmitglieder eintragen)</a:t>
            </a:r>
          </a:p>
          <a:p>
            <a:endParaRPr lang="de-DE" i="1" dirty="0"/>
          </a:p>
          <a:p>
            <a:endParaRPr lang="de-DE" dirty="0"/>
          </a:p>
          <a:p>
            <a:endParaRPr lang="de-DE" dirty="0" smtClean="0"/>
          </a:p>
          <a:p>
            <a:endParaRPr lang="de-DE" dirty="0"/>
          </a:p>
        </p:txBody>
      </p:sp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066130"/>
          </a:xfrm>
          <a:solidFill>
            <a:srgbClr val="9933FF"/>
          </a:solidFill>
        </p:spPr>
        <p:txBody>
          <a:bodyPr/>
          <a:lstStyle/>
          <a:p>
            <a:r>
              <a:rPr lang="de-DE" dirty="0" smtClean="0">
                <a:solidFill>
                  <a:schemeClr val="bg1"/>
                </a:solidFill>
              </a:rPr>
              <a:t>Gruppeneinteilung: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345021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11560" y="1600200"/>
            <a:ext cx="8280920" cy="4525963"/>
          </a:xfrm>
        </p:spPr>
        <p:txBody>
          <a:bodyPr>
            <a:normAutofit fontScale="77500" lnSpcReduction="20000"/>
          </a:bodyPr>
          <a:lstStyle/>
          <a:p>
            <a:r>
              <a:rPr lang="de-DE" dirty="0"/>
              <a:t>Geht in den Gruppenraum und teilt die Textstellen auf (max. 5 min).</a:t>
            </a:r>
          </a:p>
          <a:p>
            <a:r>
              <a:rPr lang="de-DE" dirty="0"/>
              <a:t>Lasst euer Fenster geöffnet, stellt das Mikrofon ab und arbeitet dann ca. 10 Minuten in </a:t>
            </a:r>
            <a:r>
              <a:rPr lang="de-DE" u="sng" dirty="0"/>
              <a:t>Einzelarbeit</a:t>
            </a:r>
            <a:r>
              <a:rPr lang="de-DE" dirty="0"/>
              <a:t> in einem anderen Fenster die Textstellen durch.</a:t>
            </a:r>
          </a:p>
          <a:p>
            <a:r>
              <a:rPr lang="de-DE" dirty="0"/>
              <a:t>Notiert euer Ergebnis und besprecht anschließend im Gruppenraum, was ihr in euer Tabellenfeld auf dem Arbeitsblatt "Wenzels Rollenübernahme" schreibt (15 min). </a:t>
            </a:r>
            <a:endParaRPr lang="de-DE" dirty="0" smtClean="0"/>
          </a:p>
          <a:p>
            <a:r>
              <a:rPr lang="de-DE" dirty="0" smtClean="0"/>
              <a:t>EINER </a:t>
            </a:r>
            <a:r>
              <a:rPr lang="de-DE" dirty="0"/>
              <a:t>von euch schickt das Ergebnis per Mail an </a:t>
            </a:r>
            <a:r>
              <a:rPr lang="de-DE" dirty="0" smtClean="0"/>
              <a:t>Herrn / Frau </a:t>
            </a:r>
            <a:r>
              <a:rPr lang="de-DE" i="1" dirty="0" smtClean="0"/>
              <a:t>(Name des Lehrers / der Lehrerin)</a:t>
            </a:r>
            <a:r>
              <a:rPr lang="de-DE" dirty="0" smtClean="0"/>
              <a:t>.</a:t>
            </a:r>
            <a:endParaRPr lang="de-DE" dirty="0"/>
          </a:p>
          <a:p>
            <a:r>
              <a:rPr lang="de-DE" dirty="0" smtClean="0"/>
              <a:t>Anschließend treffen wir uns im </a:t>
            </a:r>
            <a:r>
              <a:rPr lang="de-DE" dirty="0"/>
              <a:t>virtuellen Klassenzimmer.</a:t>
            </a:r>
          </a:p>
        </p:txBody>
      </p:sp>
      <p:sp>
        <p:nvSpPr>
          <p:cNvPr id="6" name="Titel 1"/>
          <p:cNvSpPr txBox="1">
            <a:spLocks/>
          </p:cNvSpPr>
          <p:nvPr/>
        </p:nvSpPr>
        <p:spPr>
          <a:xfrm>
            <a:off x="539552" y="357751"/>
            <a:ext cx="8229600" cy="1143000"/>
          </a:xfrm>
          <a:prstGeom prst="rect">
            <a:avLst/>
          </a:prstGeom>
          <a:solidFill>
            <a:srgbClr val="9933FF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 smtClean="0">
                <a:solidFill>
                  <a:schemeClr val="bg1"/>
                </a:solidFill>
              </a:rPr>
              <a:t>Vorgehen 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98752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4" name="Titel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  <a:solidFill>
            <a:srgbClr val="9933FF"/>
          </a:solidFill>
        </p:spPr>
        <p:txBody>
          <a:bodyPr/>
          <a:lstStyle/>
          <a:p>
            <a:r>
              <a:rPr lang="de-DE" dirty="0" smtClean="0">
                <a:solidFill>
                  <a:schemeClr val="bg1"/>
                </a:solidFill>
              </a:rPr>
              <a:t>Arbeitsblatt / Sicherung</a:t>
            </a:r>
            <a:endParaRPr lang="de-DE" dirty="0">
              <a:solidFill>
                <a:schemeClr val="bg1"/>
              </a:solidFill>
            </a:endParaRPr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1340768"/>
            <a:ext cx="6358785" cy="5013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7212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rgbClr val="9933FF"/>
          </a:solidFill>
        </p:spPr>
        <p:txBody>
          <a:bodyPr/>
          <a:lstStyle/>
          <a:p>
            <a:r>
              <a:rPr lang="de-DE" dirty="0" smtClean="0">
                <a:solidFill>
                  <a:schemeClr val="bg1"/>
                </a:solidFill>
              </a:rPr>
              <a:t>Gruppe 1 - Textstellen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Landesbildungsserver Baden-Württemberg, Fachredaktion Deutsch, 2021</a:t>
            </a:r>
            <a:endParaRPr lang="de-DE" dirty="0"/>
          </a:p>
        </p:txBody>
      </p:sp>
      <p:sp>
        <p:nvSpPr>
          <p:cNvPr id="6" name="Inhaltsplatzhalter 5"/>
          <p:cNvSpPr>
            <a:spLocks noGrp="1"/>
          </p:cNvSpPr>
          <p:nvPr>
            <p:ph idx="1"/>
          </p:nvPr>
        </p:nvSpPr>
        <p:spPr>
          <a:xfrm>
            <a:off x="457200" y="1600200"/>
            <a:ext cx="6707088" cy="4525963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de-DE" dirty="0" smtClean="0">
                <a:hlinkClick r:id="rId2"/>
              </a:rPr>
              <a:t>https</a:t>
            </a:r>
            <a:r>
              <a:rPr lang="de-DE" dirty="0">
                <a:hlinkClick r:id="rId2"/>
              </a:rPr>
              <a:t>://</a:t>
            </a:r>
            <a:r>
              <a:rPr lang="de-DE" dirty="0" smtClean="0">
                <a:hlinkClick r:id="rId2"/>
              </a:rPr>
              <a:t>www.projekt-gutenberg.org/keller/kleider/kleid004.html</a:t>
            </a:r>
            <a:r>
              <a:rPr lang="de-DE" dirty="0" smtClean="0"/>
              <a:t> (ab </a:t>
            </a:r>
            <a:r>
              <a:rPr lang="de-DE" dirty="0"/>
              <a:t>der </a:t>
            </a:r>
            <a:r>
              <a:rPr lang="de-DE" dirty="0" smtClean="0"/>
              <a:t>Mitte)</a:t>
            </a:r>
          </a:p>
          <a:p>
            <a:pPr marL="514350" indent="-514350">
              <a:buFont typeface="+mj-lt"/>
              <a:buAutoNum type="arabicPeriod"/>
            </a:pPr>
            <a:r>
              <a:rPr lang="de-DE" dirty="0">
                <a:hlinkClick r:id="rId3"/>
              </a:rPr>
              <a:t>https://</a:t>
            </a:r>
            <a:r>
              <a:rPr lang="de-DE" dirty="0" smtClean="0">
                <a:hlinkClick r:id="rId3"/>
              </a:rPr>
              <a:t>www.projekt-gutenberg.org/keller/kleider/kleid005.html</a:t>
            </a:r>
            <a:endParaRPr lang="de-DE" dirty="0" smtClean="0"/>
          </a:p>
          <a:p>
            <a:pPr marL="514350" indent="-514350">
              <a:buFont typeface="+mj-lt"/>
              <a:buAutoNum type="arabicPeriod"/>
            </a:pPr>
            <a:r>
              <a:rPr lang="de-DE" dirty="0">
                <a:hlinkClick r:id="rId4"/>
              </a:rPr>
              <a:t>https://</a:t>
            </a:r>
            <a:r>
              <a:rPr lang="de-DE" dirty="0" smtClean="0">
                <a:hlinkClick r:id="rId4"/>
              </a:rPr>
              <a:t>www.projekt-gutenberg.org/keller/kleider/kleid006.html</a:t>
            </a:r>
            <a:r>
              <a:rPr lang="de-DE" dirty="0" smtClean="0"/>
              <a:t> (bis zum Lied)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647874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rgbClr val="9933FF"/>
          </a:solidFill>
        </p:spPr>
        <p:txBody>
          <a:bodyPr/>
          <a:lstStyle/>
          <a:p>
            <a:r>
              <a:rPr lang="de-DE" dirty="0" smtClean="0">
                <a:solidFill>
                  <a:schemeClr val="bg1"/>
                </a:solidFill>
              </a:rPr>
              <a:t>Gruppe 2 - Textstellen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Landesbildungsserver Baden-Württemberg, Fachredaktion Deutsch, 2021</a:t>
            </a:r>
            <a:endParaRPr lang="de-DE" dirty="0"/>
          </a:p>
        </p:txBody>
      </p:sp>
      <p:sp>
        <p:nvSpPr>
          <p:cNvPr id="6" name="Inhaltsplatzhalter 5"/>
          <p:cNvSpPr>
            <a:spLocks noGrp="1"/>
          </p:cNvSpPr>
          <p:nvPr>
            <p:ph idx="1"/>
          </p:nvPr>
        </p:nvSpPr>
        <p:spPr>
          <a:xfrm>
            <a:off x="457200" y="1600200"/>
            <a:ext cx="6707088" cy="4525963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de-DE" dirty="0">
                <a:hlinkClick r:id="rId2"/>
              </a:rPr>
              <a:t>https://</a:t>
            </a:r>
            <a:r>
              <a:rPr lang="de-DE" dirty="0" smtClean="0">
                <a:hlinkClick r:id="rId2"/>
              </a:rPr>
              <a:t>www.projekt-gutenberg.org/keller/kleider/kleid005.html</a:t>
            </a:r>
            <a:endParaRPr lang="de-DE" dirty="0" smtClean="0"/>
          </a:p>
          <a:p>
            <a:pPr marL="514350" indent="-514350">
              <a:buFont typeface="+mj-lt"/>
              <a:buAutoNum type="arabicPeriod"/>
            </a:pPr>
            <a:r>
              <a:rPr lang="de-DE" dirty="0">
                <a:hlinkClick r:id="rId3"/>
              </a:rPr>
              <a:t>https://</a:t>
            </a:r>
            <a:r>
              <a:rPr lang="de-DE" dirty="0" smtClean="0">
                <a:hlinkClick r:id="rId3"/>
              </a:rPr>
              <a:t>www.projekt-gutenberg.org/keller/kleider/kleid006.html</a:t>
            </a:r>
            <a:endParaRPr lang="de-DE" dirty="0" smtClean="0"/>
          </a:p>
          <a:p>
            <a:pPr marL="514350" indent="-514350">
              <a:buFont typeface="+mj-lt"/>
              <a:buAutoNum type="arabicPeriod"/>
            </a:pPr>
            <a:r>
              <a:rPr lang="de-DE" dirty="0">
                <a:hlinkClick r:id="rId4"/>
              </a:rPr>
              <a:t>https://</a:t>
            </a:r>
            <a:r>
              <a:rPr lang="de-DE" dirty="0" smtClean="0">
                <a:hlinkClick r:id="rId4"/>
              </a:rPr>
              <a:t>www.projekt-gutenberg.org/keller/kleider/kleid009.html</a:t>
            </a:r>
            <a:r>
              <a:rPr lang="de-DE" dirty="0" smtClean="0"/>
              <a:t>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49645754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464</Words>
  <Application>Microsoft Office PowerPoint</Application>
  <PresentationFormat>Bildschirmpräsentation (4:3)</PresentationFormat>
  <Paragraphs>65</Paragraphs>
  <Slides>12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3" baseType="lpstr">
      <vt:lpstr>Larissa</vt:lpstr>
      <vt:lpstr>Gottfried Kellers „Kleider machen Leute“ im Fernunterricht Präsentation 3 Die Honoratioren</vt:lpstr>
      <vt:lpstr>PowerPoint-Präsentation</vt:lpstr>
      <vt:lpstr>PowerPoint-Präsentation</vt:lpstr>
      <vt:lpstr>PowerPoint-Präsentation</vt:lpstr>
      <vt:lpstr>Gruppeneinteilung:</vt:lpstr>
      <vt:lpstr>PowerPoint-Präsentation</vt:lpstr>
      <vt:lpstr>Arbeitsblatt / Sicherung</vt:lpstr>
      <vt:lpstr>Gruppe 1 - Textstellen</vt:lpstr>
      <vt:lpstr>Gruppe 2 - Textstellen</vt:lpstr>
      <vt:lpstr>Gruppe 3 - Textstelle</vt:lpstr>
      <vt:lpstr>Gruppe 4 - Textstelle</vt:lpstr>
      <vt:lpstr>Arbeitsauftrag zur nächsten Stunde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Gottfried Kellers „Kleider machen Leute“ im Fernunterricht</dc:title>
  <dc:creator>Schweigert</dc:creator>
  <cp:lastModifiedBy>Schweigert</cp:lastModifiedBy>
  <cp:revision>37</cp:revision>
  <cp:lastPrinted>2021-01-01T12:41:44Z</cp:lastPrinted>
  <dcterms:created xsi:type="dcterms:W3CDTF">2020-12-28T09:22:44Z</dcterms:created>
  <dcterms:modified xsi:type="dcterms:W3CDTF">2021-04-27T12:11:28Z</dcterms:modified>
</cp:coreProperties>
</file>