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73" r:id="rId3"/>
    <p:sldId id="271" r:id="rId4"/>
    <p:sldId id="264" r:id="rId5"/>
    <p:sldId id="257" r:id="rId6"/>
    <p:sldId id="258" r:id="rId7"/>
    <p:sldId id="270" r:id="rId8"/>
    <p:sldId id="259" r:id="rId9"/>
    <p:sldId id="267" r:id="rId10"/>
    <p:sldId id="268" r:id="rId11"/>
    <p:sldId id="269" r:id="rId12"/>
    <p:sldId id="272" r:id="rId13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er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05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rojekt-gutenberg.org/keller/kleider/kleid010.html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projekt-gutenberg.org/keller/kleider/kleid00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c9Xysfse4Gw" TargetMode="External"/><Relationship Id="rId4" Type="http://schemas.openxmlformats.org/officeDocument/2006/relationships/hyperlink" Target="https://www.projekt-gutenberg.org/keller/kleider/kleid011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kt-gutenberg.org/keller/kleider/kleid005.html" TargetMode="External"/><Relationship Id="rId2" Type="http://schemas.openxmlformats.org/officeDocument/2006/relationships/hyperlink" Target="https://www.projekt-gutenberg.org/keller/kleider/kleid004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rojekt-gutenberg.org/keller/kleider/kleid006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kt-gutenberg.org/keller/kleider/kleid006.html" TargetMode="External"/><Relationship Id="rId2" Type="http://schemas.openxmlformats.org/officeDocument/2006/relationships/hyperlink" Target="https://www.projekt-gutenberg.org/keller/kleider/kleid005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rojekt-gutenberg.org/keller/kleider/kleid009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3</a:t>
            </a:r>
            <a:br>
              <a:rPr lang="de-DE" sz="3600" i="1" dirty="0" smtClean="0"/>
            </a:br>
            <a:r>
              <a:rPr lang="de-DE" sz="3600" i="1" dirty="0" smtClean="0"/>
              <a:t>Die Honoratioren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Gruppe 3 - Textstelle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www.projekt-gutenberg.org/keller/kleider/kleider.html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9645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Gruppe 4 - Textstelle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www.projekt-gutenberg.org/keller/kleider/kleid005.html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9645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Arbeitsauftrag zur nächsten Stunde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403648" y="1600200"/>
            <a:ext cx="7128792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Lies den Text </a:t>
            </a:r>
            <a:r>
              <a:rPr lang="de-DE" dirty="0" smtClean="0"/>
              <a:t>weiter:</a:t>
            </a:r>
            <a:endParaRPr lang="de-DE" dirty="0" smtClean="0">
              <a:hlinkClick r:id="rId2"/>
            </a:endParaRPr>
          </a:p>
          <a:p>
            <a:r>
              <a:rPr lang="de-DE" sz="2000" dirty="0">
                <a:hlinkClick r:id="rId3"/>
              </a:rPr>
              <a:t>https://</a:t>
            </a:r>
            <a:r>
              <a:rPr lang="de-DE" sz="2000" dirty="0" smtClean="0">
                <a:hlinkClick r:id="rId3"/>
              </a:rPr>
              <a:t>www.projekt-gutenberg.org/keller/kleider/kleid010.html</a:t>
            </a:r>
            <a:endParaRPr lang="de-DE" sz="2000" dirty="0" smtClean="0"/>
          </a:p>
          <a:p>
            <a:r>
              <a:rPr lang="de-DE" sz="2000" dirty="0">
                <a:hlinkClick r:id="rId4"/>
              </a:rPr>
              <a:t>https://</a:t>
            </a:r>
            <a:r>
              <a:rPr lang="de-DE" sz="2000" dirty="0" smtClean="0">
                <a:hlinkClick r:id="rId4"/>
              </a:rPr>
              <a:t>www.projekt-gutenberg.org/keller/kleider/kleid011.html</a:t>
            </a:r>
            <a:endParaRPr lang="de-DE" sz="2000" dirty="0" smtClean="0"/>
          </a:p>
          <a:p>
            <a:pPr marL="0" indent="0">
              <a:buNone/>
            </a:pPr>
            <a:r>
              <a:rPr lang="de-DE" dirty="0" smtClean="0"/>
              <a:t>Du kannst parallel auf </a:t>
            </a:r>
            <a:r>
              <a:rPr lang="de-DE" dirty="0"/>
              <a:t>YouTube </a:t>
            </a:r>
            <a:r>
              <a:rPr lang="de-DE" dirty="0" smtClean="0"/>
              <a:t>mithören, beginne in der Minute 49.36: </a:t>
            </a:r>
            <a:r>
              <a:rPr lang="de-DE" sz="1800" dirty="0">
                <a:hlinkClick r:id="rId5"/>
              </a:rPr>
              <a:t>https://</a:t>
            </a:r>
            <a:r>
              <a:rPr lang="de-DE" sz="1800" dirty="0" smtClean="0">
                <a:hlinkClick r:id="rId5"/>
              </a:rPr>
              <a:t>www.youtube.com/watch?v=c9Xysfse4Gw</a:t>
            </a:r>
            <a:r>
              <a:rPr lang="de-DE" sz="1800" dirty="0" smtClean="0"/>
              <a:t> </a:t>
            </a:r>
          </a:p>
          <a:p>
            <a:pPr marL="0" indent="0">
              <a:buNone/>
            </a:pPr>
            <a:r>
              <a:rPr lang="de-DE" dirty="0" smtClean="0"/>
              <a:t>und ende in 1 Stunde, 7 Minuten, 7 Sekunden.</a:t>
            </a:r>
          </a:p>
          <a:p>
            <a:pPr marL="0" indent="0">
              <a:buNone/>
            </a:pPr>
            <a:r>
              <a:rPr lang="de-DE" dirty="0" smtClean="0"/>
              <a:t>Notiere, um was es geht.</a:t>
            </a:r>
          </a:p>
        </p:txBody>
      </p:sp>
      <p:pic>
        <p:nvPicPr>
          <p:cNvPr id="5" name="Picture 4" descr="Anhörung, Audio, Hören, Ohr, Symbol, Anmelden,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66" y="3939344"/>
            <a:ext cx="620061" cy="6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ernen, Online, Buch, Silhouette, Icon, Konzept, Studi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59" y="1772816"/>
            <a:ext cx="697674" cy="77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62" y="5517232"/>
            <a:ext cx="635365" cy="63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96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u="sng" dirty="0" smtClean="0"/>
              <a:t>Aus </a:t>
            </a:r>
            <a:r>
              <a:rPr lang="de-DE" b="1" u="sng" dirty="0"/>
              <a:t>Lust an der Lüge</a:t>
            </a:r>
          </a:p>
          <a:p>
            <a:pPr marL="0" indent="0">
              <a:buNone/>
            </a:pPr>
            <a:r>
              <a:rPr lang="de-DE" dirty="0"/>
              <a:t> </a:t>
            </a:r>
          </a:p>
          <a:p>
            <a:pPr marL="0" indent="0">
              <a:buNone/>
            </a:pPr>
            <a:r>
              <a:rPr lang="de-DE" dirty="0"/>
              <a:t>Er behandelte und operierte – und flog nur auf, weil die Polizei anonyme Hinweise erhielt. Fälle wie der des Christian E. kommen häufiger vor. Viele der Betrüger haben ähnliche Charaktereigenschaften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 algn="r">
              <a:buNone/>
            </a:pPr>
            <a:r>
              <a:rPr lang="de-DE" sz="2300" dirty="0"/>
              <a:t>Aus: http://www.focus.de/wissen/mensch/psychologie/tid-15095/falsche-aerzte-aus-lust-an-der-luege_aid_423640.html</a:t>
            </a:r>
            <a:endParaRPr lang="de-DE" sz="2300" u="sng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welchem Zusammenhang steht diese Schlagzeile mit Wenzel Strapinski?</a:t>
            </a:r>
          </a:p>
          <a:p>
            <a:pPr marL="0" indent="0">
              <a:buNone/>
            </a:pPr>
            <a:r>
              <a:rPr lang="de-DE" dirty="0" smtClean="0"/>
              <a:t>Nenne Unterschied(e) </a:t>
            </a:r>
            <a:r>
              <a:rPr lang="de-DE" dirty="0"/>
              <a:t>und </a:t>
            </a:r>
            <a:r>
              <a:rPr lang="de-DE" dirty="0" smtClean="0"/>
              <a:t>Gemeinsamkeit(en).</a:t>
            </a:r>
            <a:endParaRPr lang="de-DE" u="sng" dirty="0"/>
          </a:p>
          <a:p>
            <a:pPr marL="0" indent="0">
              <a:buNone/>
            </a:pPr>
            <a:r>
              <a:rPr lang="de-DE" dirty="0"/>
              <a:t> </a:t>
            </a:r>
            <a:endParaRPr lang="de-DE" u="sng" dirty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Falscher Arzt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2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Um was geht es in dem von euch gehörten Abschnitt?</a:t>
            </a:r>
          </a:p>
          <a:p>
            <a:r>
              <a:rPr lang="de-DE" dirty="0" smtClean="0"/>
              <a:t>Lege einen Aufschrieb an, mit der Überschrift „Wenzels Lüge nimmt seinen Lauf“.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Sicherung des Inhalts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625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800" dirty="0" smtClean="0"/>
              <a:t>Wir haben besprochen, wie sich die Lüge verselbstständigt, welche Schuld der Wirt und seine Angestellten sowie Wenzel und der Kutscher haben.</a:t>
            </a:r>
          </a:p>
          <a:p>
            <a:pPr marL="0" indent="0">
              <a:buNone/>
            </a:pPr>
            <a:r>
              <a:rPr lang="de-DE" sz="2800" dirty="0" smtClean="0"/>
              <a:t>Ihr sollt nun in Gruppen arbeiten, es sind vier virtuelle Klassenzimmer angelegt. Die Einteilung seht ihr auf der Folie 3.</a:t>
            </a:r>
          </a:p>
          <a:p>
            <a:pPr marL="0" indent="0">
              <a:buNone/>
            </a:pPr>
            <a:r>
              <a:rPr lang="de-DE" sz="2800" dirty="0" smtClean="0"/>
              <a:t>Erledigt folgende Aufgabe:</a:t>
            </a:r>
          </a:p>
          <a:p>
            <a:r>
              <a:rPr lang="de-DE" sz="2800" dirty="0" smtClean="0"/>
              <a:t>Arbeitet </a:t>
            </a:r>
            <a:r>
              <a:rPr lang="de-DE" sz="2800" dirty="0"/>
              <a:t>heraus, inwiefern die verschiedenen </a:t>
            </a:r>
            <a:r>
              <a:rPr lang="de-DE" sz="2800" dirty="0" err="1"/>
              <a:t>Goldacher</a:t>
            </a:r>
            <a:r>
              <a:rPr lang="de-DE" sz="2800" dirty="0"/>
              <a:t> Bewohner, der Kutscher und Wenzel selbst Schuld an der Übernahme seiner Rolle tragen</a:t>
            </a:r>
            <a:r>
              <a:rPr lang="de-DE" sz="2800" dirty="0" smtClean="0"/>
              <a:t>.</a:t>
            </a:r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Vorabinformationen für die Arbeit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13176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44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600200"/>
            <a:ext cx="7488832" cy="4525963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Gruppe 1: Honoratioren und Melchior </a:t>
            </a:r>
            <a:r>
              <a:rPr lang="de-DE" dirty="0" err="1" smtClean="0"/>
              <a:t>Böhni</a:t>
            </a:r>
            <a:r>
              <a:rPr lang="de-DE" dirty="0"/>
              <a:t> </a:t>
            </a:r>
            <a:r>
              <a:rPr lang="de-DE" sz="1900" i="1" dirty="0" smtClean="0"/>
              <a:t>(Namen der Gruppenmitglieder eintragen)</a:t>
            </a:r>
          </a:p>
          <a:p>
            <a:r>
              <a:rPr lang="de-DE" dirty="0"/>
              <a:t>Gruppe 2: </a:t>
            </a:r>
            <a:r>
              <a:rPr lang="de-DE" dirty="0" smtClean="0"/>
              <a:t>Der Amtsrat und </a:t>
            </a:r>
            <a:r>
              <a:rPr lang="de-DE" dirty="0" err="1" smtClean="0"/>
              <a:t>Nettchen</a:t>
            </a:r>
            <a:r>
              <a:rPr lang="de-DE" dirty="0" smtClean="0"/>
              <a:t> </a:t>
            </a:r>
            <a:r>
              <a:rPr lang="de-DE" sz="2000" i="1" dirty="0"/>
              <a:t>(Namen der Gruppenmitglieder eintragen)</a:t>
            </a:r>
            <a:endParaRPr lang="de-DE" i="1" dirty="0"/>
          </a:p>
          <a:p>
            <a:r>
              <a:rPr lang="de-DE" dirty="0" smtClean="0"/>
              <a:t>Gruppe 3: </a:t>
            </a:r>
            <a:r>
              <a:rPr lang="de-DE" dirty="0"/>
              <a:t>Wenzel in </a:t>
            </a:r>
            <a:r>
              <a:rPr lang="de-DE"/>
              <a:t>der </a:t>
            </a:r>
            <a:r>
              <a:rPr lang="de-DE" smtClean="0"/>
              <a:t>„Goldenen </a:t>
            </a:r>
            <a:r>
              <a:rPr lang="de-DE" dirty="0"/>
              <a:t>Waage" und die Ankunft auf dem Gut des Amtsrates </a:t>
            </a:r>
            <a:r>
              <a:rPr lang="de-DE" sz="1900" i="1" dirty="0"/>
              <a:t>(Namen der Gruppenmitglieder eintragen)</a:t>
            </a:r>
          </a:p>
          <a:p>
            <a:r>
              <a:rPr lang="de-DE" dirty="0" smtClean="0"/>
              <a:t>Gruppe 4: </a:t>
            </a:r>
            <a:r>
              <a:rPr lang="de-DE" dirty="0"/>
              <a:t>Wenzel auf dem Gut des Amtsrates und in </a:t>
            </a:r>
            <a:r>
              <a:rPr lang="de-DE" dirty="0" smtClean="0"/>
              <a:t>Goldach </a:t>
            </a:r>
            <a:r>
              <a:rPr lang="de-DE" sz="1900" i="1" dirty="0"/>
              <a:t>(Namen der Gruppenmitglieder eintragen)</a:t>
            </a:r>
          </a:p>
          <a:p>
            <a:endParaRPr lang="de-DE" i="1" dirty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6130"/>
          </a:xfrm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Gruppeneinteilung: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50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600200"/>
            <a:ext cx="8280920" cy="4525963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Geht in den Gruppenraum und teilt die Textstellen auf (max. 5 min).</a:t>
            </a:r>
          </a:p>
          <a:p>
            <a:r>
              <a:rPr lang="de-DE" dirty="0"/>
              <a:t>Lasst euer Fenster geöffnet, stellt das Mikrofon ab und arbeitet dann ca. 10 Minuten in </a:t>
            </a:r>
            <a:r>
              <a:rPr lang="de-DE" u="sng" dirty="0"/>
              <a:t>Einzelarbeit</a:t>
            </a:r>
            <a:r>
              <a:rPr lang="de-DE" dirty="0"/>
              <a:t> in einem anderen Fenster die Textstellen durch.</a:t>
            </a:r>
          </a:p>
          <a:p>
            <a:r>
              <a:rPr lang="de-DE" dirty="0"/>
              <a:t>Notiert euer Ergebnis und besprecht anschließend im Gruppenraum, was ihr in euer Tabellenfeld auf dem Arbeitsblatt "Wenzels Rollenübernahme" schreibt (15 min). </a:t>
            </a:r>
            <a:endParaRPr lang="de-DE" dirty="0" smtClean="0"/>
          </a:p>
          <a:p>
            <a:r>
              <a:rPr lang="de-DE" dirty="0" smtClean="0"/>
              <a:t>EINER </a:t>
            </a:r>
            <a:r>
              <a:rPr lang="de-DE" dirty="0"/>
              <a:t>von euch schickt das Ergebnis per Mail an </a:t>
            </a:r>
            <a:r>
              <a:rPr lang="de-DE" dirty="0" smtClean="0"/>
              <a:t>Herrn / Frau </a:t>
            </a:r>
            <a:r>
              <a:rPr lang="de-DE" i="1" dirty="0" smtClean="0"/>
              <a:t>(Name des Lehrers / der Lehrerin)</a:t>
            </a:r>
            <a:r>
              <a:rPr lang="de-DE" dirty="0" smtClean="0"/>
              <a:t>.</a:t>
            </a:r>
            <a:endParaRPr lang="de-DE" dirty="0"/>
          </a:p>
          <a:p>
            <a:r>
              <a:rPr lang="de-DE" dirty="0" smtClean="0"/>
              <a:t>Anschließend treffen wir uns im </a:t>
            </a:r>
            <a:r>
              <a:rPr lang="de-DE" dirty="0"/>
              <a:t>virtuellen Klassenzimmer.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539552" y="357751"/>
            <a:ext cx="8229600" cy="114300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Vorgehen 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875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Arbeitsblatt / Sicherung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0768"/>
            <a:ext cx="635878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1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Gruppe 1 - Textstellen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www.projekt-gutenberg.org/keller/kleider/kleid004.html</a:t>
            </a:r>
            <a:r>
              <a:rPr lang="de-DE" dirty="0" smtClean="0"/>
              <a:t> (ab </a:t>
            </a:r>
            <a:r>
              <a:rPr lang="de-DE" dirty="0"/>
              <a:t>der </a:t>
            </a:r>
            <a:r>
              <a:rPr lang="de-DE" dirty="0" smtClean="0"/>
              <a:t>Mitte)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hlinkClick r:id="rId3"/>
              </a:rPr>
              <a:t>https://</a:t>
            </a:r>
            <a:r>
              <a:rPr lang="de-DE" dirty="0" smtClean="0">
                <a:hlinkClick r:id="rId3"/>
              </a:rPr>
              <a:t>www.projekt-gutenberg.org/keller/kleider/kleid005.html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hlinkClick r:id="rId4"/>
              </a:rPr>
              <a:t>https://</a:t>
            </a:r>
            <a:r>
              <a:rPr lang="de-DE" dirty="0" smtClean="0">
                <a:hlinkClick r:id="rId4"/>
              </a:rPr>
              <a:t>www.projekt-gutenberg.org/keller/kleider/kleid006.html</a:t>
            </a:r>
            <a:r>
              <a:rPr lang="de-DE" dirty="0" smtClean="0"/>
              <a:t> (bis zum Lied)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4787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Gruppe 2 - Textstellen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www.projekt-gutenberg.org/keller/kleider/kleid005.html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hlinkClick r:id="rId3"/>
              </a:rPr>
              <a:t>https://</a:t>
            </a:r>
            <a:r>
              <a:rPr lang="de-DE" dirty="0" smtClean="0">
                <a:hlinkClick r:id="rId3"/>
              </a:rPr>
              <a:t>www.projekt-gutenberg.org/keller/kleider/kleid006.html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hlinkClick r:id="rId4"/>
              </a:rPr>
              <a:t>https://</a:t>
            </a:r>
            <a:r>
              <a:rPr lang="de-DE" dirty="0" smtClean="0">
                <a:hlinkClick r:id="rId4"/>
              </a:rPr>
              <a:t>www.projekt-gutenberg.org/keller/kleider/kleid009.html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964575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</Words>
  <Application>Microsoft Office PowerPoint</Application>
  <PresentationFormat>Bildschirmpräsentation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Larissa</vt:lpstr>
      <vt:lpstr>Gottfried Kellers „Kleider machen Leute“ im Fernunterricht Präsentation 3 Die Honoratioren</vt:lpstr>
      <vt:lpstr>PowerPoint-Präsentation</vt:lpstr>
      <vt:lpstr>PowerPoint-Präsentation</vt:lpstr>
      <vt:lpstr>PowerPoint-Präsentation</vt:lpstr>
      <vt:lpstr>Gruppeneinteilung:</vt:lpstr>
      <vt:lpstr>PowerPoint-Präsentation</vt:lpstr>
      <vt:lpstr>Arbeitsblatt / Sicherung</vt:lpstr>
      <vt:lpstr>Gruppe 1 - Textstellen</vt:lpstr>
      <vt:lpstr>Gruppe 2 - Textstellen</vt:lpstr>
      <vt:lpstr>Gruppe 3 - Textstelle</vt:lpstr>
      <vt:lpstr>Gruppe 4 - Textstelle</vt:lpstr>
      <vt:lpstr>Arbeitsauftrag zur nächsten Stunde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37</cp:revision>
  <cp:lastPrinted>2021-01-01T12:41:44Z</cp:lastPrinted>
  <dcterms:created xsi:type="dcterms:W3CDTF">2020-12-28T09:22:44Z</dcterms:created>
  <dcterms:modified xsi:type="dcterms:W3CDTF">2021-04-27T12:11:28Z</dcterms:modified>
</cp:coreProperties>
</file>