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51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48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314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8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69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038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30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633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821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132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0770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967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DAD8C-6BB5-4A91-90EF-429A925C0E55}" type="datetimeFigureOut">
              <a:rPr lang="de-DE" smtClean="0"/>
              <a:t>18.04.2020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8C014-0129-4C68-A7F2-5B85585E17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152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feld 41"/>
          <p:cNvSpPr txBox="1"/>
          <p:nvPr/>
        </p:nvSpPr>
        <p:spPr>
          <a:xfrm>
            <a:off x="49702" y="74796"/>
            <a:ext cx="83140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solidFill>
                  <a:srgbClr val="C00000"/>
                </a:solidFill>
              </a:rPr>
              <a:t>Advance Organizer: Lernfeld 10 (Wertschöpfungsprozesse erfolgsorientiert steuern)</a:t>
            </a:r>
            <a:endParaRPr lang="de-DE" sz="1600" b="1" dirty="0">
              <a:solidFill>
                <a:srgbClr val="C00000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0721" y="1379197"/>
            <a:ext cx="237962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Kosten und Leistungen darstellen</a:t>
            </a:r>
          </a:p>
        </p:txBody>
      </p:sp>
      <p:sp>
        <p:nvSpPr>
          <p:cNvPr id="56" name="Textfeld 55"/>
          <p:cNvSpPr txBox="1"/>
          <p:nvPr/>
        </p:nvSpPr>
        <p:spPr>
          <a:xfrm>
            <a:off x="10721" y="1577824"/>
            <a:ext cx="2510655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Aufwand/Ertrag, Kosten/Leistungen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Einzelkosten, Gemeinkosten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fixe Kosten, variable Kosten</a:t>
            </a:r>
          </a:p>
        </p:txBody>
      </p:sp>
      <p:sp>
        <p:nvSpPr>
          <p:cNvPr id="57" name="Textfeld 56"/>
          <p:cNvSpPr txBox="1"/>
          <p:nvPr/>
        </p:nvSpPr>
        <p:spPr>
          <a:xfrm>
            <a:off x="2790848" y="1278652"/>
            <a:ext cx="22322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Betriebsergebnis ermitteln </a:t>
            </a:r>
          </a:p>
        </p:txBody>
      </p:sp>
      <p:sp>
        <p:nvSpPr>
          <p:cNvPr id="59" name="Textfeld 58"/>
          <p:cNvSpPr txBox="1"/>
          <p:nvPr/>
        </p:nvSpPr>
        <p:spPr>
          <a:xfrm>
            <a:off x="2847613" y="1792353"/>
            <a:ext cx="2082721" cy="823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Gesamtergebnis (Unternehmensergebnis)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Neutrales Ergebnis/ kostenrechnerische Korrekturen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Betriebsergebnis</a:t>
            </a:r>
          </a:p>
        </p:txBody>
      </p:sp>
      <p:sp>
        <p:nvSpPr>
          <p:cNvPr id="60" name="Textfeld 59"/>
          <p:cNvSpPr txBox="1"/>
          <p:nvPr/>
        </p:nvSpPr>
        <p:spPr>
          <a:xfrm>
            <a:off x="5539041" y="1012013"/>
            <a:ext cx="25202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Kostenstellenrechnung durchführen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5730774" y="1278652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i="1" dirty="0"/>
              <a:t>Betriebsabrechnungsbogen</a:t>
            </a:r>
            <a:r>
              <a:rPr lang="de-DE" sz="1100" i="1" dirty="0" smtClean="0"/>
              <a:t> (BAB)</a:t>
            </a:r>
            <a:endParaRPr lang="de-DE" sz="1100" i="1" dirty="0"/>
          </a:p>
        </p:txBody>
      </p:sp>
      <p:sp>
        <p:nvSpPr>
          <p:cNvPr id="63" name="Textfeld 62"/>
          <p:cNvSpPr txBox="1"/>
          <p:nvPr/>
        </p:nvSpPr>
        <p:spPr>
          <a:xfrm>
            <a:off x="5360767" y="1738890"/>
            <a:ext cx="1187353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/>
              <a:t>Industrie </a:t>
            </a:r>
            <a:r>
              <a:rPr lang="de-DE" sz="950" u="sng" dirty="0"/>
              <a:t>ohne</a:t>
            </a:r>
            <a:r>
              <a:rPr lang="de-DE" sz="950" dirty="0"/>
              <a:t> Bestands-veränderungen</a:t>
            </a:r>
          </a:p>
        </p:txBody>
      </p:sp>
      <p:sp>
        <p:nvSpPr>
          <p:cNvPr id="64" name="Textfeld 63"/>
          <p:cNvSpPr txBox="1"/>
          <p:nvPr/>
        </p:nvSpPr>
        <p:spPr>
          <a:xfrm>
            <a:off x="5667192" y="2488640"/>
            <a:ext cx="16266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MGK-Zuschlagssatz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FGK-Zuschlagssatz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err="1" smtClean="0"/>
              <a:t>VerwGK</a:t>
            </a:r>
            <a:r>
              <a:rPr lang="de-DE" sz="950" dirty="0" smtClean="0"/>
              <a:t>-Zuschlagssatz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err="1" smtClean="0"/>
              <a:t>VertrGK</a:t>
            </a:r>
            <a:r>
              <a:rPr lang="de-DE" sz="950" dirty="0" smtClean="0"/>
              <a:t>-Zuschlagssatz</a:t>
            </a:r>
          </a:p>
        </p:txBody>
      </p:sp>
      <p:sp>
        <p:nvSpPr>
          <p:cNvPr id="65" name="Textfeld 64"/>
          <p:cNvSpPr txBox="1"/>
          <p:nvPr/>
        </p:nvSpPr>
        <p:spPr>
          <a:xfrm>
            <a:off x="6674066" y="1738889"/>
            <a:ext cx="1187353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/>
              <a:t>Industrie </a:t>
            </a:r>
            <a:r>
              <a:rPr lang="de-DE" sz="950" u="sng" dirty="0" smtClean="0"/>
              <a:t>mit </a:t>
            </a:r>
            <a:r>
              <a:rPr lang="de-DE" sz="950" dirty="0"/>
              <a:t>Bestands-veränderungen</a:t>
            </a:r>
          </a:p>
        </p:txBody>
      </p:sp>
      <p:sp>
        <p:nvSpPr>
          <p:cNvPr id="17" name="Geschweifte Klammer rechts 16"/>
          <p:cNvSpPr/>
          <p:nvPr/>
        </p:nvSpPr>
        <p:spPr>
          <a:xfrm rot="5400000">
            <a:off x="6453133" y="1197269"/>
            <a:ext cx="216024" cy="235896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Textfeld 65"/>
          <p:cNvSpPr txBox="1"/>
          <p:nvPr/>
        </p:nvSpPr>
        <p:spPr>
          <a:xfrm>
            <a:off x="7959812" y="1759308"/>
            <a:ext cx="7709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Handel</a:t>
            </a:r>
            <a:endParaRPr lang="de-DE" sz="950" dirty="0"/>
          </a:p>
        </p:txBody>
      </p:sp>
      <p:sp>
        <p:nvSpPr>
          <p:cNvPr id="67" name="Geschweifte Klammer rechts 66"/>
          <p:cNvSpPr/>
          <p:nvPr/>
        </p:nvSpPr>
        <p:spPr>
          <a:xfrm rot="5400000">
            <a:off x="8162177" y="1993231"/>
            <a:ext cx="216024" cy="774793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Textfeld 68"/>
          <p:cNvSpPr txBox="1"/>
          <p:nvPr/>
        </p:nvSpPr>
        <p:spPr>
          <a:xfrm>
            <a:off x="7838202" y="2523776"/>
            <a:ext cx="95833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Handlungs-kosten-zuschlagssatz</a:t>
            </a:r>
          </a:p>
          <a:p>
            <a:r>
              <a:rPr lang="de-DE" sz="950" dirty="0" smtClean="0"/>
              <a:t>(HKZ)</a:t>
            </a:r>
          </a:p>
        </p:txBody>
      </p:sp>
      <p:sp>
        <p:nvSpPr>
          <p:cNvPr id="2" name="Pfeil nach rechts 1"/>
          <p:cNvSpPr/>
          <p:nvPr/>
        </p:nvSpPr>
        <p:spPr>
          <a:xfrm>
            <a:off x="2288430" y="1367097"/>
            <a:ext cx="432048" cy="325778"/>
          </a:xfrm>
          <a:prstGeom prst="rightArrow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Pfeil nach rechts 18"/>
          <p:cNvSpPr/>
          <p:nvPr/>
        </p:nvSpPr>
        <p:spPr>
          <a:xfrm>
            <a:off x="4718365" y="1273083"/>
            <a:ext cx="432048" cy="325778"/>
          </a:xfrm>
          <a:prstGeom prst="rightArrow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" name="Gerade Verbindung mit Pfeil 3"/>
          <p:cNvCxnSpPr>
            <a:endCxn id="63" idx="0"/>
          </p:cNvCxnSpPr>
          <p:nvPr/>
        </p:nvCxnSpPr>
        <p:spPr>
          <a:xfrm flipH="1">
            <a:off x="5954444" y="1526365"/>
            <a:ext cx="159920" cy="2125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>
          <a:xfrm flipH="1">
            <a:off x="6918905" y="1519397"/>
            <a:ext cx="1" cy="239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/>
          <p:nvPr/>
        </p:nvCxnSpPr>
        <p:spPr>
          <a:xfrm>
            <a:off x="7882792" y="1555651"/>
            <a:ext cx="264137" cy="1832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/>
          <p:cNvSpPr txBox="1"/>
          <p:nvPr/>
        </p:nvSpPr>
        <p:spPr>
          <a:xfrm>
            <a:off x="5685075" y="3894790"/>
            <a:ext cx="132708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i="1" dirty="0" smtClean="0"/>
              <a:t>Zuschlagskalkulation Industrie</a:t>
            </a:r>
            <a:endParaRPr lang="de-DE" sz="950" i="1" dirty="0"/>
          </a:p>
        </p:txBody>
      </p:sp>
      <p:sp>
        <p:nvSpPr>
          <p:cNvPr id="31" name="Textfeld 30"/>
          <p:cNvSpPr txBox="1"/>
          <p:nvPr/>
        </p:nvSpPr>
        <p:spPr>
          <a:xfrm>
            <a:off x="7603344" y="3880241"/>
            <a:ext cx="14608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i="1" dirty="0" smtClean="0"/>
              <a:t>Handelskalkulation</a:t>
            </a:r>
            <a:endParaRPr lang="de-DE" sz="950" i="1" dirty="0"/>
          </a:p>
        </p:txBody>
      </p:sp>
      <p:cxnSp>
        <p:nvCxnSpPr>
          <p:cNvPr id="32" name="Gerade Verbindung mit Pfeil 31"/>
          <p:cNvCxnSpPr/>
          <p:nvPr/>
        </p:nvCxnSpPr>
        <p:spPr>
          <a:xfrm>
            <a:off x="6276263" y="3191715"/>
            <a:ext cx="0" cy="7295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feld 34"/>
          <p:cNvSpPr txBox="1"/>
          <p:nvPr/>
        </p:nvSpPr>
        <p:spPr>
          <a:xfrm>
            <a:off x="7332596" y="4361262"/>
            <a:ext cx="81433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Vorwärts-kalkulation</a:t>
            </a:r>
            <a:endParaRPr lang="de-DE" sz="950" dirty="0"/>
          </a:p>
        </p:txBody>
      </p:sp>
      <p:sp>
        <p:nvSpPr>
          <p:cNvPr id="36" name="Textfeld 35"/>
          <p:cNvSpPr txBox="1"/>
          <p:nvPr/>
        </p:nvSpPr>
        <p:spPr>
          <a:xfrm>
            <a:off x="8335250" y="4373225"/>
            <a:ext cx="81433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Rückwärts-kalkulation</a:t>
            </a:r>
            <a:endParaRPr lang="de-DE" sz="950" dirty="0"/>
          </a:p>
        </p:txBody>
      </p:sp>
      <p:cxnSp>
        <p:nvCxnSpPr>
          <p:cNvPr id="40" name="Gerade Verbindung mit Pfeil 39"/>
          <p:cNvCxnSpPr>
            <a:endCxn id="35" idx="0"/>
          </p:cNvCxnSpPr>
          <p:nvPr/>
        </p:nvCxnSpPr>
        <p:spPr>
          <a:xfrm>
            <a:off x="7739762" y="4087082"/>
            <a:ext cx="1" cy="2741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>
            <a:off x="8580521" y="4080095"/>
            <a:ext cx="2718" cy="3037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feld 42"/>
          <p:cNvSpPr txBox="1"/>
          <p:nvPr/>
        </p:nvSpPr>
        <p:spPr>
          <a:xfrm>
            <a:off x="5973665" y="4377716"/>
            <a:ext cx="81433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Vorwärts-kalkulation</a:t>
            </a:r>
            <a:endParaRPr lang="de-DE" sz="950" dirty="0"/>
          </a:p>
        </p:txBody>
      </p:sp>
      <p:cxnSp>
        <p:nvCxnSpPr>
          <p:cNvPr id="44" name="Gerade Verbindung mit Pfeil 43"/>
          <p:cNvCxnSpPr/>
          <p:nvPr/>
        </p:nvCxnSpPr>
        <p:spPr>
          <a:xfrm flipH="1">
            <a:off x="6276263" y="4220652"/>
            <a:ext cx="1" cy="2125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/>
          <p:cNvSpPr txBox="1"/>
          <p:nvPr/>
        </p:nvSpPr>
        <p:spPr>
          <a:xfrm>
            <a:off x="3696499" y="3786129"/>
            <a:ext cx="172728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Nachkalkulation beurteilen</a:t>
            </a:r>
          </a:p>
        </p:txBody>
      </p:sp>
      <p:sp>
        <p:nvSpPr>
          <p:cNvPr id="46" name="Geschweifte Klammer rechts 45"/>
          <p:cNvSpPr/>
          <p:nvPr/>
        </p:nvSpPr>
        <p:spPr>
          <a:xfrm rot="10800000">
            <a:off x="5501851" y="3894790"/>
            <a:ext cx="216024" cy="774793"/>
          </a:xfrm>
          <a:prstGeom prst="rightBrace">
            <a:avLst>
              <a:gd name="adj1" fmla="val 8333"/>
              <a:gd name="adj2" fmla="val 7766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Textfeld 47"/>
          <p:cNvSpPr txBox="1"/>
          <p:nvPr/>
        </p:nvSpPr>
        <p:spPr>
          <a:xfrm>
            <a:off x="3450290" y="5076045"/>
            <a:ext cx="206316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Deckungsbeitrag ermitteln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1657170" y="5710527"/>
            <a:ext cx="209067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Gewinnschwelle ermitteln</a:t>
            </a:r>
          </a:p>
        </p:txBody>
      </p:sp>
      <p:sp>
        <p:nvSpPr>
          <p:cNvPr id="50" name="Textfeld 49"/>
          <p:cNvSpPr txBox="1"/>
          <p:nvPr/>
        </p:nvSpPr>
        <p:spPr>
          <a:xfrm>
            <a:off x="5465731" y="5874771"/>
            <a:ext cx="378185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Preisuntergrenzen (PU) für ein Produkt bestimmen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142641" y="6274838"/>
            <a:ext cx="303512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Annahme eines Zusatzauftrages begründen</a:t>
            </a:r>
          </a:p>
        </p:txBody>
      </p:sp>
      <p:sp>
        <p:nvSpPr>
          <p:cNvPr id="52" name="Pfeil nach rechts 51"/>
          <p:cNvSpPr/>
          <p:nvPr/>
        </p:nvSpPr>
        <p:spPr>
          <a:xfrm rot="8383056">
            <a:off x="5616506" y="5104693"/>
            <a:ext cx="432048" cy="325778"/>
          </a:xfrm>
          <a:prstGeom prst="rightArrow">
            <a:avLst/>
          </a:prstGeom>
          <a:noFill/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Textfeld 52"/>
          <p:cNvSpPr txBox="1"/>
          <p:nvPr/>
        </p:nvSpPr>
        <p:spPr>
          <a:xfrm>
            <a:off x="3473643" y="5313660"/>
            <a:ext cx="292681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Stückdeckungsbeitrag (</a:t>
            </a:r>
            <a:r>
              <a:rPr lang="de-DE" sz="950" dirty="0" err="1" smtClean="0"/>
              <a:t>db</a:t>
            </a:r>
            <a:r>
              <a:rPr lang="de-DE" sz="950" dirty="0" smtClean="0"/>
              <a:t>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Gesamtdeckungsbeitrag (DB); Betriebsergebnis </a:t>
            </a:r>
          </a:p>
        </p:txBody>
      </p:sp>
      <p:sp>
        <p:nvSpPr>
          <p:cNvPr id="54" name="Textfeld 53"/>
          <p:cNvSpPr txBox="1"/>
          <p:nvPr/>
        </p:nvSpPr>
        <p:spPr>
          <a:xfrm>
            <a:off x="1773644" y="5915432"/>
            <a:ext cx="2213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= Nutzenschwelle (Break-even-Point)</a:t>
            </a:r>
          </a:p>
        </p:txBody>
      </p:sp>
      <p:sp>
        <p:nvSpPr>
          <p:cNvPr id="62" name="Textfeld 61"/>
          <p:cNvSpPr txBox="1"/>
          <p:nvPr/>
        </p:nvSpPr>
        <p:spPr>
          <a:xfrm>
            <a:off x="5531689" y="6089255"/>
            <a:ext cx="17236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kurzfristige (absolute) PU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langfristige PU</a:t>
            </a:r>
          </a:p>
        </p:txBody>
      </p:sp>
      <p:cxnSp>
        <p:nvCxnSpPr>
          <p:cNvPr id="68" name="Gerade Verbindung mit Pfeil 67"/>
          <p:cNvCxnSpPr/>
          <p:nvPr/>
        </p:nvCxnSpPr>
        <p:spPr>
          <a:xfrm flipH="1">
            <a:off x="3239160" y="5569905"/>
            <a:ext cx="269632" cy="13404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/>
          <p:nvPr/>
        </p:nvCxnSpPr>
        <p:spPr>
          <a:xfrm>
            <a:off x="5531689" y="5728653"/>
            <a:ext cx="188935" cy="1231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feld 71"/>
          <p:cNvSpPr txBox="1"/>
          <p:nvPr/>
        </p:nvSpPr>
        <p:spPr>
          <a:xfrm>
            <a:off x="31886" y="4918816"/>
            <a:ext cx="284832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Auswirkungen des Beschäftigungsgrades auf die Kosten analysieren</a:t>
            </a:r>
          </a:p>
        </p:txBody>
      </p:sp>
      <p:sp>
        <p:nvSpPr>
          <p:cNvPr id="73" name="Textfeld 72"/>
          <p:cNvSpPr txBox="1"/>
          <p:nvPr/>
        </p:nvSpPr>
        <p:spPr>
          <a:xfrm>
            <a:off x="50360" y="5323684"/>
            <a:ext cx="17275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Gesetz der Massenproduktion</a:t>
            </a:r>
          </a:p>
        </p:txBody>
      </p:sp>
      <p:sp>
        <p:nvSpPr>
          <p:cNvPr id="75" name="Textfeld 74"/>
          <p:cNvSpPr txBox="1"/>
          <p:nvPr/>
        </p:nvSpPr>
        <p:spPr>
          <a:xfrm>
            <a:off x="3071433" y="1504885"/>
            <a:ext cx="12761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i="1" dirty="0" smtClean="0"/>
              <a:t>Ergebnistabelle</a:t>
            </a:r>
            <a:endParaRPr lang="de-DE" sz="1100" i="1" dirty="0"/>
          </a:p>
        </p:txBody>
      </p:sp>
      <p:sp>
        <p:nvSpPr>
          <p:cNvPr id="55" name="Geschweifte Klammer rechts 54"/>
          <p:cNvSpPr/>
          <p:nvPr/>
        </p:nvSpPr>
        <p:spPr>
          <a:xfrm rot="5400000">
            <a:off x="6904144" y="3757037"/>
            <a:ext cx="216024" cy="206041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6" name="Textfeld 75"/>
          <p:cNvSpPr txBox="1"/>
          <p:nvPr/>
        </p:nvSpPr>
        <p:spPr>
          <a:xfrm>
            <a:off x="6062074" y="4917381"/>
            <a:ext cx="1474213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Kalkulationszuschlag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Kalkulationsfaktor</a:t>
            </a:r>
          </a:p>
        </p:txBody>
      </p:sp>
      <p:sp>
        <p:nvSpPr>
          <p:cNvPr id="77" name="Geschweifte Klammer rechts 76"/>
          <p:cNvSpPr/>
          <p:nvPr/>
        </p:nvSpPr>
        <p:spPr>
          <a:xfrm rot="5400000">
            <a:off x="8454047" y="4335747"/>
            <a:ext cx="216024" cy="91288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Textfeld 77"/>
          <p:cNvSpPr txBox="1"/>
          <p:nvPr/>
        </p:nvSpPr>
        <p:spPr>
          <a:xfrm>
            <a:off x="7833286" y="4918347"/>
            <a:ext cx="1230920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Kalkulations-</a:t>
            </a:r>
          </a:p>
          <a:p>
            <a:pPr>
              <a:tabLst>
                <a:tab pos="177800" algn="l"/>
              </a:tabLst>
            </a:pPr>
            <a:r>
              <a:rPr lang="de-DE" sz="950" dirty="0"/>
              <a:t>	</a:t>
            </a:r>
            <a:r>
              <a:rPr lang="de-DE" sz="950" dirty="0" err="1" smtClean="0"/>
              <a:t>abschlag</a:t>
            </a:r>
            <a:endParaRPr lang="de-DE" sz="950" dirty="0" smtClean="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Handelsspanne</a:t>
            </a:r>
          </a:p>
        </p:txBody>
      </p:sp>
      <p:sp>
        <p:nvSpPr>
          <p:cNvPr id="79" name="Textfeld 78"/>
          <p:cNvSpPr txBox="1"/>
          <p:nvPr/>
        </p:nvSpPr>
        <p:spPr>
          <a:xfrm>
            <a:off x="62693" y="489544"/>
            <a:ext cx="8314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i="1" dirty="0" smtClean="0">
                <a:solidFill>
                  <a:srgbClr val="C00000"/>
                </a:solidFill>
              </a:rPr>
              <a:t>„Die Schülerinnen und Schüler besitzen die Kompetenz, Wertschöpfungsprozesse auf Grundlage der Daten der Kosten- und Leistungsrechnung zu analysieren, erfolgsorientiert zu steuern und zu beurteilen“. </a:t>
            </a:r>
            <a:endParaRPr lang="de-DE" sz="1200" i="1" dirty="0">
              <a:solidFill>
                <a:srgbClr val="C00000"/>
              </a:solidFill>
            </a:endParaRPr>
          </a:p>
        </p:txBody>
      </p:sp>
      <p:sp>
        <p:nvSpPr>
          <p:cNvPr id="80" name="Geschweifte Klammer rechts 79"/>
          <p:cNvSpPr/>
          <p:nvPr/>
        </p:nvSpPr>
        <p:spPr>
          <a:xfrm rot="10800000">
            <a:off x="2713297" y="1806060"/>
            <a:ext cx="249575" cy="860194"/>
          </a:xfrm>
          <a:prstGeom prst="rightBrace">
            <a:avLst>
              <a:gd name="adj1" fmla="val 8333"/>
              <a:gd name="adj2" fmla="val 186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1" name="Textfeld 80"/>
          <p:cNvSpPr txBox="1"/>
          <p:nvPr/>
        </p:nvSpPr>
        <p:spPr>
          <a:xfrm>
            <a:off x="848235" y="2317997"/>
            <a:ext cx="2056681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kalkulatorischer Unternehmerlohn</a:t>
            </a:r>
          </a:p>
          <a:p>
            <a:r>
              <a:rPr lang="de-DE" sz="950" dirty="0" smtClean="0"/>
              <a:t>kalkulatorische Abschreibungen</a:t>
            </a:r>
          </a:p>
        </p:txBody>
      </p:sp>
      <p:sp>
        <p:nvSpPr>
          <p:cNvPr id="82" name="Textfeld 81"/>
          <p:cNvSpPr txBox="1"/>
          <p:nvPr/>
        </p:nvSpPr>
        <p:spPr>
          <a:xfrm>
            <a:off x="5386958" y="2657265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%</a:t>
            </a:r>
            <a:endParaRPr lang="de-DE" sz="1600" dirty="0"/>
          </a:p>
        </p:txBody>
      </p:sp>
      <p:sp>
        <p:nvSpPr>
          <p:cNvPr id="83" name="Textfeld 82"/>
          <p:cNvSpPr txBox="1"/>
          <p:nvPr/>
        </p:nvSpPr>
        <p:spPr>
          <a:xfrm>
            <a:off x="7527764" y="2673066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/>
              <a:t>%</a:t>
            </a:r>
            <a:endParaRPr lang="de-DE" sz="1600" dirty="0"/>
          </a:p>
        </p:txBody>
      </p:sp>
      <p:sp>
        <p:nvSpPr>
          <p:cNvPr id="84" name="Textfeld 83"/>
          <p:cNvSpPr txBox="1"/>
          <p:nvPr/>
        </p:nvSpPr>
        <p:spPr>
          <a:xfrm>
            <a:off x="3305451" y="4026272"/>
            <a:ext cx="21627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Normal- und </a:t>
            </a:r>
            <a:r>
              <a:rPr lang="de-DE" sz="1050" b="1" dirty="0" err="1" smtClean="0"/>
              <a:t>Istkosten</a:t>
            </a:r>
            <a:r>
              <a:rPr lang="de-DE" sz="1050" b="1" dirty="0" smtClean="0"/>
              <a:t> vergleichen</a:t>
            </a:r>
          </a:p>
        </p:txBody>
      </p:sp>
      <p:sp>
        <p:nvSpPr>
          <p:cNvPr id="86" name="Textfeld 85"/>
          <p:cNvSpPr txBox="1"/>
          <p:nvPr/>
        </p:nvSpPr>
        <p:spPr>
          <a:xfrm>
            <a:off x="3419798" y="4231324"/>
            <a:ext cx="153745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Kostenüberdeckung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Kostenunterdeckung</a:t>
            </a:r>
          </a:p>
        </p:txBody>
      </p:sp>
      <p:sp>
        <p:nvSpPr>
          <p:cNvPr id="87" name="Textfeld 86"/>
          <p:cNvSpPr txBox="1"/>
          <p:nvPr/>
        </p:nvSpPr>
        <p:spPr>
          <a:xfrm rot="19295420">
            <a:off x="6425726" y="4060116"/>
            <a:ext cx="18119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50" dirty="0" smtClean="0"/>
              <a:t>Tabellenkalkulationsprogramm</a:t>
            </a:r>
            <a:endParaRPr lang="de-DE" sz="850" dirty="0"/>
          </a:p>
        </p:txBody>
      </p:sp>
      <p:sp>
        <p:nvSpPr>
          <p:cNvPr id="88" name="Textfeld 87"/>
          <p:cNvSpPr txBox="1"/>
          <p:nvPr/>
        </p:nvSpPr>
        <p:spPr>
          <a:xfrm>
            <a:off x="6852928" y="3886902"/>
            <a:ext cx="501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sym typeface="Wingdings" panose="05000000000000000000" pitchFamily="2" charset="2"/>
              </a:rPr>
              <a:t></a:t>
            </a:r>
            <a:endParaRPr lang="de-DE" sz="2000" dirty="0"/>
          </a:p>
        </p:txBody>
      </p:sp>
      <p:sp>
        <p:nvSpPr>
          <p:cNvPr id="89" name="Textfeld 88"/>
          <p:cNvSpPr txBox="1"/>
          <p:nvPr/>
        </p:nvSpPr>
        <p:spPr>
          <a:xfrm>
            <a:off x="6456427" y="3300277"/>
            <a:ext cx="16226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50" b="1" dirty="0" smtClean="0"/>
              <a:t>Kostenträgerrechnung durchführen</a:t>
            </a:r>
          </a:p>
        </p:txBody>
      </p:sp>
      <p:cxnSp>
        <p:nvCxnSpPr>
          <p:cNvPr id="90" name="Gerade Verbindung mit Pfeil 89"/>
          <p:cNvCxnSpPr/>
          <p:nvPr/>
        </p:nvCxnSpPr>
        <p:spPr>
          <a:xfrm>
            <a:off x="8153976" y="3202902"/>
            <a:ext cx="0" cy="684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Gerade Verbindung mit Pfeil 90"/>
          <p:cNvCxnSpPr/>
          <p:nvPr/>
        </p:nvCxnSpPr>
        <p:spPr>
          <a:xfrm>
            <a:off x="4478852" y="5698838"/>
            <a:ext cx="0" cy="576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2" descr="C:\Users\Susanne Epp\Desktop\LBS-Logos\lbs-logo-mit-schrift-278x9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9" y="6362590"/>
            <a:ext cx="1530266" cy="495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Textfeld 92"/>
          <p:cNvSpPr txBox="1"/>
          <p:nvPr/>
        </p:nvSpPr>
        <p:spPr>
          <a:xfrm>
            <a:off x="3294337" y="6627168"/>
            <a:ext cx="21545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 smtClean="0">
                <a:solidFill>
                  <a:srgbClr val="C00000"/>
                </a:solidFill>
                <a:latin typeface="+mn-lt"/>
              </a:rPr>
              <a:t>Kaufmann/-frau für Büromanagement</a:t>
            </a:r>
            <a:endParaRPr lang="de-DE" sz="9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94" name="Textfeld 93"/>
          <p:cNvSpPr txBox="1"/>
          <p:nvPr/>
        </p:nvSpPr>
        <p:spPr>
          <a:xfrm>
            <a:off x="7361040" y="6612621"/>
            <a:ext cx="19684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rgbClr val="C00000"/>
                </a:solidFill>
                <a:latin typeface="+mn-lt"/>
              </a:rPr>
              <a:t>www.wirtschaftskomptenz-bw.de</a:t>
            </a:r>
            <a:endParaRPr lang="de-DE" sz="9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96" name="Textfeld 95"/>
          <p:cNvSpPr txBox="1"/>
          <p:nvPr/>
        </p:nvSpPr>
        <p:spPr>
          <a:xfrm>
            <a:off x="8817028" y="4918816"/>
            <a:ext cx="33363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/>
              <a:t>%</a:t>
            </a:r>
          </a:p>
          <a:p>
            <a:endParaRPr lang="de-DE" sz="700" dirty="0" smtClean="0"/>
          </a:p>
          <a:p>
            <a:r>
              <a:rPr lang="de-DE" sz="1050" dirty="0"/>
              <a:t>%</a:t>
            </a:r>
          </a:p>
        </p:txBody>
      </p:sp>
      <p:sp>
        <p:nvSpPr>
          <p:cNvPr id="97" name="Textfeld 96"/>
          <p:cNvSpPr txBox="1"/>
          <p:nvPr/>
        </p:nvSpPr>
        <p:spPr>
          <a:xfrm>
            <a:off x="7332974" y="4927007"/>
            <a:ext cx="33363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66115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Bildschirmpräsentation (4:3)</PresentationFormat>
  <Paragraphs>60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Wingdings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Susanne Epp</cp:lastModifiedBy>
  <cp:revision>1</cp:revision>
  <cp:lastPrinted>2016-04-26T07:27:55Z</cp:lastPrinted>
  <dcterms:created xsi:type="dcterms:W3CDTF">2015-02-24T17:19:35Z</dcterms:created>
  <dcterms:modified xsi:type="dcterms:W3CDTF">2020-04-18T06:43:52Z</dcterms:modified>
</cp:coreProperties>
</file>