
<file path=[Content_Types].xml><?xml version="1.0" encoding="utf-8"?>
<Types xmlns="http://schemas.openxmlformats.org/package/2006/content-types">
  <Default Extension="png" ContentType="image/png"/>
  <Default Extension="m4a" ContentType="audio/mp4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30.06.2020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64854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30.06.2020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138405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30.06.2020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8889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30.06.2020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25796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30.06.2020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12936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30.06.2020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49365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30.06.2020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317614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30.06.2020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836070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30.06.2020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07320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30.06.2020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277032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30.06.2020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699498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0214D-A3E7-4EE5-8892-BA53D1A5AB22}" type="datetimeFigureOut">
              <a:rPr lang="de-DE" smtClean="0"/>
              <a:t>30.06.2020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844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3.png"/><Relationship Id="rId5" Type="http://schemas.openxmlformats.org/officeDocument/2006/relationships/image" Target="../media/image5.emf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3.png"/><Relationship Id="rId5" Type="http://schemas.openxmlformats.org/officeDocument/2006/relationships/image" Target="../media/image5.emf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4.emf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Analogien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Schaltwerke und Schaltnetze</a:t>
            </a:r>
            <a:endParaRPr lang="de-DE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63983" y="437049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00906" y="4370496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62841" y="5303837"/>
            <a:ext cx="4617016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</a:t>
            </a:r>
            <a:r>
              <a:rPr lang="de-DE" sz="2400" b="0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Mik</a:t>
            </a:r>
            <a:r>
              <a:rPr lang="de-DE" sz="2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Dein Mikrocontroller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69974"/>
      </p:ext>
    </p:extLst>
  </p:cSld>
  <p:clrMapOvr>
    <a:masterClrMapping/>
  </p:clrMapOvr>
  <p:transition spd="slow" advTm="3985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8099" y="333645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Analogien</a:t>
            </a:r>
            <a:r>
              <a:rPr lang="de-DE" sz="2400" dirty="0" smtClean="0"/>
              <a:t> </a:t>
            </a:r>
            <a:r>
              <a:rPr lang="de-DE" sz="2400" dirty="0" smtClean="0"/>
              <a:t>im Zustandsdiagramm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275448" y="3466743"/>
            <a:ext cx="3289806" cy="2115910"/>
          </a:xfrm>
          <a:prstGeom prst="wedgeRoundRectCallout">
            <a:avLst>
              <a:gd name="adj1" fmla="val 64508"/>
              <a:gd name="adj2" fmla="val -1009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Taste B erfolgt ein Zustandsübergang in Abhängigkeit vom Ausgangszustand</a:t>
            </a:r>
            <a:endParaRPr sz="2400" b="0" i="0" u="sng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826" y="703305"/>
            <a:ext cx="8545249" cy="5526876"/>
          </a:xfrm>
          <a:prstGeom prst="rect">
            <a:avLst/>
          </a:prstGeom>
        </p:spPr>
      </p:pic>
      <p:sp>
        <p:nvSpPr>
          <p:cNvPr id="3" name="Vertikaler Bildlauf 2"/>
          <p:cNvSpPr/>
          <p:nvPr/>
        </p:nvSpPr>
        <p:spPr>
          <a:xfrm>
            <a:off x="5139890" y="616017"/>
            <a:ext cx="5707781" cy="4533499"/>
          </a:xfrm>
          <a:prstGeom prst="verticalScroll">
            <a:avLst>
              <a:gd name="adj" fmla="val 6984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void </a:t>
            </a:r>
            <a:r>
              <a:rPr lang="en-US" sz="2400" dirty="0" err="1">
                <a:solidFill>
                  <a:schemeClr val="tx1"/>
                </a:solidFill>
              </a:rPr>
              <a:t>tasteB</a:t>
            </a:r>
            <a:r>
              <a:rPr lang="en-US" sz="2400" dirty="0">
                <a:solidFill>
                  <a:schemeClr val="tx1"/>
                </a:solidFill>
              </a:rPr>
              <a:t>()</a:t>
            </a:r>
          </a:p>
          <a:p>
            <a:r>
              <a:rPr lang="en-US" sz="2400" dirty="0">
                <a:solidFill>
                  <a:schemeClr val="tx1"/>
                </a:solidFill>
              </a:rPr>
              <a:t>{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switch (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)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{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 case </a:t>
            </a:r>
            <a:r>
              <a:rPr lang="en-US" sz="2400" dirty="0" err="1">
                <a:solidFill>
                  <a:schemeClr val="tx1"/>
                </a:solidFill>
              </a:rPr>
              <a:t>Ausgleich</a:t>
            </a:r>
            <a:r>
              <a:rPr lang="en-US" sz="2400" dirty="0">
                <a:solidFill>
                  <a:schemeClr val="tx1"/>
                </a:solidFill>
              </a:rPr>
              <a:t>: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 = B1; break;   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 case B1: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 = B2; break;   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 case B2: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 = B3; break;   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 case A1: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 = </a:t>
            </a:r>
            <a:r>
              <a:rPr lang="en-US" sz="2400" dirty="0" err="1">
                <a:solidFill>
                  <a:schemeClr val="tx1"/>
                </a:solidFill>
              </a:rPr>
              <a:t>Ausgleich</a:t>
            </a:r>
            <a:r>
              <a:rPr lang="en-US" sz="2400" dirty="0">
                <a:solidFill>
                  <a:schemeClr val="tx1"/>
                </a:solidFill>
              </a:rPr>
              <a:t>; break;   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 case A2: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 = A1; break;    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}   </a:t>
            </a:r>
          </a:p>
          <a:p>
            <a:r>
              <a:rPr lang="en-US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77623" y="1995462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64825"/>
      </p:ext>
    </p:extLst>
  </p:cSld>
  <p:clrMapOvr>
    <a:masterClrMapping/>
  </p:clrMapOvr>
  <p:transition spd="slow" advTm="2680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8099" y="333645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Analogien</a:t>
            </a:r>
            <a:r>
              <a:rPr lang="de-DE" sz="2400" dirty="0" smtClean="0"/>
              <a:t> </a:t>
            </a:r>
            <a:r>
              <a:rPr lang="de-DE" sz="2400" dirty="0" smtClean="0"/>
              <a:t>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49217" y="122194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96455" y="3707373"/>
            <a:ext cx="2381125" cy="2423919"/>
          </a:xfrm>
          <a:prstGeom prst="wedgeRoundRectCallout">
            <a:avLst>
              <a:gd name="adj1" fmla="val 12151"/>
              <a:gd name="adj2" fmla="val -7545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UML-Zustands-diagramm für Lösung </a:t>
            </a:r>
            <a:r>
              <a:rPr lang="de-DE" sz="2400" u="sng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„Ausgangs-schaltnetz“</a:t>
            </a:r>
            <a:endParaRPr sz="2400" b="0" i="0" u="sng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580" y="751758"/>
            <a:ext cx="9482096" cy="5071526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980294"/>
      </p:ext>
    </p:extLst>
  </p:cSld>
  <p:clrMapOvr>
    <a:masterClrMapping/>
  </p:clrMapOvr>
  <p:transition spd="slow" advTm="2896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8099" y="333645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Analogien</a:t>
            </a:r>
            <a:r>
              <a:rPr lang="de-DE" sz="2400" dirty="0" smtClean="0"/>
              <a:t> </a:t>
            </a:r>
            <a:r>
              <a:rPr lang="de-DE" sz="2400" dirty="0" smtClean="0"/>
              <a:t>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49217" y="122194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96455" y="3707373"/>
            <a:ext cx="2585246" cy="2722303"/>
          </a:xfrm>
          <a:prstGeom prst="wedgeRoundRectCallout">
            <a:avLst>
              <a:gd name="adj1" fmla="val 12151"/>
              <a:gd name="adj2" fmla="val -7545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Ausgangswerte werden in einem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array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[ ] gespeichert und zur Anzeige gebracht</a:t>
            </a:r>
            <a:endParaRPr sz="2400" b="0" i="0" u="sng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580" y="751758"/>
            <a:ext cx="9482096" cy="5071526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879907"/>
      </p:ext>
    </p:extLst>
  </p:cSld>
  <p:clrMapOvr>
    <a:masterClrMapping/>
  </p:clrMapOvr>
  <p:transition spd="slow" advTm="239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8099" y="333645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Analogien</a:t>
            </a:r>
            <a:r>
              <a:rPr lang="de-DE" sz="2400" dirty="0" smtClean="0"/>
              <a:t> </a:t>
            </a:r>
            <a:r>
              <a:rPr lang="de-DE" sz="2400" dirty="0" smtClean="0"/>
              <a:t>im Zustandsdiagramm</a:t>
            </a:r>
            <a:endParaRPr lang="de-DE" sz="2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580" y="751758"/>
            <a:ext cx="9482096" cy="5071526"/>
          </a:xfrm>
          <a:prstGeom prst="rect">
            <a:avLst/>
          </a:prstGeom>
        </p:spPr>
      </p:pic>
      <p:sp>
        <p:nvSpPr>
          <p:cNvPr id="7" name="Vertikaler Bildlauf 6"/>
          <p:cNvSpPr/>
          <p:nvPr/>
        </p:nvSpPr>
        <p:spPr>
          <a:xfrm>
            <a:off x="5139890" y="616017"/>
            <a:ext cx="5707781" cy="4533499"/>
          </a:xfrm>
          <a:prstGeom prst="verticalScroll">
            <a:avLst>
              <a:gd name="adj" fmla="val 6984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>
                <a:solidFill>
                  <a:schemeClr val="tx1"/>
                </a:solidFill>
              </a:rPr>
              <a:t>PortOut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anzeige</a:t>
            </a:r>
            <a:r>
              <a:rPr lang="en-US" sz="2400" dirty="0">
                <a:solidFill>
                  <a:schemeClr val="tx1"/>
                </a:solidFill>
              </a:rPr>
              <a:t>(PortC,0x7F);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 err="1">
                <a:solidFill>
                  <a:schemeClr val="tx1"/>
                </a:solidFill>
              </a:rPr>
              <a:t>int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sn</a:t>
            </a:r>
            <a:r>
              <a:rPr lang="en-US" sz="2400" dirty="0">
                <a:solidFill>
                  <a:schemeClr val="tx1"/>
                </a:solidFill>
              </a:rPr>
              <a:t>[7]={0b0000111,0b0000110, 0b0000100, 0b0001000, 0b0010000, 0b0110000, 0b1110000};</a:t>
            </a:r>
          </a:p>
          <a:p>
            <a:r>
              <a:rPr lang="en-US" sz="2400" dirty="0" err="1">
                <a:solidFill>
                  <a:schemeClr val="tx1"/>
                </a:solidFill>
              </a:rPr>
              <a:t>int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=3;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77623" y="124119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20217" y="3659247"/>
            <a:ext cx="2585246" cy="2722303"/>
          </a:xfrm>
          <a:prstGeom prst="wedgeRoundRectCallout">
            <a:avLst>
              <a:gd name="adj1" fmla="val 94060"/>
              <a:gd name="adj2" fmla="val -9171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Anzeige erfolgt auf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PortC</a:t>
            </a:r>
            <a:endParaRPr sz="2400" b="0" i="0" u="sng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208586"/>
      </p:ext>
    </p:extLst>
  </p:cSld>
  <p:clrMapOvr>
    <a:masterClrMapping/>
  </p:clrMapOvr>
  <p:transition spd="slow" advTm="361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8099" y="333645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Analogien</a:t>
            </a:r>
            <a:r>
              <a:rPr lang="de-DE" sz="2400" dirty="0" smtClean="0"/>
              <a:t> </a:t>
            </a:r>
            <a:r>
              <a:rPr lang="de-DE" sz="2400" dirty="0" smtClean="0"/>
              <a:t>im Zustandsdiagramm</a:t>
            </a:r>
            <a:endParaRPr lang="de-DE" sz="2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580" y="751758"/>
            <a:ext cx="9482096" cy="5071526"/>
          </a:xfrm>
          <a:prstGeom prst="rect">
            <a:avLst/>
          </a:prstGeom>
        </p:spPr>
      </p:pic>
      <p:sp>
        <p:nvSpPr>
          <p:cNvPr id="7" name="Vertikaler Bildlauf 6"/>
          <p:cNvSpPr/>
          <p:nvPr/>
        </p:nvSpPr>
        <p:spPr>
          <a:xfrm>
            <a:off x="5139890" y="616017"/>
            <a:ext cx="5707781" cy="4533499"/>
          </a:xfrm>
          <a:prstGeom prst="verticalScroll">
            <a:avLst>
              <a:gd name="adj" fmla="val 6984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>
                <a:solidFill>
                  <a:schemeClr val="tx1"/>
                </a:solidFill>
              </a:rPr>
              <a:t>PortOut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anzeige</a:t>
            </a:r>
            <a:r>
              <a:rPr lang="en-US" sz="2400" dirty="0">
                <a:solidFill>
                  <a:schemeClr val="tx1"/>
                </a:solidFill>
              </a:rPr>
              <a:t>(PortC,0x7F);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 err="1">
                <a:solidFill>
                  <a:schemeClr val="tx1"/>
                </a:solidFill>
              </a:rPr>
              <a:t>int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sn</a:t>
            </a:r>
            <a:r>
              <a:rPr lang="en-US" sz="2400" dirty="0">
                <a:solidFill>
                  <a:schemeClr val="tx1"/>
                </a:solidFill>
              </a:rPr>
              <a:t>[7]={0b0000111,0b0000110, 0b0000100, 0b0001000, 0b0010000, 0b0110000, 0b1110000};</a:t>
            </a:r>
          </a:p>
          <a:p>
            <a:r>
              <a:rPr lang="en-US" sz="2400" dirty="0" err="1">
                <a:solidFill>
                  <a:schemeClr val="tx1"/>
                </a:solidFill>
              </a:rPr>
              <a:t>int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=3;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93127" y="199546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20217" y="3659247"/>
            <a:ext cx="2585246" cy="2722303"/>
          </a:xfrm>
          <a:prstGeom prst="wedgeRoundRectCallout">
            <a:avLst>
              <a:gd name="adj1" fmla="val 104857"/>
              <a:gd name="adj2" fmla="val -6484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array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[ ] (Schaltnetz) speichert die Ausgangswerte</a:t>
            </a:r>
            <a:endParaRPr sz="2400" b="0" i="0" u="sng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037215"/>
      </p:ext>
    </p:extLst>
  </p:cSld>
  <p:clrMapOvr>
    <a:masterClrMapping/>
  </p:clrMapOvr>
  <p:transition spd="slow" advTm="67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8099" y="333645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Analogien</a:t>
            </a:r>
            <a:r>
              <a:rPr lang="de-DE" sz="2400" dirty="0" smtClean="0"/>
              <a:t> </a:t>
            </a:r>
            <a:r>
              <a:rPr lang="de-DE" sz="2400" dirty="0" smtClean="0"/>
              <a:t>im Zustandsdiagramm</a:t>
            </a:r>
            <a:endParaRPr lang="de-DE" sz="2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580" y="751758"/>
            <a:ext cx="9482096" cy="5071526"/>
          </a:xfrm>
          <a:prstGeom prst="rect">
            <a:avLst/>
          </a:prstGeom>
        </p:spPr>
      </p:pic>
      <p:sp>
        <p:nvSpPr>
          <p:cNvPr id="7" name="Vertikaler Bildlauf 6"/>
          <p:cNvSpPr/>
          <p:nvPr/>
        </p:nvSpPr>
        <p:spPr>
          <a:xfrm>
            <a:off x="5139890" y="616017"/>
            <a:ext cx="5707781" cy="4533499"/>
          </a:xfrm>
          <a:prstGeom prst="verticalScroll">
            <a:avLst>
              <a:gd name="adj" fmla="val 6984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>
                <a:solidFill>
                  <a:schemeClr val="tx1"/>
                </a:solidFill>
              </a:rPr>
              <a:t>PortOut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anzeige</a:t>
            </a:r>
            <a:r>
              <a:rPr lang="en-US" sz="2400" dirty="0">
                <a:solidFill>
                  <a:schemeClr val="tx1"/>
                </a:solidFill>
              </a:rPr>
              <a:t>(PortC,0x7F);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 err="1">
                <a:solidFill>
                  <a:schemeClr val="tx1"/>
                </a:solidFill>
              </a:rPr>
              <a:t>int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sn</a:t>
            </a:r>
            <a:r>
              <a:rPr lang="en-US" sz="2400" dirty="0">
                <a:solidFill>
                  <a:schemeClr val="tx1"/>
                </a:solidFill>
              </a:rPr>
              <a:t>[7]={0b0000111,0b0000110, 0b0000100, 0b0001000, 0b0010000, 0b0110000, 0b1110000};</a:t>
            </a:r>
          </a:p>
          <a:p>
            <a:r>
              <a:rPr lang="en-US" sz="2400" dirty="0" err="1">
                <a:solidFill>
                  <a:schemeClr val="tx1"/>
                </a:solidFill>
              </a:rPr>
              <a:t>int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=3;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08898" y="308311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20217" y="3659247"/>
            <a:ext cx="2585246" cy="2722303"/>
          </a:xfrm>
          <a:prstGeom prst="wedgeRoundRectCallout">
            <a:avLst>
              <a:gd name="adj1" fmla="val 101134"/>
              <a:gd name="adj2" fmla="val -4681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jeweilige Zustand wird in der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Zustandvariablen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zustand; gespeichert</a:t>
            </a:r>
            <a:endParaRPr sz="2400" b="0" i="0" u="sng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043725"/>
      </p:ext>
    </p:extLst>
  </p:cSld>
  <p:clrMapOvr>
    <a:masterClrMapping/>
  </p:clrMapOvr>
  <p:transition spd="slow" advTm="83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8099" y="333645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Analogien</a:t>
            </a:r>
            <a:r>
              <a:rPr lang="de-DE" sz="2400" dirty="0" smtClean="0"/>
              <a:t> </a:t>
            </a:r>
            <a:r>
              <a:rPr lang="de-DE" sz="2400" dirty="0" smtClean="0"/>
              <a:t>im Zustandsdiagramm</a:t>
            </a:r>
            <a:endParaRPr lang="de-DE" sz="2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580" y="751758"/>
            <a:ext cx="9482096" cy="5071526"/>
          </a:xfrm>
          <a:prstGeom prst="rect">
            <a:avLst/>
          </a:prstGeom>
        </p:spPr>
      </p:pic>
      <p:sp>
        <p:nvSpPr>
          <p:cNvPr id="7" name="Vertikaler Bildlauf 6"/>
          <p:cNvSpPr/>
          <p:nvPr/>
        </p:nvSpPr>
        <p:spPr>
          <a:xfrm>
            <a:off x="5139890" y="616017"/>
            <a:ext cx="5707781" cy="4533499"/>
          </a:xfrm>
          <a:prstGeom prst="verticalScroll">
            <a:avLst>
              <a:gd name="adj" fmla="val 6984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>
                <a:solidFill>
                  <a:schemeClr val="tx1"/>
                </a:solidFill>
              </a:rPr>
              <a:t>PortOut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anzeige</a:t>
            </a:r>
            <a:r>
              <a:rPr lang="en-US" sz="2400" dirty="0">
                <a:solidFill>
                  <a:schemeClr val="tx1"/>
                </a:solidFill>
              </a:rPr>
              <a:t>(PortC,0x7F);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 err="1">
                <a:solidFill>
                  <a:schemeClr val="tx1"/>
                </a:solidFill>
              </a:rPr>
              <a:t>int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sn</a:t>
            </a:r>
            <a:r>
              <a:rPr lang="en-US" sz="2400" dirty="0">
                <a:solidFill>
                  <a:schemeClr val="tx1"/>
                </a:solidFill>
              </a:rPr>
              <a:t>[7]={0b0000111,0b0000110, 0b0000100, 0b0001000, 0b0010000, 0b0110000, 0b1110000};</a:t>
            </a:r>
          </a:p>
          <a:p>
            <a:r>
              <a:rPr lang="en-US" sz="2400" dirty="0" err="1">
                <a:solidFill>
                  <a:schemeClr val="tx1"/>
                </a:solidFill>
              </a:rPr>
              <a:t>int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=3;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08898" y="308311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20217" y="3262965"/>
            <a:ext cx="2585246" cy="3118586"/>
          </a:xfrm>
          <a:prstGeom prst="wedgeRoundRectCallout">
            <a:avLst>
              <a:gd name="adj1" fmla="val 101134"/>
              <a:gd name="adj2" fmla="val -4681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0: B3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1: B2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2: B1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3: Unentschieden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4: A1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5: A2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6: A3</a:t>
            </a:r>
            <a:endParaRPr lang="de-DE" sz="2400" b="0" i="0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603237"/>
      </p:ext>
    </p:extLst>
  </p:cSld>
  <p:clrMapOvr>
    <a:masterClrMapping/>
  </p:clrMapOvr>
  <p:transition spd="slow" advTm="420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8099" y="333645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Analogien</a:t>
            </a:r>
            <a:r>
              <a:rPr lang="de-DE" sz="2400" dirty="0" smtClean="0"/>
              <a:t> </a:t>
            </a:r>
            <a:r>
              <a:rPr lang="de-DE" sz="2400" dirty="0" smtClean="0"/>
              <a:t>im Zustandsdiagramm</a:t>
            </a:r>
            <a:endParaRPr lang="de-DE" sz="2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580" y="751758"/>
            <a:ext cx="9482096" cy="5071526"/>
          </a:xfrm>
          <a:prstGeom prst="rect">
            <a:avLst/>
          </a:prstGeom>
        </p:spPr>
      </p:pic>
      <p:sp>
        <p:nvSpPr>
          <p:cNvPr id="7" name="Vertikaler Bildlauf 6"/>
          <p:cNvSpPr/>
          <p:nvPr/>
        </p:nvSpPr>
        <p:spPr>
          <a:xfrm>
            <a:off x="5139890" y="333645"/>
            <a:ext cx="6458552" cy="6250035"/>
          </a:xfrm>
          <a:prstGeom prst="verticalScroll">
            <a:avLst>
              <a:gd name="adj" fmla="val 6984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void start()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{   </a:t>
            </a:r>
            <a:r>
              <a:rPr lang="en-US" sz="2400" dirty="0" err="1" smtClean="0">
                <a:solidFill>
                  <a:schemeClr val="tx1"/>
                </a:solidFill>
              </a:rPr>
              <a:t>zustand</a:t>
            </a:r>
            <a:r>
              <a:rPr lang="en-US" sz="2400" dirty="0" smtClean="0">
                <a:solidFill>
                  <a:schemeClr val="tx1"/>
                </a:solidFill>
              </a:rPr>
              <a:t>=3</a:t>
            </a:r>
            <a:r>
              <a:rPr lang="en-US" sz="2400" dirty="0">
                <a:solidFill>
                  <a:schemeClr val="tx1"/>
                </a:solidFill>
              </a:rPr>
              <a:t>;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</a:t>
            </a:r>
            <a:r>
              <a:rPr lang="en-US" sz="2400" dirty="0" err="1">
                <a:solidFill>
                  <a:schemeClr val="tx1"/>
                </a:solidFill>
              </a:rPr>
              <a:t>anzeige</a:t>
            </a:r>
            <a:r>
              <a:rPr lang="en-US" sz="2400" dirty="0">
                <a:solidFill>
                  <a:schemeClr val="tx1"/>
                </a:solidFill>
              </a:rPr>
              <a:t>=</a:t>
            </a:r>
            <a:r>
              <a:rPr lang="en-US" sz="2400" dirty="0" err="1">
                <a:solidFill>
                  <a:schemeClr val="tx1"/>
                </a:solidFill>
              </a:rPr>
              <a:t>sn</a:t>
            </a:r>
            <a:r>
              <a:rPr lang="en-US" sz="2400" dirty="0">
                <a:solidFill>
                  <a:schemeClr val="tx1"/>
                </a:solidFill>
              </a:rPr>
              <a:t>[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];   </a:t>
            </a:r>
          </a:p>
          <a:p>
            <a:r>
              <a:rPr lang="en-US" sz="2400" dirty="0">
                <a:solidFill>
                  <a:schemeClr val="tx1"/>
                </a:solidFill>
              </a:rPr>
              <a:t>}</a:t>
            </a:r>
          </a:p>
          <a:p>
            <a:r>
              <a:rPr lang="en-US" sz="2400" dirty="0">
                <a:solidFill>
                  <a:schemeClr val="tx1"/>
                </a:solidFill>
              </a:rPr>
              <a:t>void </a:t>
            </a:r>
            <a:r>
              <a:rPr lang="en-US" sz="2400" dirty="0" err="1">
                <a:solidFill>
                  <a:schemeClr val="tx1"/>
                </a:solidFill>
              </a:rPr>
              <a:t>aufA</a:t>
            </a:r>
            <a:r>
              <a:rPr lang="en-US" sz="2400" dirty="0">
                <a:solidFill>
                  <a:schemeClr val="tx1"/>
                </a:solidFill>
              </a:rPr>
              <a:t>()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{   if </a:t>
            </a:r>
            <a:r>
              <a:rPr lang="en-US" sz="2400" dirty="0">
                <a:solidFill>
                  <a:schemeClr val="tx1"/>
                </a:solidFill>
              </a:rPr>
              <a:t>(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&gt;0 &amp;&amp;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 &lt; 6) </a:t>
            </a:r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	</a:t>
            </a:r>
            <a:r>
              <a:rPr lang="en-US" sz="2400" dirty="0" smtClean="0">
                <a:solidFill>
                  <a:schemeClr val="tx1"/>
                </a:solidFill>
              </a:rPr>
              <a:t>	</a:t>
            </a:r>
            <a:r>
              <a:rPr lang="en-US" sz="2400" dirty="0" err="1" smtClean="0">
                <a:solidFill>
                  <a:schemeClr val="tx1"/>
                </a:solidFill>
              </a:rPr>
              <a:t>zustand</a:t>
            </a:r>
            <a:r>
              <a:rPr lang="en-US" sz="2400" dirty="0" smtClean="0">
                <a:solidFill>
                  <a:schemeClr val="tx1"/>
                </a:solidFill>
              </a:rPr>
              <a:t>=zustand+1</a:t>
            </a:r>
            <a:r>
              <a:rPr lang="en-US" sz="2400" dirty="0">
                <a:solidFill>
                  <a:schemeClr val="tx1"/>
                </a:solidFill>
              </a:rPr>
              <a:t>;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</a:t>
            </a:r>
            <a:r>
              <a:rPr lang="en-US" sz="2400" dirty="0" err="1">
                <a:solidFill>
                  <a:schemeClr val="tx1"/>
                </a:solidFill>
              </a:rPr>
              <a:t>anzeige</a:t>
            </a:r>
            <a:r>
              <a:rPr lang="en-US" sz="2400" dirty="0">
                <a:solidFill>
                  <a:schemeClr val="tx1"/>
                </a:solidFill>
              </a:rPr>
              <a:t>=</a:t>
            </a:r>
            <a:r>
              <a:rPr lang="en-US" sz="2400" dirty="0" err="1">
                <a:solidFill>
                  <a:schemeClr val="tx1"/>
                </a:solidFill>
              </a:rPr>
              <a:t>sn</a:t>
            </a:r>
            <a:r>
              <a:rPr lang="en-US" sz="2400" dirty="0">
                <a:solidFill>
                  <a:schemeClr val="tx1"/>
                </a:solidFill>
              </a:rPr>
              <a:t>[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];</a:t>
            </a:r>
          </a:p>
          <a:p>
            <a:r>
              <a:rPr lang="en-US" sz="2400" dirty="0">
                <a:solidFill>
                  <a:schemeClr val="tx1"/>
                </a:solidFill>
              </a:rPr>
              <a:t>}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void </a:t>
            </a:r>
            <a:r>
              <a:rPr lang="en-US" sz="2400" dirty="0" err="1">
                <a:solidFill>
                  <a:schemeClr val="tx1"/>
                </a:solidFill>
              </a:rPr>
              <a:t>aufB</a:t>
            </a:r>
            <a:r>
              <a:rPr lang="en-US" sz="2400" dirty="0">
                <a:solidFill>
                  <a:schemeClr val="tx1"/>
                </a:solidFill>
              </a:rPr>
              <a:t>()</a:t>
            </a:r>
          </a:p>
          <a:p>
            <a:r>
              <a:rPr lang="en-US" sz="2400" dirty="0">
                <a:solidFill>
                  <a:schemeClr val="tx1"/>
                </a:solidFill>
              </a:rPr>
              <a:t>{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if (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&lt;6)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--;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if (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==-1)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=0;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</a:t>
            </a:r>
            <a:r>
              <a:rPr lang="en-US" sz="2400" dirty="0" err="1">
                <a:solidFill>
                  <a:schemeClr val="tx1"/>
                </a:solidFill>
              </a:rPr>
              <a:t>anzeige</a:t>
            </a:r>
            <a:r>
              <a:rPr lang="en-US" sz="2400" dirty="0">
                <a:solidFill>
                  <a:schemeClr val="tx1"/>
                </a:solidFill>
              </a:rPr>
              <a:t>=</a:t>
            </a:r>
            <a:r>
              <a:rPr lang="en-US" sz="2400" dirty="0" err="1">
                <a:solidFill>
                  <a:schemeClr val="tx1"/>
                </a:solidFill>
              </a:rPr>
              <a:t>sn</a:t>
            </a:r>
            <a:r>
              <a:rPr lang="en-US" sz="2400" dirty="0">
                <a:solidFill>
                  <a:schemeClr val="tx1"/>
                </a:solidFill>
              </a:rPr>
              <a:t>[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];</a:t>
            </a:r>
          </a:p>
          <a:p>
            <a:r>
              <a:rPr lang="en-US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08898" y="308311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20217" y="3262965"/>
            <a:ext cx="2585246" cy="3118586"/>
          </a:xfrm>
          <a:prstGeom prst="wedgeRoundRectCallout">
            <a:avLst>
              <a:gd name="adj1" fmla="val 101134"/>
              <a:gd name="adj2" fmla="val -4681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 der ISRs wird der Zustand weitergeschaltet und entsprechend dem „Schaltnetz</a:t>
            </a:r>
            <a:r>
              <a:rPr lang="de-DE" sz="240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“ ausgegeben</a:t>
            </a:r>
            <a:endParaRPr lang="de-DE" sz="2400" b="0" i="0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13288"/>
      </p:ext>
    </p:extLst>
  </p:cSld>
  <p:clrMapOvr>
    <a:masterClrMapping/>
  </p:clrMapOvr>
  <p:transition spd="slow" advTm="1145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8099" y="333645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Analogien</a:t>
            </a:r>
            <a:r>
              <a:rPr lang="de-DE" sz="2400" dirty="0" smtClean="0"/>
              <a:t> </a:t>
            </a:r>
            <a:r>
              <a:rPr lang="de-DE" sz="2400" dirty="0" smtClean="0"/>
              <a:t>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0953" y="486749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790299" y="4019221"/>
            <a:ext cx="10029524" cy="2622879"/>
          </a:xfrm>
          <a:prstGeom prst="wedgeRoundRectCallout">
            <a:avLst>
              <a:gd name="adj1" fmla="val -53430"/>
              <a:gd name="adj2" fmla="val 2069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Mit dem Signal Start leuchtet die mittlere LED Ausgleich. Erzielt Spieler A einen Punkt, wechselt die Anzeige auf LED A1. Bei einem erneuten Punkt für A werden A1 und A2 eingeschaltet (Balkenanzeige)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Punkt für B wechselt die Anzeige von A1+A2 wieder auf A1. Gewonnen hat, wer zuerst 3 Punkte in Serie erzielt: Anzeige A1+A2+A3 bzw. B1+B2+B3. Mit Start kann jederzeit in den Zustand Ausgleich gewechselt werden.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4194435" y="1318315"/>
            <a:ext cx="2938827" cy="257601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7117240" y="1552499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0"/>
          <p:cNvCxnSpPr/>
          <p:nvPr/>
        </p:nvCxnSpPr>
        <p:spPr>
          <a:xfrm flipH="1">
            <a:off x="1909279" y="1458941"/>
            <a:ext cx="2301178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1514642" y="1302949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 flipH="1">
            <a:off x="1168133" y="1438852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624385" y="1139493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6214" y="847596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A</a:t>
            </a:r>
            <a:endParaRPr lang="de-DE" sz="2400" dirty="0" smtClean="0"/>
          </a:p>
        </p:txBody>
      </p:sp>
      <p:sp>
        <p:nvSpPr>
          <p:cNvPr id="31" name="Textfeld 30"/>
          <p:cNvSpPr txBox="1"/>
          <p:nvPr/>
        </p:nvSpPr>
        <p:spPr>
          <a:xfrm>
            <a:off x="4384107" y="1409073"/>
            <a:ext cx="26282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SW: Schaltwerk </a:t>
            </a:r>
          </a:p>
          <a:p>
            <a:r>
              <a:rPr lang="de-DE" sz="2400" dirty="0" smtClean="0"/>
              <a:t>mit/ohne </a:t>
            </a:r>
          </a:p>
          <a:p>
            <a:r>
              <a:rPr lang="de-DE" sz="2400" dirty="0" smtClean="0"/>
              <a:t>Ausgangsschaltnetz</a:t>
            </a:r>
            <a:endParaRPr lang="de-DE" sz="2400" dirty="0" smtClean="0"/>
          </a:p>
        </p:txBody>
      </p:sp>
      <p:cxnSp>
        <p:nvCxnSpPr>
          <p:cNvPr id="20" name="Gerader Verbinder 19"/>
          <p:cNvCxnSpPr/>
          <p:nvPr/>
        </p:nvCxnSpPr>
        <p:spPr>
          <a:xfrm flipH="1">
            <a:off x="1893257" y="2031201"/>
            <a:ext cx="2301178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1498620" y="1875209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1152111" y="2011112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608363" y="1711753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1200192" y="1419856"/>
            <a:ext cx="782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Start</a:t>
            </a:r>
            <a:endParaRPr lang="de-DE" sz="2400" dirty="0" smtClean="0"/>
          </a:p>
        </p:txBody>
      </p:sp>
      <p:cxnSp>
        <p:nvCxnSpPr>
          <p:cNvPr id="35" name="Gerader Verbinder 34"/>
          <p:cNvCxnSpPr/>
          <p:nvPr/>
        </p:nvCxnSpPr>
        <p:spPr>
          <a:xfrm flipH="1">
            <a:off x="1909279" y="2566244"/>
            <a:ext cx="2301177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/>
          <p:cNvCxnSpPr/>
          <p:nvPr/>
        </p:nvCxnSpPr>
        <p:spPr>
          <a:xfrm>
            <a:off x="1514642" y="2410252"/>
            <a:ext cx="394636" cy="155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r Verbinder 36"/>
          <p:cNvCxnSpPr/>
          <p:nvPr/>
        </p:nvCxnSpPr>
        <p:spPr>
          <a:xfrm flipH="1">
            <a:off x="1168133" y="2546155"/>
            <a:ext cx="32725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/>
          <p:cNvSpPr txBox="1"/>
          <p:nvPr/>
        </p:nvSpPr>
        <p:spPr>
          <a:xfrm>
            <a:off x="624385" y="2246796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„1“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1216214" y="1954899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B</a:t>
            </a:r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7916309" y="1447984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Textfeld 40"/>
          <p:cNvSpPr txBox="1"/>
          <p:nvPr/>
        </p:nvSpPr>
        <p:spPr>
          <a:xfrm>
            <a:off x="8489916" y="1307802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A3</a:t>
            </a:r>
            <a:endParaRPr lang="de-DE" sz="2400" dirty="0" smtClean="0"/>
          </a:p>
        </p:txBody>
      </p:sp>
      <p:cxnSp>
        <p:nvCxnSpPr>
          <p:cNvPr id="42" name="Gerader Verbinder 41"/>
          <p:cNvCxnSpPr/>
          <p:nvPr/>
        </p:nvCxnSpPr>
        <p:spPr>
          <a:xfrm flipV="1">
            <a:off x="7133262" y="1901968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hteck 43"/>
          <p:cNvSpPr/>
          <p:nvPr/>
        </p:nvSpPr>
        <p:spPr>
          <a:xfrm>
            <a:off x="7932331" y="1797453"/>
            <a:ext cx="510998" cy="181302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Textfeld 44"/>
          <p:cNvSpPr txBox="1"/>
          <p:nvPr/>
        </p:nvSpPr>
        <p:spPr>
          <a:xfrm>
            <a:off x="8505938" y="1657271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A2</a:t>
            </a:r>
            <a:endParaRPr lang="de-DE" sz="2400" dirty="0" smtClean="0"/>
          </a:p>
        </p:txBody>
      </p:sp>
      <p:cxnSp>
        <p:nvCxnSpPr>
          <p:cNvPr id="46" name="Gerader Verbinder 45"/>
          <p:cNvCxnSpPr/>
          <p:nvPr/>
        </p:nvCxnSpPr>
        <p:spPr>
          <a:xfrm flipV="1">
            <a:off x="7133262" y="2252103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hteck 47"/>
          <p:cNvSpPr/>
          <p:nvPr/>
        </p:nvSpPr>
        <p:spPr>
          <a:xfrm>
            <a:off x="7932331" y="2147588"/>
            <a:ext cx="510998" cy="181302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8505938" y="2007406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A1</a:t>
            </a:r>
            <a:endParaRPr lang="de-DE" sz="2400" dirty="0" smtClean="0"/>
          </a:p>
        </p:txBody>
      </p:sp>
      <p:cxnSp>
        <p:nvCxnSpPr>
          <p:cNvPr id="50" name="Gerader Verbinder 49"/>
          <p:cNvCxnSpPr/>
          <p:nvPr/>
        </p:nvCxnSpPr>
        <p:spPr>
          <a:xfrm flipV="1">
            <a:off x="7133262" y="2602239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hteck 51"/>
          <p:cNvSpPr/>
          <p:nvPr/>
        </p:nvSpPr>
        <p:spPr>
          <a:xfrm>
            <a:off x="7932331" y="2497724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Textfeld 52"/>
          <p:cNvSpPr txBox="1"/>
          <p:nvPr/>
        </p:nvSpPr>
        <p:spPr>
          <a:xfrm>
            <a:off x="8505938" y="2357542"/>
            <a:ext cx="1375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Ausgleich</a:t>
            </a:r>
            <a:endParaRPr lang="de-DE" sz="2400" dirty="0" smtClean="0"/>
          </a:p>
        </p:txBody>
      </p:sp>
      <p:sp>
        <p:nvSpPr>
          <p:cNvPr id="4" name="Rechteck 3"/>
          <p:cNvSpPr/>
          <p:nvPr/>
        </p:nvSpPr>
        <p:spPr>
          <a:xfrm>
            <a:off x="7710615" y="1266030"/>
            <a:ext cx="2257168" cy="2628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Textfeld 53"/>
          <p:cNvSpPr txBox="1"/>
          <p:nvPr/>
        </p:nvSpPr>
        <p:spPr>
          <a:xfrm>
            <a:off x="6448388" y="799636"/>
            <a:ext cx="3543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S</a:t>
            </a:r>
            <a:r>
              <a:rPr lang="de-DE" sz="2400" dirty="0" smtClean="0"/>
              <a:t>pielstand </a:t>
            </a:r>
            <a:r>
              <a:rPr lang="de-DE" sz="2400" dirty="0" smtClean="0"/>
              <a:t>mit LED-Anzeige</a:t>
            </a:r>
          </a:p>
        </p:txBody>
      </p:sp>
      <p:cxnSp>
        <p:nvCxnSpPr>
          <p:cNvPr id="55" name="Gerader Verbinder 54"/>
          <p:cNvCxnSpPr/>
          <p:nvPr/>
        </p:nvCxnSpPr>
        <p:spPr>
          <a:xfrm flipV="1">
            <a:off x="7133262" y="2952717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hteck 56"/>
          <p:cNvSpPr/>
          <p:nvPr/>
        </p:nvSpPr>
        <p:spPr>
          <a:xfrm>
            <a:off x="7932331" y="2848202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Textfeld 57"/>
          <p:cNvSpPr txBox="1"/>
          <p:nvPr/>
        </p:nvSpPr>
        <p:spPr>
          <a:xfrm>
            <a:off x="8505938" y="2708020"/>
            <a:ext cx="5068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B1</a:t>
            </a:r>
            <a:endParaRPr lang="de-DE" sz="2400" dirty="0" smtClean="0"/>
          </a:p>
        </p:txBody>
      </p:sp>
      <p:cxnSp>
        <p:nvCxnSpPr>
          <p:cNvPr id="59" name="Gerader Verbinder 58"/>
          <p:cNvCxnSpPr/>
          <p:nvPr/>
        </p:nvCxnSpPr>
        <p:spPr>
          <a:xfrm flipV="1">
            <a:off x="7133262" y="3302852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hteck 60"/>
          <p:cNvSpPr/>
          <p:nvPr/>
        </p:nvSpPr>
        <p:spPr>
          <a:xfrm>
            <a:off x="7932331" y="3198337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2" name="Textfeld 61"/>
          <p:cNvSpPr txBox="1"/>
          <p:nvPr/>
        </p:nvSpPr>
        <p:spPr>
          <a:xfrm>
            <a:off x="8505938" y="3058155"/>
            <a:ext cx="5068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B2</a:t>
            </a:r>
            <a:endParaRPr lang="de-DE" sz="2400" dirty="0" smtClean="0"/>
          </a:p>
        </p:txBody>
      </p:sp>
      <p:cxnSp>
        <p:nvCxnSpPr>
          <p:cNvPr id="63" name="Gerader Verbinder 62"/>
          <p:cNvCxnSpPr/>
          <p:nvPr/>
        </p:nvCxnSpPr>
        <p:spPr>
          <a:xfrm flipV="1">
            <a:off x="7133262" y="3652988"/>
            <a:ext cx="799069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hteck 64"/>
          <p:cNvSpPr/>
          <p:nvPr/>
        </p:nvSpPr>
        <p:spPr>
          <a:xfrm>
            <a:off x="7932331" y="3548473"/>
            <a:ext cx="510998" cy="18130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Textfeld 65"/>
          <p:cNvSpPr txBox="1"/>
          <p:nvPr/>
        </p:nvSpPr>
        <p:spPr>
          <a:xfrm>
            <a:off x="8505938" y="3408291"/>
            <a:ext cx="5068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B3</a:t>
            </a:r>
            <a:endParaRPr lang="de-DE" sz="2400" dirty="0" smtClean="0"/>
          </a:p>
        </p:txBody>
      </p:sp>
      <p:sp>
        <p:nvSpPr>
          <p:cNvPr id="11" name="Freihandform 10"/>
          <p:cNvSpPr/>
          <p:nvPr/>
        </p:nvSpPr>
        <p:spPr>
          <a:xfrm>
            <a:off x="4196615" y="3176337"/>
            <a:ext cx="308008" cy="317634"/>
          </a:xfrm>
          <a:custGeom>
            <a:avLst/>
            <a:gdLst>
              <a:gd name="connsiteX0" fmla="*/ 0 w 308008"/>
              <a:gd name="connsiteY0" fmla="*/ 0 h 317634"/>
              <a:gd name="connsiteX1" fmla="*/ 308008 w 308008"/>
              <a:gd name="connsiteY1" fmla="*/ 163629 h 317634"/>
              <a:gd name="connsiteX2" fmla="*/ 0 w 308008"/>
              <a:gd name="connsiteY2" fmla="*/ 317634 h 317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8008" h="317634">
                <a:moveTo>
                  <a:pt x="0" y="0"/>
                </a:moveTo>
                <a:lnTo>
                  <a:pt x="308008" y="163629"/>
                </a:lnTo>
                <a:lnTo>
                  <a:pt x="0" y="31763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7" name="Gerader Verbinder 66"/>
          <p:cNvCxnSpPr/>
          <p:nvPr/>
        </p:nvCxnSpPr>
        <p:spPr>
          <a:xfrm flipH="1" flipV="1">
            <a:off x="3614368" y="3348105"/>
            <a:ext cx="587141" cy="273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3551759" y="2938852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clk</a:t>
            </a:r>
            <a:endParaRPr lang="de-DE" sz="2400" dirty="0" smtClean="0"/>
          </a:p>
        </p:txBody>
      </p:sp>
      <p:sp>
        <p:nvSpPr>
          <p:cNvPr id="17" name="Rechteck 16"/>
          <p:cNvSpPr/>
          <p:nvPr/>
        </p:nvSpPr>
        <p:spPr>
          <a:xfrm>
            <a:off x="3080084" y="2819207"/>
            <a:ext cx="534284" cy="107512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&gt;=1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9" name="Freihandform 18"/>
          <p:cNvSpPr/>
          <p:nvPr/>
        </p:nvSpPr>
        <p:spPr>
          <a:xfrm>
            <a:off x="2897204" y="2560320"/>
            <a:ext cx="182880" cy="413886"/>
          </a:xfrm>
          <a:custGeom>
            <a:avLst/>
            <a:gdLst>
              <a:gd name="connsiteX0" fmla="*/ 0 w 182880"/>
              <a:gd name="connsiteY0" fmla="*/ 0 h 413886"/>
              <a:gd name="connsiteX1" fmla="*/ 0 w 182880"/>
              <a:gd name="connsiteY1" fmla="*/ 413886 h 413886"/>
              <a:gd name="connsiteX2" fmla="*/ 182880 w 182880"/>
              <a:gd name="connsiteY2" fmla="*/ 413886 h 41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" h="413886">
                <a:moveTo>
                  <a:pt x="0" y="0"/>
                </a:moveTo>
                <a:lnTo>
                  <a:pt x="0" y="413886"/>
                </a:lnTo>
                <a:lnTo>
                  <a:pt x="182880" y="41388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Freihandform 31"/>
          <p:cNvSpPr/>
          <p:nvPr/>
        </p:nvSpPr>
        <p:spPr>
          <a:xfrm>
            <a:off x="2675823" y="2021305"/>
            <a:ext cx="404261" cy="1318661"/>
          </a:xfrm>
          <a:custGeom>
            <a:avLst/>
            <a:gdLst>
              <a:gd name="connsiteX0" fmla="*/ 0 w 404261"/>
              <a:gd name="connsiteY0" fmla="*/ 0 h 1318661"/>
              <a:gd name="connsiteX1" fmla="*/ 0 w 404261"/>
              <a:gd name="connsiteY1" fmla="*/ 1318661 h 1318661"/>
              <a:gd name="connsiteX2" fmla="*/ 404261 w 404261"/>
              <a:gd name="connsiteY2" fmla="*/ 1318661 h 131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4261" h="1318661">
                <a:moveTo>
                  <a:pt x="0" y="0"/>
                </a:moveTo>
                <a:lnTo>
                  <a:pt x="0" y="1318661"/>
                </a:lnTo>
                <a:lnTo>
                  <a:pt x="404261" y="1318661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2396691" y="1472665"/>
            <a:ext cx="693018" cy="2223436"/>
          </a:xfrm>
          <a:custGeom>
            <a:avLst/>
            <a:gdLst>
              <a:gd name="connsiteX0" fmla="*/ 0 w 693018"/>
              <a:gd name="connsiteY0" fmla="*/ 0 h 2223436"/>
              <a:gd name="connsiteX1" fmla="*/ 0 w 693018"/>
              <a:gd name="connsiteY1" fmla="*/ 2223436 h 2223436"/>
              <a:gd name="connsiteX2" fmla="*/ 693018 w 693018"/>
              <a:gd name="connsiteY2" fmla="*/ 2223436 h 2223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3018" h="2223436">
                <a:moveTo>
                  <a:pt x="0" y="0"/>
                </a:moveTo>
                <a:lnTo>
                  <a:pt x="0" y="2223436"/>
                </a:lnTo>
                <a:lnTo>
                  <a:pt x="693018" y="222343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9" name="Audio 6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192765"/>
      </p:ext>
    </p:extLst>
  </p:cSld>
  <p:clrMapOvr>
    <a:masterClrMapping/>
  </p:clrMapOvr>
  <p:transition spd="slow" advTm="12435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8099" y="333645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Analogien</a:t>
            </a:r>
            <a:r>
              <a:rPr lang="de-DE" sz="2400" dirty="0" smtClean="0"/>
              <a:t> </a:t>
            </a:r>
            <a:r>
              <a:rPr lang="de-DE" sz="2400" dirty="0" smtClean="0"/>
              <a:t>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91859" y="4618469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5635118" y="5935958"/>
            <a:ext cx="2899018" cy="381315"/>
          </a:xfrm>
          <a:prstGeom prst="wedgeRoundRectCallout">
            <a:avLst>
              <a:gd name="adj1" fmla="val -51438"/>
              <a:gd name="adj2" fmla="val -19133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Zustandsdiagramm: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ruppieren 15"/>
          <p:cNvGrpSpPr/>
          <p:nvPr/>
        </p:nvGrpSpPr>
        <p:grpSpPr>
          <a:xfrm>
            <a:off x="4845694" y="3075967"/>
            <a:ext cx="1924976" cy="1126156"/>
            <a:chOff x="4899336" y="4918509"/>
            <a:chExt cx="1924976" cy="1126156"/>
          </a:xfrm>
        </p:grpSpPr>
        <p:sp>
          <p:nvSpPr>
            <p:cNvPr id="7" name="Ellipse 6"/>
            <p:cNvSpPr/>
            <p:nvPr/>
          </p:nvSpPr>
          <p:spPr>
            <a:xfrm>
              <a:off x="4899336" y="4918509"/>
              <a:ext cx="1924976" cy="112615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0" name="Gerader Verbinder 9"/>
            <p:cNvCxnSpPr>
              <a:stCxn id="7" idx="2"/>
              <a:endCxn id="7" idx="6"/>
            </p:cNvCxnSpPr>
            <p:nvPr/>
          </p:nvCxnSpPr>
          <p:spPr>
            <a:xfrm>
              <a:off x="4899336" y="5481587"/>
              <a:ext cx="1924976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feld 13"/>
            <p:cNvSpPr txBox="1"/>
            <p:nvPr/>
          </p:nvSpPr>
          <p:spPr>
            <a:xfrm>
              <a:off x="5173975" y="5019922"/>
              <a:ext cx="13756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Ausgleich</a:t>
              </a:r>
              <a:endParaRPr lang="de-DE" sz="2400" dirty="0" smtClean="0"/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5066574" y="5481587"/>
              <a:ext cx="15905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0b0001000</a:t>
              </a:r>
              <a:endParaRPr lang="de-DE" sz="2400" dirty="0" smtClean="0"/>
            </a:p>
          </p:txBody>
        </p:sp>
      </p:grpSp>
      <p:grpSp>
        <p:nvGrpSpPr>
          <p:cNvPr id="60" name="Gruppieren 59"/>
          <p:cNvGrpSpPr/>
          <p:nvPr/>
        </p:nvGrpSpPr>
        <p:grpSpPr>
          <a:xfrm>
            <a:off x="8950103" y="1043848"/>
            <a:ext cx="1924976" cy="1126156"/>
            <a:chOff x="4899336" y="4918509"/>
            <a:chExt cx="1924976" cy="1126156"/>
          </a:xfrm>
        </p:grpSpPr>
        <p:sp>
          <p:nvSpPr>
            <p:cNvPr id="64" name="Ellipse 63"/>
            <p:cNvSpPr/>
            <p:nvPr/>
          </p:nvSpPr>
          <p:spPr>
            <a:xfrm>
              <a:off x="4899336" y="4918509"/>
              <a:ext cx="1924976" cy="112615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69" name="Gerader Verbinder 68"/>
            <p:cNvCxnSpPr>
              <a:stCxn id="64" idx="2"/>
              <a:endCxn id="64" idx="6"/>
            </p:cNvCxnSpPr>
            <p:nvPr/>
          </p:nvCxnSpPr>
          <p:spPr>
            <a:xfrm>
              <a:off x="4899336" y="5481587"/>
              <a:ext cx="1924976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feld 69"/>
            <p:cNvSpPr txBox="1"/>
            <p:nvPr/>
          </p:nvSpPr>
          <p:spPr>
            <a:xfrm>
              <a:off x="5173975" y="5019922"/>
              <a:ext cx="5180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A1</a:t>
              </a:r>
              <a:endParaRPr lang="de-DE" sz="2400" dirty="0" smtClean="0"/>
            </a:p>
          </p:txBody>
        </p:sp>
        <p:sp>
          <p:nvSpPr>
            <p:cNvPr id="71" name="Textfeld 70"/>
            <p:cNvSpPr txBox="1"/>
            <p:nvPr/>
          </p:nvSpPr>
          <p:spPr>
            <a:xfrm>
              <a:off x="5066574" y="5481587"/>
              <a:ext cx="15905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0b0010000</a:t>
              </a:r>
              <a:endParaRPr lang="de-DE" sz="2400" dirty="0" smtClean="0"/>
            </a:p>
          </p:txBody>
        </p:sp>
      </p:grpSp>
      <p:grpSp>
        <p:nvGrpSpPr>
          <p:cNvPr id="72" name="Gruppieren 71"/>
          <p:cNvGrpSpPr/>
          <p:nvPr/>
        </p:nvGrpSpPr>
        <p:grpSpPr>
          <a:xfrm>
            <a:off x="8950103" y="3075735"/>
            <a:ext cx="1924976" cy="1126156"/>
            <a:chOff x="4899336" y="4918509"/>
            <a:chExt cx="1924976" cy="1126156"/>
          </a:xfrm>
        </p:grpSpPr>
        <p:sp>
          <p:nvSpPr>
            <p:cNvPr id="73" name="Ellipse 72"/>
            <p:cNvSpPr/>
            <p:nvPr/>
          </p:nvSpPr>
          <p:spPr>
            <a:xfrm>
              <a:off x="4899336" y="4918509"/>
              <a:ext cx="1924976" cy="112615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4" name="Gerader Verbinder 73"/>
            <p:cNvCxnSpPr>
              <a:stCxn id="73" idx="2"/>
              <a:endCxn id="73" idx="6"/>
            </p:cNvCxnSpPr>
            <p:nvPr/>
          </p:nvCxnSpPr>
          <p:spPr>
            <a:xfrm>
              <a:off x="4899336" y="5481587"/>
              <a:ext cx="1924976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feld 74"/>
            <p:cNvSpPr txBox="1"/>
            <p:nvPr/>
          </p:nvSpPr>
          <p:spPr>
            <a:xfrm>
              <a:off x="5173975" y="5019922"/>
              <a:ext cx="5180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A2</a:t>
              </a:r>
              <a:endParaRPr lang="de-DE" sz="2400" dirty="0" smtClean="0"/>
            </a:p>
          </p:txBody>
        </p:sp>
        <p:sp>
          <p:nvSpPr>
            <p:cNvPr id="76" name="Textfeld 75"/>
            <p:cNvSpPr txBox="1"/>
            <p:nvPr/>
          </p:nvSpPr>
          <p:spPr>
            <a:xfrm>
              <a:off x="5066574" y="5481587"/>
              <a:ext cx="15905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0b0110000</a:t>
              </a:r>
              <a:endParaRPr lang="de-DE" sz="2400" dirty="0" smtClean="0"/>
            </a:p>
          </p:txBody>
        </p:sp>
      </p:grpSp>
      <p:grpSp>
        <p:nvGrpSpPr>
          <p:cNvPr id="77" name="Gruppieren 76"/>
          <p:cNvGrpSpPr/>
          <p:nvPr/>
        </p:nvGrpSpPr>
        <p:grpSpPr>
          <a:xfrm>
            <a:off x="8915659" y="5115350"/>
            <a:ext cx="1924976" cy="1126156"/>
            <a:chOff x="4899336" y="4918509"/>
            <a:chExt cx="1924976" cy="1126156"/>
          </a:xfrm>
        </p:grpSpPr>
        <p:sp>
          <p:nvSpPr>
            <p:cNvPr id="78" name="Ellipse 77"/>
            <p:cNvSpPr/>
            <p:nvPr/>
          </p:nvSpPr>
          <p:spPr>
            <a:xfrm>
              <a:off x="4899336" y="4918509"/>
              <a:ext cx="1924976" cy="112615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9" name="Gerader Verbinder 78"/>
            <p:cNvCxnSpPr>
              <a:stCxn id="78" idx="2"/>
              <a:endCxn id="78" idx="6"/>
            </p:cNvCxnSpPr>
            <p:nvPr/>
          </p:nvCxnSpPr>
          <p:spPr>
            <a:xfrm>
              <a:off x="4899336" y="5481587"/>
              <a:ext cx="1924976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feld 79"/>
            <p:cNvSpPr txBox="1"/>
            <p:nvPr/>
          </p:nvSpPr>
          <p:spPr>
            <a:xfrm>
              <a:off x="5173975" y="5019922"/>
              <a:ext cx="5180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A3</a:t>
              </a:r>
              <a:endParaRPr lang="de-DE" sz="2400" dirty="0" smtClean="0"/>
            </a:p>
          </p:txBody>
        </p:sp>
        <p:sp>
          <p:nvSpPr>
            <p:cNvPr id="81" name="Textfeld 80"/>
            <p:cNvSpPr txBox="1"/>
            <p:nvPr/>
          </p:nvSpPr>
          <p:spPr>
            <a:xfrm>
              <a:off x="5066574" y="5481587"/>
              <a:ext cx="15905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0b1110000</a:t>
              </a:r>
              <a:endParaRPr lang="de-DE" sz="2400" dirty="0" smtClean="0"/>
            </a:p>
          </p:txBody>
        </p:sp>
      </p:grpSp>
      <p:grpSp>
        <p:nvGrpSpPr>
          <p:cNvPr id="82" name="Gruppieren 81"/>
          <p:cNvGrpSpPr/>
          <p:nvPr/>
        </p:nvGrpSpPr>
        <p:grpSpPr>
          <a:xfrm>
            <a:off x="1164100" y="1043848"/>
            <a:ext cx="1924976" cy="1126156"/>
            <a:chOff x="4899336" y="4918509"/>
            <a:chExt cx="1924976" cy="1126156"/>
          </a:xfrm>
        </p:grpSpPr>
        <p:sp>
          <p:nvSpPr>
            <p:cNvPr id="83" name="Ellipse 82"/>
            <p:cNvSpPr/>
            <p:nvPr/>
          </p:nvSpPr>
          <p:spPr>
            <a:xfrm>
              <a:off x="4899336" y="4918509"/>
              <a:ext cx="1924976" cy="112615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84" name="Gerader Verbinder 83"/>
            <p:cNvCxnSpPr>
              <a:stCxn id="83" idx="2"/>
              <a:endCxn id="83" idx="6"/>
            </p:cNvCxnSpPr>
            <p:nvPr/>
          </p:nvCxnSpPr>
          <p:spPr>
            <a:xfrm>
              <a:off x="4899336" y="5481587"/>
              <a:ext cx="1924976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feld 84"/>
            <p:cNvSpPr txBox="1"/>
            <p:nvPr/>
          </p:nvSpPr>
          <p:spPr>
            <a:xfrm>
              <a:off x="5173975" y="5019922"/>
              <a:ext cx="5068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B</a:t>
              </a:r>
              <a:r>
                <a:rPr lang="de-DE" sz="2400" dirty="0" smtClean="0"/>
                <a:t>1</a:t>
              </a:r>
              <a:endParaRPr lang="de-DE" sz="2400" dirty="0" smtClean="0"/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5066574" y="5481587"/>
              <a:ext cx="15905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0b0000100</a:t>
              </a:r>
              <a:endParaRPr lang="de-DE" sz="2400" dirty="0" smtClean="0"/>
            </a:p>
          </p:txBody>
        </p:sp>
      </p:grpSp>
      <p:grpSp>
        <p:nvGrpSpPr>
          <p:cNvPr id="87" name="Gruppieren 86"/>
          <p:cNvGrpSpPr/>
          <p:nvPr/>
        </p:nvGrpSpPr>
        <p:grpSpPr>
          <a:xfrm>
            <a:off x="1114896" y="3075735"/>
            <a:ext cx="1924976" cy="1126156"/>
            <a:chOff x="4899336" y="4918509"/>
            <a:chExt cx="1924976" cy="1126156"/>
          </a:xfrm>
        </p:grpSpPr>
        <p:sp>
          <p:nvSpPr>
            <p:cNvPr id="88" name="Ellipse 87"/>
            <p:cNvSpPr/>
            <p:nvPr/>
          </p:nvSpPr>
          <p:spPr>
            <a:xfrm>
              <a:off x="4899336" y="4918509"/>
              <a:ext cx="1924976" cy="112615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89" name="Gerader Verbinder 88"/>
            <p:cNvCxnSpPr>
              <a:stCxn id="88" idx="2"/>
              <a:endCxn id="88" idx="6"/>
            </p:cNvCxnSpPr>
            <p:nvPr/>
          </p:nvCxnSpPr>
          <p:spPr>
            <a:xfrm>
              <a:off x="4899336" y="5481587"/>
              <a:ext cx="1924976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feld 89"/>
            <p:cNvSpPr txBox="1"/>
            <p:nvPr/>
          </p:nvSpPr>
          <p:spPr>
            <a:xfrm>
              <a:off x="5173975" y="5019922"/>
              <a:ext cx="5068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B</a:t>
              </a:r>
              <a:r>
                <a:rPr lang="de-DE" sz="2400" dirty="0"/>
                <a:t>2</a:t>
              </a:r>
              <a:endParaRPr lang="de-DE" sz="2400" dirty="0" smtClean="0"/>
            </a:p>
          </p:txBody>
        </p:sp>
        <p:sp>
          <p:nvSpPr>
            <p:cNvPr id="91" name="Textfeld 90"/>
            <p:cNvSpPr txBox="1"/>
            <p:nvPr/>
          </p:nvSpPr>
          <p:spPr>
            <a:xfrm>
              <a:off x="5066574" y="5481587"/>
              <a:ext cx="15905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0b0000110</a:t>
              </a:r>
              <a:endParaRPr lang="de-DE" sz="2400" dirty="0" smtClean="0"/>
            </a:p>
          </p:txBody>
        </p:sp>
      </p:grpSp>
      <p:grpSp>
        <p:nvGrpSpPr>
          <p:cNvPr id="92" name="Gruppieren 91"/>
          <p:cNvGrpSpPr/>
          <p:nvPr/>
        </p:nvGrpSpPr>
        <p:grpSpPr>
          <a:xfrm>
            <a:off x="1114896" y="5115350"/>
            <a:ext cx="1924976" cy="1126156"/>
            <a:chOff x="4899336" y="4918509"/>
            <a:chExt cx="1924976" cy="1126156"/>
          </a:xfrm>
        </p:grpSpPr>
        <p:sp>
          <p:nvSpPr>
            <p:cNvPr id="93" name="Ellipse 92"/>
            <p:cNvSpPr/>
            <p:nvPr/>
          </p:nvSpPr>
          <p:spPr>
            <a:xfrm>
              <a:off x="4899336" y="4918509"/>
              <a:ext cx="1924976" cy="112615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94" name="Gerader Verbinder 93"/>
            <p:cNvCxnSpPr>
              <a:stCxn id="93" idx="2"/>
              <a:endCxn id="93" idx="6"/>
            </p:cNvCxnSpPr>
            <p:nvPr/>
          </p:nvCxnSpPr>
          <p:spPr>
            <a:xfrm>
              <a:off x="4899336" y="5481587"/>
              <a:ext cx="1924976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Textfeld 94"/>
            <p:cNvSpPr txBox="1"/>
            <p:nvPr/>
          </p:nvSpPr>
          <p:spPr>
            <a:xfrm>
              <a:off x="5173975" y="5019922"/>
              <a:ext cx="5068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B</a:t>
              </a:r>
              <a:r>
                <a:rPr lang="de-DE" sz="2400" dirty="0"/>
                <a:t>3</a:t>
              </a:r>
              <a:endParaRPr lang="de-DE" sz="2400" dirty="0" smtClean="0"/>
            </a:p>
          </p:txBody>
        </p:sp>
        <p:sp>
          <p:nvSpPr>
            <p:cNvPr id="96" name="Textfeld 95"/>
            <p:cNvSpPr txBox="1"/>
            <p:nvPr/>
          </p:nvSpPr>
          <p:spPr>
            <a:xfrm>
              <a:off x="5066574" y="5481587"/>
              <a:ext cx="15905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0b0000111</a:t>
              </a:r>
              <a:endParaRPr lang="de-DE" sz="2400" dirty="0" smtClean="0"/>
            </a:p>
          </p:txBody>
        </p:sp>
      </p:grpSp>
      <p:sp>
        <p:nvSpPr>
          <p:cNvPr id="28" name="Bogen 27"/>
          <p:cNvSpPr/>
          <p:nvPr/>
        </p:nvSpPr>
        <p:spPr>
          <a:xfrm>
            <a:off x="5973967" y="1606925"/>
            <a:ext cx="5980610" cy="3281482"/>
          </a:xfrm>
          <a:prstGeom prst="arc">
            <a:avLst>
              <a:gd name="adj1" fmla="val 10984843"/>
              <a:gd name="adj2" fmla="val 16136845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Textfeld 29"/>
          <p:cNvSpPr txBox="1"/>
          <p:nvPr/>
        </p:nvSpPr>
        <p:spPr>
          <a:xfrm>
            <a:off x="6911986" y="1197475"/>
            <a:ext cx="1748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A&amp;!B&amp;!</a:t>
            </a:r>
            <a:r>
              <a:rPr lang="de-DE" sz="2400" dirty="0"/>
              <a:t>S</a:t>
            </a:r>
            <a:r>
              <a:rPr lang="de-DE" sz="2400" dirty="0" smtClean="0"/>
              <a:t>tart</a:t>
            </a:r>
            <a:endParaRPr lang="de-DE" sz="2400" dirty="0" smtClean="0"/>
          </a:p>
        </p:txBody>
      </p:sp>
      <p:cxnSp>
        <p:nvCxnSpPr>
          <p:cNvPr id="39" name="Gerade Verbindung mit Pfeil 38"/>
          <p:cNvCxnSpPr/>
          <p:nvPr/>
        </p:nvCxnSpPr>
        <p:spPr>
          <a:xfrm>
            <a:off x="10166555" y="2170004"/>
            <a:ext cx="0" cy="95352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feld 96"/>
          <p:cNvSpPr txBox="1"/>
          <p:nvPr/>
        </p:nvSpPr>
        <p:spPr>
          <a:xfrm>
            <a:off x="10166555" y="2347168"/>
            <a:ext cx="1748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A&amp;!B&amp;!</a:t>
            </a:r>
            <a:r>
              <a:rPr lang="de-DE" sz="2400" dirty="0"/>
              <a:t>S</a:t>
            </a:r>
            <a:r>
              <a:rPr lang="de-DE" sz="2400" dirty="0" smtClean="0"/>
              <a:t>tart</a:t>
            </a:r>
            <a:endParaRPr lang="de-DE" sz="2400" dirty="0" smtClean="0"/>
          </a:p>
        </p:txBody>
      </p:sp>
      <p:sp>
        <p:nvSpPr>
          <p:cNvPr id="98" name="Textfeld 97"/>
          <p:cNvSpPr txBox="1"/>
          <p:nvPr/>
        </p:nvSpPr>
        <p:spPr>
          <a:xfrm>
            <a:off x="10000769" y="4380508"/>
            <a:ext cx="1748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A&amp;!B&amp;!</a:t>
            </a:r>
            <a:r>
              <a:rPr lang="de-DE" sz="2400" dirty="0"/>
              <a:t>S</a:t>
            </a:r>
            <a:r>
              <a:rPr lang="de-DE" sz="2400" dirty="0" smtClean="0"/>
              <a:t>tart</a:t>
            </a:r>
            <a:endParaRPr lang="de-DE" sz="2400" dirty="0" smtClean="0"/>
          </a:p>
        </p:txBody>
      </p:sp>
      <p:cxnSp>
        <p:nvCxnSpPr>
          <p:cNvPr id="99" name="Gerade Verbindung mit Pfeil 98"/>
          <p:cNvCxnSpPr/>
          <p:nvPr/>
        </p:nvCxnSpPr>
        <p:spPr>
          <a:xfrm>
            <a:off x="9912591" y="4209619"/>
            <a:ext cx="0" cy="905731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>
            <a:endCxn id="7" idx="7"/>
          </p:cNvCxnSpPr>
          <p:nvPr/>
        </p:nvCxnSpPr>
        <p:spPr>
          <a:xfrm flipH="1">
            <a:off x="6488764" y="1837758"/>
            <a:ext cx="2594133" cy="1403131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feld 99"/>
          <p:cNvSpPr txBox="1"/>
          <p:nvPr/>
        </p:nvSpPr>
        <p:spPr>
          <a:xfrm>
            <a:off x="6831042" y="2892695"/>
            <a:ext cx="19025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S</a:t>
            </a:r>
            <a:r>
              <a:rPr lang="de-DE" sz="2400" dirty="0" smtClean="0"/>
              <a:t>tart | (B&amp;!A)</a:t>
            </a:r>
            <a:endParaRPr lang="de-DE" sz="2400" dirty="0" smtClean="0"/>
          </a:p>
        </p:txBody>
      </p:sp>
      <p:cxnSp>
        <p:nvCxnSpPr>
          <p:cNvPr id="101" name="Gerade Verbindung mit Pfeil 100"/>
          <p:cNvCxnSpPr>
            <a:stCxn id="73" idx="2"/>
            <a:endCxn id="7" idx="6"/>
          </p:cNvCxnSpPr>
          <p:nvPr/>
        </p:nvCxnSpPr>
        <p:spPr>
          <a:xfrm flipH="1">
            <a:off x="6770670" y="3638813"/>
            <a:ext cx="2179433" cy="232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feld 102"/>
          <p:cNvSpPr txBox="1"/>
          <p:nvPr/>
        </p:nvSpPr>
        <p:spPr>
          <a:xfrm>
            <a:off x="7340700" y="3573133"/>
            <a:ext cx="782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S</a:t>
            </a:r>
            <a:r>
              <a:rPr lang="de-DE" sz="2400" dirty="0" smtClean="0"/>
              <a:t>tart</a:t>
            </a:r>
            <a:endParaRPr lang="de-DE" sz="2400" dirty="0" smtClean="0"/>
          </a:p>
        </p:txBody>
      </p:sp>
      <p:cxnSp>
        <p:nvCxnSpPr>
          <p:cNvPr id="104" name="Gerade Verbindung mit Pfeil 103"/>
          <p:cNvCxnSpPr>
            <a:stCxn id="78" idx="2"/>
          </p:cNvCxnSpPr>
          <p:nvPr/>
        </p:nvCxnSpPr>
        <p:spPr>
          <a:xfrm flipH="1" flipV="1">
            <a:off x="6560578" y="4033708"/>
            <a:ext cx="2355081" cy="164472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feld 106"/>
          <p:cNvSpPr txBox="1"/>
          <p:nvPr/>
        </p:nvSpPr>
        <p:spPr>
          <a:xfrm>
            <a:off x="7652172" y="4412456"/>
            <a:ext cx="782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S</a:t>
            </a:r>
            <a:r>
              <a:rPr lang="de-DE" sz="2400" dirty="0" smtClean="0"/>
              <a:t>tart</a:t>
            </a:r>
            <a:endParaRPr lang="de-DE" sz="2400" dirty="0" smtClean="0"/>
          </a:p>
        </p:txBody>
      </p:sp>
      <p:sp>
        <p:nvSpPr>
          <p:cNvPr id="108" name="Textfeld 107"/>
          <p:cNvSpPr txBox="1"/>
          <p:nvPr/>
        </p:nvSpPr>
        <p:spPr>
          <a:xfrm>
            <a:off x="8002010" y="2395342"/>
            <a:ext cx="1748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2400" dirty="0" smtClean="0"/>
              <a:t>!S</a:t>
            </a:r>
            <a:r>
              <a:rPr lang="de-DE" sz="2400" dirty="0" smtClean="0"/>
              <a:t>tart&amp;!A&amp;B</a:t>
            </a:r>
            <a:endParaRPr lang="de-DE" sz="2400" dirty="0" smtClean="0"/>
          </a:p>
        </p:txBody>
      </p:sp>
      <p:cxnSp>
        <p:nvCxnSpPr>
          <p:cNvPr id="110" name="Gerade Verbindung mit Pfeil 109"/>
          <p:cNvCxnSpPr/>
          <p:nvPr/>
        </p:nvCxnSpPr>
        <p:spPr>
          <a:xfrm flipV="1">
            <a:off x="9750630" y="2164511"/>
            <a:ext cx="1" cy="91099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Bogen 113"/>
          <p:cNvSpPr/>
          <p:nvPr/>
        </p:nvSpPr>
        <p:spPr>
          <a:xfrm flipH="1">
            <a:off x="448099" y="1586065"/>
            <a:ext cx="5261104" cy="3281482"/>
          </a:xfrm>
          <a:prstGeom prst="arc">
            <a:avLst>
              <a:gd name="adj1" fmla="val 10984843"/>
              <a:gd name="adj2" fmla="val 16136845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5" name="Textfeld 114"/>
          <p:cNvSpPr txBox="1"/>
          <p:nvPr/>
        </p:nvSpPr>
        <p:spPr>
          <a:xfrm>
            <a:off x="3417549" y="1173470"/>
            <a:ext cx="1748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!A&amp;B&amp;!</a:t>
            </a:r>
            <a:r>
              <a:rPr lang="de-DE" sz="2400" dirty="0"/>
              <a:t>S</a:t>
            </a:r>
            <a:r>
              <a:rPr lang="de-DE" sz="2400" dirty="0" smtClean="0"/>
              <a:t>tart</a:t>
            </a:r>
            <a:endParaRPr lang="de-DE" sz="2400" dirty="0" smtClean="0"/>
          </a:p>
        </p:txBody>
      </p:sp>
      <p:cxnSp>
        <p:nvCxnSpPr>
          <p:cNvPr id="116" name="Gerade Verbindung mit Pfeil 115"/>
          <p:cNvCxnSpPr/>
          <p:nvPr/>
        </p:nvCxnSpPr>
        <p:spPr>
          <a:xfrm>
            <a:off x="2980063" y="1877913"/>
            <a:ext cx="2254875" cy="1310375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feld 117"/>
          <p:cNvSpPr txBox="1"/>
          <p:nvPr/>
        </p:nvSpPr>
        <p:spPr>
          <a:xfrm>
            <a:off x="2940749" y="2062389"/>
            <a:ext cx="19025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S</a:t>
            </a:r>
            <a:r>
              <a:rPr lang="de-DE" sz="2400" dirty="0" smtClean="0"/>
              <a:t>tart | (!B&amp;A)</a:t>
            </a:r>
            <a:endParaRPr lang="de-DE" sz="2400" dirty="0" smtClean="0"/>
          </a:p>
        </p:txBody>
      </p:sp>
      <p:cxnSp>
        <p:nvCxnSpPr>
          <p:cNvPr id="119" name="Gerade Verbindung mit Pfeil 118"/>
          <p:cNvCxnSpPr>
            <a:stCxn id="88" idx="6"/>
            <a:endCxn id="7" idx="2"/>
          </p:cNvCxnSpPr>
          <p:nvPr/>
        </p:nvCxnSpPr>
        <p:spPr>
          <a:xfrm>
            <a:off x="3039872" y="3638813"/>
            <a:ext cx="1805822" cy="232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feld 121"/>
          <p:cNvSpPr txBox="1"/>
          <p:nvPr/>
        </p:nvSpPr>
        <p:spPr>
          <a:xfrm>
            <a:off x="3315664" y="3195728"/>
            <a:ext cx="782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S</a:t>
            </a:r>
            <a:r>
              <a:rPr lang="de-DE" sz="2400" dirty="0" smtClean="0"/>
              <a:t>tart</a:t>
            </a:r>
            <a:endParaRPr lang="de-DE" sz="2400" dirty="0" smtClean="0"/>
          </a:p>
        </p:txBody>
      </p:sp>
      <p:cxnSp>
        <p:nvCxnSpPr>
          <p:cNvPr id="123" name="Gerade Verbindung mit Pfeil 122"/>
          <p:cNvCxnSpPr/>
          <p:nvPr/>
        </p:nvCxnSpPr>
        <p:spPr>
          <a:xfrm flipV="1">
            <a:off x="2350625" y="2164510"/>
            <a:ext cx="1" cy="91099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feld 123"/>
          <p:cNvSpPr txBox="1"/>
          <p:nvPr/>
        </p:nvSpPr>
        <p:spPr>
          <a:xfrm>
            <a:off x="2271540" y="2564207"/>
            <a:ext cx="1748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2400" dirty="0" smtClean="0"/>
              <a:t>!</a:t>
            </a:r>
            <a:r>
              <a:rPr lang="de-DE" sz="2400" dirty="0" err="1" smtClean="0"/>
              <a:t>S</a:t>
            </a:r>
            <a:r>
              <a:rPr lang="de-DE" sz="2400" dirty="0" err="1" smtClean="0"/>
              <a:t>tart&amp;A</a:t>
            </a:r>
            <a:r>
              <a:rPr lang="de-DE" sz="2400" dirty="0" smtClean="0"/>
              <a:t>&amp;!B</a:t>
            </a:r>
            <a:endParaRPr lang="de-DE" sz="2400" dirty="0" smtClean="0"/>
          </a:p>
        </p:txBody>
      </p:sp>
      <p:cxnSp>
        <p:nvCxnSpPr>
          <p:cNvPr id="125" name="Gerade Verbindung mit Pfeil 124"/>
          <p:cNvCxnSpPr/>
          <p:nvPr/>
        </p:nvCxnSpPr>
        <p:spPr>
          <a:xfrm>
            <a:off x="1781346" y="2164510"/>
            <a:ext cx="0" cy="95352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feld 125"/>
          <p:cNvSpPr txBox="1"/>
          <p:nvPr/>
        </p:nvSpPr>
        <p:spPr>
          <a:xfrm>
            <a:off x="32175" y="2298329"/>
            <a:ext cx="1748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!A&amp;B&amp;!</a:t>
            </a:r>
            <a:r>
              <a:rPr lang="de-DE" sz="2400" dirty="0"/>
              <a:t>S</a:t>
            </a:r>
            <a:r>
              <a:rPr lang="de-DE" sz="2400" dirty="0" smtClean="0"/>
              <a:t>tart</a:t>
            </a:r>
            <a:endParaRPr lang="de-DE" sz="2400" dirty="0" smtClean="0"/>
          </a:p>
        </p:txBody>
      </p:sp>
      <p:cxnSp>
        <p:nvCxnSpPr>
          <p:cNvPr id="127" name="Gerade Verbindung mit Pfeil 126"/>
          <p:cNvCxnSpPr/>
          <p:nvPr/>
        </p:nvCxnSpPr>
        <p:spPr>
          <a:xfrm>
            <a:off x="2074350" y="4201891"/>
            <a:ext cx="0" cy="905731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feld 127"/>
          <p:cNvSpPr txBox="1"/>
          <p:nvPr/>
        </p:nvSpPr>
        <p:spPr>
          <a:xfrm>
            <a:off x="2076939" y="4380507"/>
            <a:ext cx="1748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!A&amp;B&amp;!</a:t>
            </a:r>
            <a:r>
              <a:rPr lang="de-DE" sz="2400" dirty="0"/>
              <a:t>S</a:t>
            </a:r>
            <a:r>
              <a:rPr lang="de-DE" sz="2400" dirty="0" smtClean="0"/>
              <a:t>tart</a:t>
            </a:r>
            <a:endParaRPr lang="de-DE" sz="2400" dirty="0" smtClean="0"/>
          </a:p>
        </p:txBody>
      </p:sp>
      <p:cxnSp>
        <p:nvCxnSpPr>
          <p:cNvPr id="129" name="Gerade Verbindung mit Pfeil 128"/>
          <p:cNvCxnSpPr>
            <a:stCxn id="93" idx="7"/>
          </p:cNvCxnSpPr>
          <p:nvPr/>
        </p:nvCxnSpPr>
        <p:spPr>
          <a:xfrm flipV="1">
            <a:off x="2757966" y="4095216"/>
            <a:ext cx="2408204" cy="118505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feld 131"/>
          <p:cNvSpPr txBox="1"/>
          <p:nvPr/>
        </p:nvSpPr>
        <p:spPr>
          <a:xfrm>
            <a:off x="3945233" y="3955513"/>
            <a:ext cx="782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S</a:t>
            </a:r>
            <a:r>
              <a:rPr lang="de-DE" sz="2400" dirty="0" smtClean="0"/>
              <a:t>tart</a:t>
            </a:r>
            <a:endParaRPr lang="de-DE" sz="2400" dirty="0" smtClean="0"/>
          </a:p>
        </p:txBody>
      </p:sp>
      <p:grpSp>
        <p:nvGrpSpPr>
          <p:cNvPr id="133" name="Gruppieren 132"/>
          <p:cNvGrpSpPr/>
          <p:nvPr/>
        </p:nvGrpSpPr>
        <p:grpSpPr>
          <a:xfrm>
            <a:off x="4447408" y="91616"/>
            <a:ext cx="5441986" cy="1126156"/>
            <a:chOff x="4723737" y="4908927"/>
            <a:chExt cx="2447852" cy="1126156"/>
          </a:xfrm>
        </p:grpSpPr>
        <p:sp>
          <p:nvSpPr>
            <p:cNvPr id="134" name="Ellipse 133"/>
            <p:cNvSpPr/>
            <p:nvPr/>
          </p:nvSpPr>
          <p:spPr>
            <a:xfrm>
              <a:off x="4723737" y="4908927"/>
              <a:ext cx="2447852" cy="112615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35" name="Gerader Verbinder 134"/>
            <p:cNvCxnSpPr>
              <a:stCxn id="134" idx="2"/>
              <a:endCxn id="134" idx="6"/>
            </p:cNvCxnSpPr>
            <p:nvPr/>
          </p:nvCxnSpPr>
          <p:spPr>
            <a:xfrm>
              <a:off x="4723737" y="5472005"/>
              <a:ext cx="2447852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Textfeld 135"/>
            <p:cNvSpPr txBox="1"/>
            <p:nvPr/>
          </p:nvSpPr>
          <p:spPr>
            <a:xfrm>
              <a:off x="5635530" y="5010340"/>
              <a:ext cx="5297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Zustand</a:t>
              </a:r>
              <a:endParaRPr lang="de-DE" sz="2400" dirty="0" smtClean="0"/>
            </a:p>
          </p:txBody>
        </p:sp>
        <p:sp>
          <p:nvSpPr>
            <p:cNvPr id="137" name="Textfeld 136"/>
            <p:cNvSpPr txBox="1"/>
            <p:nvPr/>
          </p:nvSpPr>
          <p:spPr>
            <a:xfrm>
              <a:off x="4965013" y="5413770"/>
              <a:ext cx="21203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A3,A2,A1,Unentschieden, B1, B2, B3</a:t>
              </a:r>
              <a:endParaRPr lang="de-DE" sz="2400" dirty="0" smtClean="0"/>
            </a:p>
          </p:txBody>
        </p:sp>
      </p:grpSp>
      <p:pic>
        <p:nvPicPr>
          <p:cNvPr id="140" name="Audio 13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729654"/>
      </p:ext>
    </p:extLst>
  </p:cSld>
  <p:clrMapOvr>
    <a:masterClrMapping/>
  </p:clrMapOvr>
  <p:transition spd="slow" advTm="1403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8099" y="333645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Analogien</a:t>
            </a:r>
            <a:r>
              <a:rPr lang="de-DE" sz="2400" dirty="0" smtClean="0"/>
              <a:t> </a:t>
            </a:r>
            <a:r>
              <a:rPr lang="de-DE" sz="2400" dirty="0" smtClean="0"/>
              <a:t>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6032" y="456269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306379" y="5038037"/>
            <a:ext cx="6652826" cy="1192144"/>
          </a:xfrm>
          <a:prstGeom prst="wedgeRoundRectCallout">
            <a:avLst>
              <a:gd name="adj1" fmla="val -53648"/>
              <a:gd name="adj2" fmla="val -2768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Lösung mit dem Mikrocontroller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" name="Gruppieren 9"/>
          <p:cNvGrpSpPr/>
          <p:nvPr/>
        </p:nvGrpSpPr>
        <p:grpSpPr>
          <a:xfrm>
            <a:off x="2306379" y="875724"/>
            <a:ext cx="8430579" cy="3960487"/>
            <a:chOff x="2281666" y="851011"/>
            <a:chExt cx="8430579" cy="3960487"/>
          </a:xfrm>
        </p:grpSpPr>
        <p:sp>
          <p:nvSpPr>
            <p:cNvPr id="5" name="Rechteck 4"/>
            <p:cNvSpPr/>
            <p:nvPr/>
          </p:nvSpPr>
          <p:spPr>
            <a:xfrm>
              <a:off x="4169722" y="1293601"/>
              <a:ext cx="2938827" cy="3401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12" name="Gerader Verbinder 11"/>
            <p:cNvCxnSpPr/>
            <p:nvPr/>
          </p:nvCxnSpPr>
          <p:spPr>
            <a:xfrm flipV="1">
              <a:off x="7092527" y="1527786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7"/>
            <p:cNvSpPr txBox="1"/>
            <p:nvPr/>
          </p:nvSpPr>
          <p:spPr>
            <a:xfrm>
              <a:off x="6276278" y="1299692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PC_0</a:t>
              </a:r>
            </a:p>
          </p:txBody>
        </p:sp>
        <p:cxnSp>
          <p:nvCxnSpPr>
            <p:cNvPr id="21" name="Gerader Verbinder 20"/>
            <p:cNvCxnSpPr/>
            <p:nvPr/>
          </p:nvCxnSpPr>
          <p:spPr>
            <a:xfrm flipH="1" flipV="1">
              <a:off x="3582581" y="1462356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>
              <a:off x="3187945" y="1306364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 flipH="1">
              <a:off x="2841436" y="1442267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2297688" y="1142908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4111646" y="1241317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</a:t>
              </a: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2889517" y="851011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A</a:t>
              </a:r>
              <a:endParaRPr lang="de-DE" sz="2400" dirty="0" smtClean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4169722" y="4179273"/>
              <a:ext cx="2139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Mikrocontroller</a:t>
              </a:r>
            </a:p>
          </p:txBody>
        </p:sp>
        <p:cxnSp>
          <p:nvCxnSpPr>
            <p:cNvPr id="20" name="Gerader Verbinder 19"/>
            <p:cNvCxnSpPr/>
            <p:nvPr/>
          </p:nvCxnSpPr>
          <p:spPr>
            <a:xfrm flipH="1" flipV="1">
              <a:off x="3566559" y="2034616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3171923" y="1878624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/>
            <p:cNvCxnSpPr/>
            <p:nvPr/>
          </p:nvCxnSpPr>
          <p:spPr>
            <a:xfrm flipH="1">
              <a:off x="2825414" y="2014527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2281666" y="1715168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4095624" y="1813577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PA_6</a:t>
              </a:r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2873495" y="1423271"/>
              <a:ext cx="7820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Start</a:t>
              </a:r>
              <a:endParaRPr lang="de-DE" sz="2400" dirty="0" smtClean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3582581" y="2569659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>
              <a:off x="3187945" y="2413667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H="1">
              <a:off x="2841436" y="2549570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2297688" y="2250211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4111646" y="2348620"/>
              <a:ext cx="9634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PA_10</a:t>
              </a:r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2889517" y="1958314"/>
              <a:ext cx="351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B</a:t>
              </a:r>
              <a:endParaRPr lang="de-DE" sz="2400" dirty="0" smtClean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7891596" y="1423271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8465203" y="1283089"/>
              <a:ext cx="5180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A3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7108549" y="1877255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/>
            <p:cNvSpPr txBox="1"/>
            <p:nvPr/>
          </p:nvSpPr>
          <p:spPr>
            <a:xfrm>
              <a:off x="6292300" y="1649161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PC_1</a:t>
              </a:r>
            </a:p>
          </p:txBody>
        </p:sp>
        <p:sp>
          <p:nvSpPr>
            <p:cNvPr id="44" name="Rechteck 43"/>
            <p:cNvSpPr/>
            <p:nvPr/>
          </p:nvSpPr>
          <p:spPr>
            <a:xfrm>
              <a:off x="7907618" y="1772740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8481225" y="1632558"/>
              <a:ext cx="5180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A2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7108549" y="2227390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6292300" y="1999296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PC_2</a:t>
              </a:r>
            </a:p>
          </p:txBody>
        </p:sp>
        <p:sp>
          <p:nvSpPr>
            <p:cNvPr id="48" name="Rechteck 47"/>
            <p:cNvSpPr/>
            <p:nvPr/>
          </p:nvSpPr>
          <p:spPr>
            <a:xfrm>
              <a:off x="7907618" y="2122875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Textfeld 48"/>
            <p:cNvSpPr txBox="1"/>
            <p:nvPr/>
          </p:nvSpPr>
          <p:spPr>
            <a:xfrm>
              <a:off x="8481225" y="1982693"/>
              <a:ext cx="5180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A1</a:t>
              </a:r>
              <a:endParaRPr lang="de-DE" sz="2400" dirty="0" smtClean="0"/>
            </a:p>
          </p:txBody>
        </p:sp>
        <p:cxnSp>
          <p:nvCxnSpPr>
            <p:cNvPr id="50" name="Gerader Verbinder 49"/>
            <p:cNvCxnSpPr/>
            <p:nvPr/>
          </p:nvCxnSpPr>
          <p:spPr>
            <a:xfrm flipV="1">
              <a:off x="7108549" y="2577526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6292300" y="2349432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PC_3</a:t>
              </a:r>
            </a:p>
          </p:txBody>
        </p:sp>
        <p:sp>
          <p:nvSpPr>
            <p:cNvPr id="52" name="Rechteck 51"/>
            <p:cNvSpPr/>
            <p:nvPr/>
          </p:nvSpPr>
          <p:spPr>
            <a:xfrm>
              <a:off x="7907618" y="2473011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8481225" y="2332829"/>
              <a:ext cx="13756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Ausgleich</a:t>
              </a:r>
              <a:endParaRPr lang="de-DE" sz="2400" dirty="0" smtClean="0"/>
            </a:p>
          </p:txBody>
        </p:sp>
        <p:sp>
          <p:nvSpPr>
            <p:cNvPr id="4" name="Rechteck 3"/>
            <p:cNvSpPr/>
            <p:nvPr/>
          </p:nvSpPr>
          <p:spPr>
            <a:xfrm>
              <a:off x="7685902" y="1241317"/>
              <a:ext cx="2257168" cy="293795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7168390" y="4349833"/>
              <a:ext cx="35438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pielstand </a:t>
              </a:r>
              <a:r>
                <a:rPr lang="de-DE" sz="2400" dirty="0" smtClean="0"/>
                <a:t>mit LED-Anzeige</a:t>
              </a:r>
            </a:p>
          </p:txBody>
        </p:sp>
        <p:cxnSp>
          <p:nvCxnSpPr>
            <p:cNvPr id="55" name="Gerader Verbinder 54"/>
            <p:cNvCxnSpPr/>
            <p:nvPr/>
          </p:nvCxnSpPr>
          <p:spPr>
            <a:xfrm flipV="1">
              <a:off x="7108549" y="2928004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feld 55"/>
            <p:cNvSpPr txBox="1"/>
            <p:nvPr/>
          </p:nvSpPr>
          <p:spPr>
            <a:xfrm>
              <a:off x="6292300" y="2699910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PC_4</a:t>
              </a:r>
              <a:endParaRPr lang="de-DE" sz="2400" dirty="0" smtClean="0"/>
            </a:p>
          </p:txBody>
        </p:sp>
        <p:sp>
          <p:nvSpPr>
            <p:cNvPr id="57" name="Rechteck 56"/>
            <p:cNvSpPr/>
            <p:nvPr/>
          </p:nvSpPr>
          <p:spPr>
            <a:xfrm>
              <a:off x="7907618" y="2823489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Textfeld 57"/>
            <p:cNvSpPr txBox="1"/>
            <p:nvPr/>
          </p:nvSpPr>
          <p:spPr>
            <a:xfrm>
              <a:off x="8481225" y="2683307"/>
              <a:ext cx="5068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B1</a:t>
              </a:r>
              <a:endParaRPr lang="de-DE" sz="2400" dirty="0" smtClean="0"/>
            </a:p>
          </p:txBody>
        </p:sp>
        <p:cxnSp>
          <p:nvCxnSpPr>
            <p:cNvPr id="59" name="Gerader Verbinder 58"/>
            <p:cNvCxnSpPr/>
            <p:nvPr/>
          </p:nvCxnSpPr>
          <p:spPr>
            <a:xfrm flipV="1">
              <a:off x="7108549" y="3278139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feld 59"/>
            <p:cNvSpPr txBox="1"/>
            <p:nvPr/>
          </p:nvSpPr>
          <p:spPr>
            <a:xfrm>
              <a:off x="6292300" y="3050045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PC_5</a:t>
              </a:r>
              <a:endParaRPr lang="de-DE" sz="2400" dirty="0" smtClean="0"/>
            </a:p>
          </p:txBody>
        </p:sp>
        <p:sp>
          <p:nvSpPr>
            <p:cNvPr id="61" name="Rechteck 60"/>
            <p:cNvSpPr/>
            <p:nvPr/>
          </p:nvSpPr>
          <p:spPr>
            <a:xfrm>
              <a:off x="7907618" y="3173624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2" name="Textfeld 61"/>
            <p:cNvSpPr txBox="1"/>
            <p:nvPr/>
          </p:nvSpPr>
          <p:spPr>
            <a:xfrm>
              <a:off x="8481225" y="3033442"/>
              <a:ext cx="5068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B2</a:t>
              </a:r>
              <a:endParaRPr lang="de-DE" sz="2400" dirty="0" smtClean="0"/>
            </a:p>
          </p:txBody>
        </p:sp>
        <p:cxnSp>
          <p:nvCxnSpPr>
            <p:cNvPr id="63" name="Gerader Verbinder 62"/>
            <p:cNvCxnSpPr/>
            <p:nvPr/>
          </p:nvCxnSpPr>
          <p:spPr>
            <a:xfrm flipV="1">
              <a:off x="7108549" y="3628275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feld 63"/>
            <p:cNvSpPr txBox="1"/>
            <p:nvPr/>
          </p:nvSpPr>
          <p:spPr>
            <a:xfrm>
              <a:off x="6292300" y="3400181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PC_6</a:t>
              </a:r>
              <a:endParaRPr lang="de-DE" sz="2400" dirty="0" smtClean="0"/>
            </a:p>
          </p:txBody>
        </p:sp>
        <p:sp>
          <p:nvSpPr>
            <p:cNvPr id="65" name="Rechteck 64"/>
            <p:cNvSpPr/>
            <p:nvPr/>
          </p:nvSpPr>
          <p:spPr>
            <a:xfrm>
              <a:off x="7907618" y="3523760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Textfeld 65"/>
            <p:cNvSpPr txBox="1"/>
            <p:nvPr/>
          </p:nvSpPr>
          <p:spPr>
            <a:xfrm>
              <a:off x="8481225" y="3383578"/>
              <a:ext cx="5068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B3</a:t>
              </a:r>
              <a:endParaRPr lang="de-DE" sz="2400" dirty="0" smtClean="0"/>
            </a:p>
          </p:txBody>
        </p:sp>
      </p:grp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105448"/>
      </p:ext>
    </p:extLst>
  </p:cSld>
  <p:clrMapOvr>
    <a:masterClrMapping/>
  </p:clrMapOvr>
  <p:transition spd="slow" advTm="216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8099" y="333645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Analogien</a:t>
            </a:r>
            <a:r>
              <a:rPr lang="de-DE" sz="2400" dirty="0" smtClean="0"/>
              <a:t> </a:t>
            </a:r>
            <a:r>
              <a:rPr lang="de-DE" sz="2400" dirty="0" smtClean="0"/>
              <a:t>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06379" y="131897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75448" y="3466743"/>
            <a:ext cx="3289806" cy="2115910"/>
          </a:xfrm>
          <a:prstGeom prst="wedgeRoundRectCallout">
            <a:avLst>
              <a:gd name="adj1" fmla="val 39639"/>
              <a:gd name="adj2" fmla="val -6316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UML-Zustandsdiagramm für Lösung </a:t>
            </a:r>
            <a:r>
              <a:rPr lang="de-DE" sz="2400" u="sng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ohne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„Ausgangsschaltnetz“</a:t>
            </a:r>
            <a:endParaRPr sz="2400" b="0" i="0" u="sng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826" y="703305"/>
            <a:ext cx="8545249" cy="5526876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313078"/>
      </p:ext>
    </p:extLst>
  </p:cSld>
  <p:clrMapOvr>
    <a:masterClrMapping/>
  </p:clrMapOvr>
  <p:transition spd="slow" advTm="375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8099" y="333645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Analogien</a:t>
            </a:r>
            <a:r>
              <a:rPr lang="de-DE" sz="2400" dirty="0" smtClean="0"/>
              <a:t> </a:t>
            </a:r>
            <a:r>
              <a:rPr lang="de-DE" sz="2400" dirty="0" smtClean="0"/>
              <a:t>im Zustandsdiagramm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275448" y="3466743"/>
            <a:ext cx="3289806" cy="2115910"/>
          </a:xfrm>
          <a:prstGeom prst="wedgeRoundRectCallout">
            <a:avLst>
              <a:gd name="adj1" fmla="val 64508"/>
              <a:gd name="adj2" fmla="val -1009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Zustand wird direkt durch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PortC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repräsentiert</a:t>
            </a:r>
            <a:endParaRPr sz="2400" b="0" i="0" u="sng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826" y="703305"/>
            <a:ext cx="8545249" cy="5526876"/>
          </a:xfrm>
          <a:prstGeom prst="rect">
            <a:avLst/>
          </a:prstGeom>
        </p:spPr>
      </p:pic>
      <p:sp>
        <p:nvSpPr>
          <p:cNvPr id="3" name="Vertikaler Bildlauf 2"/>
          <p:cNvSpPr/>
          <p:nvPr/>
        </p:nvSpPr>
        <p:spPr>
          <a:xfrm>
            <a:off x="5139890" y="616017"/>
            <a:ext cx="5707781" cy="4533499"/>
          </a:xfrm>
          <a:prstGeom prst="verticalScroll">
            <a:avLst>
              <a:gd name="adj" fmla="val 6984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800" b="1" dirty="0" err="1">
                <a:solidFill>
                  <a:srgbClr val="FF0000"/>
                </a:solidFill>
              </a:rPr>
              <a:t>PortOut</a:t>
            </a:r>
            <a:r>
              <a:rPr lang="de-DE" sz="2800" b="1" dirty="0">
                <a:solidFill>
                  <a:srgbClr val="FF0000"/>
                </a:solidFill>
              </a:rPr>
              <a:t> zustand(PortC,0x7F);</a:t>
            </a: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define</a:t>
            </a:r>
            <a:r>
              <a:rPr lang="de-DE" sz="2400" dirty="0">
                <a:solidFill>
                  <a:schemeClr val="tx1"/>
                </a:solidFill>
              </a:rPr>
              <a:t> Ausgleich 0b0001000</a:t>
            </a: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define</a:t>
            </a:r>
            <a:r>
              <a:rPr lang="de-DE" sz="2400" dirty="0">
                <a:solidFill>
                  <a:schemeClr val="tx1"/>
                </a:solidFill>
              </a:rPr>
              <a:t> A3 0b1110000</a:t>
            </a: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define</a:t>
            </a:r>
            <a:r>
              <a:rPr lang="de-DE" sz="2400" dirty="0">
                <a:solidFill>
                  <a:schemeClr val="tx1"/>
                </a:solidFill>
              </a:rPr>
              <a:t> A2 0b0110000</a:t>
            </a: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define</a:t>
            </a:r>
            <a:r>
              <a:rPr lang="de-DE" sz="2400" dirty="0">
                <a:solidFill>
                  <a:schemeClr val="tx1"/>
                </a:solidFill>
              </a:rPr>
              <a:t> A1 0b0010000</a:t>
            </a: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define</a:t>
            </a:r>
            <a:r>
              <a:rPr lang="de-DE" sz="2400" dirty="0">
                <a:solidFill>
                  <a:schemeClr val="tx1"/>
                </a:solidFill>
              </a:rPr>
              <a:t> B1 0b0000100</a:t>
            </a: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define</a:t>
            </a:r>
            <a:r>
              <a:rPr lang="de-DE" sz="2400" dirty="0">
                <a:solidFill>
                  <a:schemeClr val="tx1"/>
                </a:solidFill>
              </a:rPr>
              <a:t> B2 0b0000110</a:t>
            </a:r>
          </a:p>
          <a:p>
            <a:r>
              <a:rPr lang="de-DE" sz="2400" dirty="0">
                <a:solidFill>
                  <a:schemeClr val="tx1"/>
                </a:solidFill>
              </a:rPr>
              <a:t>#</a:t>
            </a:r>
            <a:r>
              <a:rPr lang="de-DE" sz="2400" dirty="0" err="1">
                <a:solidFill>
                  <a:schemeClr val="tx1"/>
                </a:solidFill>
              </a:rPr>
              <a:t>define</a:t>
            </a:r>
            <a:r>
              <a:rPr lang="de-DE" sz="2400" dirty="0">
                <a:solidFill>
                  <a:schemeClr val="tx1"/>
                </a:solidFill>
              </a:rPr>
              <a:t> B3 0b0000111</a:t>
            </a:r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77623" y="103984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419119"/>
      </p:ext>
    </p:extLst>
  </p:cSld>
  <p:clrMapOvr>
    <a:masterClrMapping/>
  </p:clrMapOvr>
  <p:transition spd="slow" advTm="248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8099" y="333645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Analogien</a:t>
            </a:r>
            <a:r>
              <a:rPr lang="de-DE" sz="2400" dirty="0" smtClean="0"/>
              <a:t> </a:t>
            </a:r>
            <a:r>
              <a:rPr lang="de-DE" sz="2400" dirty="0" smtClean="0"/>
              <a:t>im Zustandsdiagramm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275448" y="3466743"/>
            <a:ext cx="3289806" cy="2115910"/>
          </a:xfrm>
          <a:prstGeom prst="wedgeRoundRectCallout">
            <a:avLst>
              <a:gd name="adj1" fmla="val 64508"/>
              <a:gd name="adj2" fmla="val -1009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Wir definieren die Zustände so, dass in jedem Zustand die richtige 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usgabe unmittelbar erfolgt</a:t>
            </a:r>
            <a:endParaRPr sz="2400" b="0" i="0" u="sng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826" y="703305"/>
            <a:ext cx="8545249" cy="5526876"/>
          </a:xfrm>
          <a:prstGeom prst="rect">
            <a:avLst/>
          </a:prstGeom>
        </p:spPr>
      </p:pic>
      <p:sp>
        <p:nvSpPr>
          <p:cNvPr id="3" name="Vertikaler Bildlauf 2"/>
          <p:cNvSpPr/>
          <p:nvPr/>
        </p:nvSpPr>
        <p:spPr>
          <a:xfrm>
            <a:off x="5139890" y="616017"/>
            <a:ext cx="5707781" cy="4533499"/>
          </a:xfrm>
          <a:prstGeom prst="verticalScroll">
            <a:avLst>
              <a:gd name="adj" fmla="val 6984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err="1">
                <a:solidFill>
                  <a:schemeClr val="tx1"/>
                </a:solidFill>
              </a:rPr>
              <a:t>PortOut</a:t>
            </a:r>
            <a:r>
              <a:rPr lang="de-DE" sz="2400" dirty="0">
                <a:solidFill>
                  <a:schemeClr val="tx1"/>
                </a:solidFill>
              </a:rPr>
              <a:t> zustand(PortC,0x7F);</a:t>
            </a:r>
          </a:p>
          <a:p>
            <a:r>
              <a:rPr lang="de-DE" sz="2800" b="1" dirty="0">
                <a:solidFill>
                  <a:srgbClr val="FF0000"/>
                </a:solidFill>
              </a:rPr>
              <a:t>#</a:t>
            </a:r>
            <a:r>
              <a:rPr lang="de-DE" sz="2800" b="1" dirty="0" err="1">
                <a:solidFill>
                  <a:srgbClr val="FF0000"/>
                </a:solidFill>
              </a:rPr>
              <a:t>define</a:t>
            </a:r>
            <a:r>
              <a:rPr lang="de-DE" sz="2800" b="1" dirty="0">
                <a:solidFill>
                  <a:srgbClr val="FF0000"/>
                </a:solidFill>
              </a:rPr>
              <a:t> Ausgleich 0b0001000</a:t>
            </a:r>
          </a:p>
          <a:p>
            <a:r>
              <a:rPr lang="de-DE" sz="2800" b="1" dirty="0">
                <a:solidFill>
                  <a:srgbClr val="FF0000"/>
                </a:solidFill>
              </a:rPr>
              <a:t>#</a:t>
            </a:r>
            <a:r>
              <a:rPr lang="de-DE" sz="2800" b="1" dirty="0" err="1">
                <a:solidFill>
                  <a:srgbClr val="FF0000"/>
                </a:solidFill>
              </a:rPr>
              <a:t>define</a:t>
            </a:r>
            <a:r>
              <a:rPr lang="de-DE" sz="2800" b="1" dirty="0">
                <a:solidFill>
                  <a:srgbClr val="FF0000"/>
                </a:solidFill>
              </a:rPr>
              <a:t> A3 0b1110000</a:t>
            </a:r>
          </a:p>
          <a:p>
            <a:r>
              <a:rPr lang="de-DE" sz="2800" b="1" dirty="0">
                <a:solidFill>
                  <a:srgbClr val="FF0000"/>
                </a:solidFill>
              </a:rPr>
              <a:t>#</a:t>
            </a:r>
            <a:r>
              <a:rPr lang="de-DE" sz="2800" b="1" dirty="0" err="1">
                <a:solidFill>
                  <a:srgbClr val="FF0000"/>
                </a:solidFill>
              </a:rPr>
              <a:t>define</a:t>
            </a:r>
            <a:r>
              <a:rPr lang="de-DE" sz="2800" b="1" dirty="0">
                <a:solidFill>
                  <a:srgbClr val="FF0000"/>
                </a:solidFill>
              </a:rPr>
              <a:t> A2 0b0110000</a:t>
            </a:r>
          </a:p>
          <a:p>
            <a:r>
              <a:rPr lang="de-DE" sz="2800" b="1" dirty="0">
                <a:solidFill>
                  <a:srgbClr val="FF0000"/>
                </a:solidFill>
              </a:rPr>
              <a:t>#</a:t>
            </a:r>
            <a:r>
              <a:rPr lang="de-DE" sz="2800" b="1" dirty="0" err="1">
                <a:solidFill>
                  <a:srgbClr val="FF0000"/>
                </a:solidFill>
              </a:rPr>
              <a:t>define</a:t>
            </a:r>
            <a:r>
              <a:rPr lang="de-DE" sz="2800" b="1" dirty="0">
                <a:solidFill>
                  <a:srgbClr val="FF0000"/>
                </a:solidFill>
              </a:rPr>
              <a:t> A1 0b0010000</a:t>
            </a:r>
          </a:p>
          <a:p>
            <a:r>
              <a:rPr lang="de-DE" sz="2800" b="1" dirty="0">
                <a:solidFill>
                  <a:srgbClr val="FF0000"/>
                </a:solidFill>
              </a:rPr>
              <a:t>#</a:t>
            </a:r>
            <a:r>
              <a:rPr lang="de-DE" sz="2800" b="1" dirty="0" err="1">
                <a:solidFill>
                  <a:srgbClr val="FF0000"/>
                </a:solidFill>
              </a:rPr>
              <a:t>define</a:t>
            </a:r>
            <a:r>
              <a:rPr lang="de-DE" sz="2800" b="1" dirty="0">
                <a:solidFill>
                  <a:srgbClr val="FF0000"/>
                </a:solidFill>
              </a:rPr>
              <a:t> B1 0b0000100</a:t>
            </a:r>
          </a:p>
          <a:p>
            <a:r>
              <a:rPr lang="de-DE" sz="2800" b="1" dirty="0">
                <a:solidFill>
                  <a:srgbClr val="FF0000"/>
                </a:solidFill>
              </a:rPr>
              <a:t>#</a:t>
            </a:r>
            <a:r>
              <a:rPr lang="de-DE" sz="2800" b="1" dirty="0" err="1">
                <a:solidFill>
                  <a:srgbClr val="FF0000"/>
                </a:solidFill>
              </a:rPr>
              <a:t>define</a:t>
            </a:r>
            <a:r>
              <a:rPr lang="de-DE" sz="2800" b="1" dirty="0">
                <a:solidFill>
                  <a:srgbClr val="FF0000"/>
                </a:solidFill>
              </a:rPr>
              <a:t> B2 0b0000110</a:t>
            </a:r>
          </a:p>
          <a:p>
            <a:r>
              <a:rPr lang="de-DE" sz="2800" b="1" dirty="0">
                <a:solidFill>
                  <a:srgbClr val="FF0000"/>
                </a:solidFill>
              </a:rPr>
              <a:t>#</a:t>
            </a:r>
            <a:r>
              <a:rPr lang="de-DE" sz="2800" b="1" dirty="0" err="1">
                <a:solidFill>
                  <a:srgbClr val="FF0000"/>
                </a:solidFill>
              </a:rPr>
              <a:t>define</a:t>
            </a:r>
            <a:r>
              <a:rPr lang="de-DE" sz="2800" b="1" dirty="0">
                <a:solidFill>
                  <a:srgbClr val="FF0000"/>
                </a:solidFill>
              </a:rPr>
              <a:t> B3 0b0000111</a:t>
            </a:r>
            <a:endParaRPr lang="de-DE" sz="2800" b="1" dirty="0">
              <a:solidFill>
                <a:srgbClr val="FF0000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77623" y="1995462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965656"/>
      </p:ext>
    </p:extLst>
  </p:cSld>
  <p:clrMapOvr>
    <a:masterClrMapping/>
  </p:clrMapOvr>
  <p:transition spd="slow" advTm="676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8099" y="333645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Analogien</a:t>
            </a:r>
            <a:r>
              <a:rPr lang="de-DE" sz="2400" dirty="0" smtClean="0"/>
              <a:t> </a:t>
            </a:r>
            <a:r>
              <a:rPr lang="de-DE" sz="2400" dirty="0" smtClean="0"/>
              <a:t>im Zustandsdiagramm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275448" y="3466743"/>
            <a:ext cx="3289806" cy="2115910"/>
          </a:xfrm>
          <a:prstGeom prst="wedgeRoundRectCallout">
            <a:avLst>
              <a:gd name="adj1" fmla="val 64508"/>
              <a:gd name="adj2" fmla="val -1009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Start erfolgt immer ein Übergang in Zustand Ausgleich</a:t>
            </a:r>
            <a:endParaRPr sz="2400" b="0" i="0" u="sng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826" y="703305"/>
            <a:ext cx="8545249" cy="5526876"/>
          </a:xfrm>
          <a:prstGeom prst="rect">
            <a:avLst/>
          </a:prstGeom>
        </p:spPr>
      </p:pic>
      <p:sp>
        <p:nvSpPr>
          <p:cNvPr id="3" name="Vertikaler Bildlauf 2"/>
          <p:cNvSpPr/>
          <p:nvPr/>
        </p:nvSpPr>
        <p:spPr>
          <a:xfrm>
            <a:off x="5139890" y="616017"/>
            <a:ext cx="5707781" cy="4533499"/>
          </a:xfrm>
          <a:prstGeom prst="verticalScroll">
            <a:avLst>
              <a:gd name="adj" fmla="val 6984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void start()</a:t>
            </a:r>
          </a:p>
          <a:p>
            <a:r>
              <a:rPr lang="en-US" sz="2400" dirty="0">
                <a:solidFill>
                  <a:schemeClr val="tx1"/>
                </a:solidFill>
              </a:rPr>
              <a:t>{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=</a:t>
            </a:r>
            <a:r>
              <a:rPr lang="en-US" sz="2400" dirty="0" err="1">
                <a:solidFill>
                  <a:schemeClr val="tx1"/>
                </a:solidFill>
              </a:rPr>
              <a:t>Ausgleich</a:t>
            </a:r>
            <a:r>
              <a:rPr lang="en-US" sz="2400" dirty="0">
                <a:solidFill>
                  <a:schemeClr val="tx1"/>
                </a:solidFill>
              </a:rPr>
              <a:t>;  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}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77623" y="1995462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369714"/>
      </p:ext>
    </p:extLst>
  </p:cSld>
  <p:clrMapOvr>
    <a:masterClrMapping/>
  </p:clrMapOvr>
  <p:transition spd="slow" advTm="2780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48099" y="333645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Analogien</a:t>
            </a:r>
            <a:r>
              <a:rPr lang="de-DE" sz="2400" dirty="0" smtClean="0"/>
              <a:t> </a:t>
            </a:r>
            <a:r>
              <a:rPr lang="de-DE" sz="2400" dirty="0" smtClean="0"/>
              <a:t>im Zustandsdiagramm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275448" y="3466743"/>
            <a:ext cx="3289806" cy="2115910"/>
          </a:xfrm>
          <a:prstGeom prst="wedgeRoundRectCallout">
            <a:avLst>
              <a:gd name="adj1" fmla="val 64508"/>
              <a:gd name="adj2" fmla="val -1009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Taste A erfolgt ein Zustandsübergang in Abhängigkeit vom Ausgangszustand</a:t>
            </a:r>
            <a:endParaRPr sz="2400" b="0" i="0" u="sng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826" y="703305"/>
            <a:ext cx="8545249" cy="5526876"/>
          </a:xfrm>
          <a:prstGeom prst="rect">
            <a:avLst/>
          </a:prstGeom>
        </p:spPr>
      </p:pic>
      <p:sp>
        <p:nvSpPr>
          <p:cNvPr id="3" name="Vertikaler Bildlauf 2"/>
          <p:cNvSpPr/>
          <p:nvPr/>
        </p:nvSpPr>
        <p:spPr>
          <a:xfrm>
            <a:off x="5139890" y="616017"/>
            <a:ext cx="5707781" cy="4533499"/>
          </a:xfrm>
          <a:prstGeom prst="verticalScroll">
            <a:avLst>
              <a:gd name="adj" fmla="val 6984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void </a:t>
            </a:r>
            <a:r>
              <a:rPr lang="en-US" sz="2400" dirty="0" err="1">
                <a:solidFill>
                  <a:schemeClr val="tx1"/>
                </a:solidFill>
              </a:rPr>
              <a:t>tasteA</a:t>
            </a:r>
            <a:r>
              <a:rPr lang="en-US" sz="2400" dirty="0">
                <a:solidFill>
                  <a:schemeClr val="tx1"/>
                </a:solidFill>
              </a:rPr>
              <a:t>()</a:t>
            </a:r>
          </a:p>
          <a:p>
            <a:r>
              <a:rPr lang="en-US" sz="2400" dirty="0">
                <a:solidFill>
                  <a:schemeClr val="tx1"/>
                </a:solidFill>
              </a:rPr>
              <a:t>{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switch (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)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{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 case </a:t>
            </a:r>
            <a:r>
              <a:rPr lang="en-US" sz="2400" dirty="0" err="1">
                <a:solidFill>
                  <a:schemeClr val="tx1"/>
                </a:solidFill>
              </a:rPr>
              <a:t>Ausgleich</a:t>
            </a:r>
            <a:r>
              <a:rPr lang="en-US" sz="2400" dirty="0">
                <a:solidFill>
                  <a:schemeClr val="tx1"/>
                </a:solidFill>
              </a:rPr>
              <a:t>: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 = A1; break;   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 case A1: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 = A2; break;   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 case A2: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 = A3; break;   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 case B1: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 = </a:t>
            </a:r>
            <a:r>
              <a:rPr lang="en-US" sz="2400" dirty="0" err="1">
                <a:solidFill>
                  <a:schemeClr val="tx1"/>
                </a:solidFill>
              </a:rPr>
              <a:t>Ausgleich</a:t>
            </a:r>
            <a:r>
              <a:rPr lang="en-US" sz="2400" dirty="0">
                <a:solidFill>
                  <a:schemeClr val="tx1"/>
                </a:solidFill>
              </a:rPr>
              <a:t>; break;   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 case B2: </a:t>
            </a:r>
            <a:r>
              <a:rPr lang="en-US" sz="2400" dirty="0" err="1">
                <a:solidFill>
                  <a:schemeClr val="tx1"/>
                </a:solidFill>
              </a:rPr>
              <a:t>zustand</a:t>
            </a:r>
            <a:r>
              <a:rPr lang="en-US" sz="2400" dirty="0">
                <a:solidFill>
                  <a:schemeClr val="tx1"/>
                </a:solidFill>
              </a:rPr>
              <a:t> = B1; break;    </a:t>
            </a:r>
          </a:p>
          <a:p>
            <a:r>
              <a:rPr lang="en-US" sz="2400" dirty="0">
                <a:solidFill>
                  <a:schemeClr val="tx1"/>
                </a:solidFill>
              </a:rPr>
              <a:t>    }  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}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77623" y="1995462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897763"/>
      </p:ext>
    </p:extLst>
  </p:cSld>
  <p:clrMapOvr>
    <a:masterClrMapping/>
  </p:clrMapOvr>
  <p:transition spd="slow" advTm="602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222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725</Words>
  <Application>Microsoft Office PowerPoint</Application>
  <PresentationFormat>Breitbild</PresentationFormat>
  <Paragraphs>190</Paragraphs>
  <Slides>17</Slides>
  <Notes>0</Notes>
  <HiddenSlides>0</HiddenSlides>
  <MMClips>17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Analogien</vt:lpstr>
      <vt:lpstr>Analogien im Zustandsdiagramm</vt:lpstr>
      <vt:lpstr>Analogien im Zustandsdiagramm</vt:lpstr>
      <vt:lpstr>Analogien im Zustandsdiagramm</vt:lpstr>
      <vt:lpstr>Analogien im Zustandsdiagramm</vt:lpstr>
      <vt:lpstr>Analogien im Zustandsdiagramm</vt:lpstr>
      <vt:lpstr>Analogien im Zustandsdiagramm</vt:lpstr>
      <vt:lpstr>Analogien im Zustandsdiagramm</vt:lpstr>
      <vt:lpstr>Analogien im Zustandsdiagramm</vt:lpstr>
      <vt:lpstr>Analogien im Zustandsdiagramm</vt:lpstr>
      <vt:lpstr>Analogien im Zustandsdiagramm</vt:lpstr>
      <vt:lpstr>Analogien im Zustandsdiagramm</vt:lpstr>
      <vt:lpstr>Analogien im Zustandsdiagramm</vt:lpstr>
      <vt:lpstr>Analogien im Zustandsdiagramm</vt:lpstr>
      <vt:lpstr>Analogien im Zustandsdiagramm</vt:lpstr>
      <vt:lpstr>Analogien im Zustandsdiagramm</vt:lpstr>
      <vt:lpstr>Analogien im Zustandsdiagramm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Timer</dc:title>
  <dc:creator>Jörg Sturm</dc:creator>
  <cp:lastModifiedBy>Jörg Sturm</cp:lastModifiedBy>
  <cp:revision>74</cp:revision>
  <dcterms:created xsi:type="dcterms:W3CDTF">2020-04-14T15:29:24Z</dcterms:created>
  <dcterms:modified xsi:type="dcterms:W3CDTF">2020-06-30T12:28:25Z</dcterms:modified>
</cp:coreProperties>
</file>