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0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02.07.2020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Tasten zählen mit Polling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Gleichzeitig entprellt</a:t>
            </a:r>
            <a:endParaRPr lang="de-DE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4617016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</a:t>
            </a:r>
            <a:r>
              <a:rPr lang="de-DE" sz="24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Dein Mikrocontroller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p:transition spd="slow" advTm="182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 </a:t>
            </a:r>
            <a:r>
              <a:rPr lang="de-DE" dirty="0">
                <a:solidFill>
                  <a:schemeClr val="tx1"/>
                </a:solidFill>
              </a:rPr>
              <a:t>zustand=Initialisierung;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   zustand=Losgelassen;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{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 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smtClean="0">
                <a:solidFill>
                  <a:schemeClr val="tx1"/>
                </a:solidFill>
              </a:rPr>
              <a:t>{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Losgelassen: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(Taste1==1)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{   </a:t>
            </a:r>
            <a:r>
              <a:rPr lang="de-DE" dirty="0" smtClean="0">
                <a:solidFill>
                  <a:schemeClr val="tx1"/>
                </a:solidFill>
              </a:rPr>
              <a:t>zustand=Gedrueckt1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    anzeige=anzeige+1;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Gedrueckt1: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</a:t>
            </a:r>
            <a:r>
              <a:rPr lang="de-DE" dirty="0" smtClean="0">
                <a:solidFill>
                  <a:schemeClr val="tx1"/>
                </a:solidFill>
              </a:rPr>
              <a:t>0)  zustand=Losgelassen;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      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thread_sleep_for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Entprellzeit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</a:p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Hauptprogramm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62" name="Rechteck 61"/>
          <p:cNvSpPr/>
          <p:nvPr/>
        </p:nvSpPr>
        <p:spPr>
          <a:xfrm>
            <a:off x="1073600" y="1545856"/>
            <a:ext cx="2222981" cy="31425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6928673"/>
      </p:ext>
    </p:extLst>
  </p:cSld>
  <p:clrMapOvr>
    <a:masterClrMapping/>
  </p:clrMapOvr>
  <p:transition spd="slow" advTm="214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 </a:t>
            </a:r>
            <a:r>
              <a:rPr lang="de-DE" dirty="0">
                <a:solidFill>
                  <a:schemeClr val="tx1"/>
                </a:solidFill>
              </a:rPr>
              <a:t>zustand=Initialisierung;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   zustand=Losgelassen;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{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 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smtClean="0">
                <a:solidFill>
                  <a:schemeClr val="tx1"/>
                </a:solidFill>
              </a:rPr>
              <a:t>{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Losgelassen: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(Taste1==1)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{   </a:t>
            </a:r>
            <a:r>
              <a:rPr lang="de-DE" dirty="0" smtClean="0">
                <a:solidFill>
                  <a:schemeClr val="tx1"/>
                </a:solidFill>
              </a:rPr>
              <a:t>zustand=Gedrueckt1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    anzeige=anzeige+1;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Gedrueckt1: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</a:t>
            </a:r>
            <a:r>
              <a:rPr lang="de-DE" dirty="0" smtClean="0">
                <a:solidFill>
                  <a:schemeClr val="tx1"/>
                </a:solidFill>
              </a:rPr>
              <a:t>0)  zustand=Losgelassen;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      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thread_sleep_for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Entprellzeit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</a:p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Hauptprogramm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62" name="Rechteck 61"/>
          <p:cNvSpPr/>
          <p:nvPr/>
        </p:nvSpPr>
        <p:spPr>
          <a:xfrm>
            <a:off x="1073536" y="1808623"/>
            <a:ext cx="2222981" cy="31425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7207758"/>
      </p:ext>
    </p:extLst>
  </p:cSld>
  <p:clrMapOvr>
    <a:masterClrMapping/>
  </p:clrMapOvr>
  <p:transition spd="slow" advTm="214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 </a:t>
            </a:r>
            <a:r>
              <a:rPr lang="de-DE" dirty="0">
                <a:solidFill>
                  <a:schemeClr val="tx1"/>
                </a:solidFill>
              </a:rPr>
              <a:t>zustand=Initialisierung;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   zustand=Losgelassen;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{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 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smtClean="0">
                <a:solidFill>
                  <a:schemeClr val="tx1"/>
                </a:solidFill>
              </a:rPr>
              <a:t>{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Losgelassen: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(Taste1==1)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{   </a:t>
            </a:r>
            <a:r>
              <a:rPr lang="de-DE" dirty="0" smtClean="0">
                <a:solidFill>
                  <a:schemeClr val="tx1"/>
                </a:solidFill>
              </a:rPr>
              <a:t>zustand=Gedrueckt1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    anzeige=anzeige+1;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Gedrueckt1: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</a:t>
            </a:r>
            <a:r>
              <a:rPr lang="de-DE" dirty="0" smtClean="0">
                <a:solidFill>
                  <a:schemeClr val="tx1"/>
                </a:solidFill>
              </a:rPr>
              <a:t>0)  zustand=Losgelassen;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      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thread_sleep_for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Entprellzeit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</a:p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Hauptprogramm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62" name="Rechteck 61"/>
          <p:cNvSpPr/>
          <p:nvPr/>
        </p:nvSpPr>
        <p:spPr>
          <a:xfrm>
            <a:off x="1146260" y="2340061"/>
            <a:ext cx="2222981" cy="31425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1559417"/>
      </p:ext>
    </p:extLst>
  </p:cSld>
  <p:clrMapOvr>
    <a:masterClrMapping/>
  </p:clrMapOvr>
  <p:transition spd="slow" advTm="214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 </a:t>
            </a:r>
            <a:r>
              <a:rPr lang="de-DE" dirty="0">
                <a:solidFill>
                  <a:schemeClr val="tx1"/>
                </a:solidFill>
              </a:rPr>
              <a:t>zustand=Initialisierung;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   zustand=Losgelassen;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{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 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smtClean="0">
                <a:solidFill>
                  <a:schemeClr val="tx1"/>
                </a:solidFill>
              </a:rPr>
              <a:t>{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Losgelassen: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(Taste1==1)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{   </a:t>
            </a:r>
            <a:r>
              <a:rPr lang="de-DE" dirty="0" smtClean="0">
                <a:solidFill>
                  <a:schemeClr val="tx1"/>
                </a:solidFill>
              </a:rPr>
              <a:t>zustand=Gedrueckt1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    anzeige=anzeige+1;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Gedrueckt1: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</a:t>
            </a:r>
            <a:r>
              <a:rPr lang="de-DE" dirty="0" smtClean="0">
                <a:solidFill>
                  <a:schemeClr val="tx1"/>
                </a:solidFill>
              </a:rPr>
              <a:t>0)  zustand=Losgelassen;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      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thread_sleep_for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Entprellzeit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</a:p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Hauptprogramm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62" name="Rechteck 61"/>
          <p:cNvSpPr/>
          <p:nvPr/>
        </p:nvSpPr>
        <p:spPr>
          <a:xfrm>
            <a:off x="1522823" y="2666171"/>
            <a:ext cx="2572801" cy="1604061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5801546"/>
      </p:ext>
    </p:extLst>
  </p:cSld>
  <p:clrMapOvr>
    <a:masterClrMapping/>
  </p:clrMapOvr>
  <p:transition spd="slow" advTm="214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 </a:t>
            </a:r>
            <a:r>
              <a:rPr lang="de-DE" dirty="0">
                <a:solidFill>
                  <a:schemeClr val="tx1"/>
                </a:solidFill>
              </a:rPr>
              <a:t>zustand=Initialisierung;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   zustand=Losgelassen;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{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 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smtClean="0">
                <a:solidFill>
                  <a:schemeClr val="tx1"/>
                </a:solidFill>
              </a:rPr>
              <a:t>{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Losgelassen: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(Taste1==1)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{   </a:t>
            </a:r>
            <a:r>
              <a:rPr lang="de-DE" dirty="0" smtClean="0">
                <a:solidFill>
                  <a:schemeClr val="tx1"/>
                </a:solidFill>
              </a:rPr>
              <a:t>zustand=Gedrueckt1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    anzeige=anzeige+1;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Gedrueckt1: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</a:t>
            </a:r>
            <a:r>
              <a:rPr lang="de-DE" dirty="0" smtClean="0">
                <a:solidFill>
                  <a:schemeClr val="tx1"/>
                </a:solidFill>
              </a:rPr>
              <a:t>0)  zustand=Losgelassen;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      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thread_sleep_for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Entprellzeit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</a:p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Hauptprogramm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62" name="Rechteck 61"/>
          <p:cNvSpPr/>
          <p:nvPr/>
        </p:nvSpPr>
        <p:spPr>
          <a:xfrm>
            <a:off x="1491442" y="4302516"/>
            <a:ext cx="3667699" cy="807438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869794"/>
      </p:ext>
    </p:extLst>
  </p:cSld>
  <p:clrMapOvr>
    <a:masterClrMapping/>
  </p:clrMapOvr>
  <p:transition spd="slow" advTm="214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 </a:t>
            </a:r>
            <a:r>
              <a:rPr lang="de-DE" dirty="0">
                <a:solidFill>
                  <a:schemeClr val="tx1"/>
                </a:solidFill>
              </a:rPr>
              <a:t>zustand=Initialisierung;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   zustand=Losgelassen;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{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 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smtClean="0">
                <a:solidFill>
                  <a:schemeClr val="tx1"/>
                </a:solidFill>
              </a:rPr>
              <a:t>{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Losgelassen: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(Taste1==1)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{   </a:t>
            </a:r>
            <a:r>
              <a:rPr lang="de-DE" dirty="0" smtClean="0">
                <a:solidFill>
                  <a:schemeClr val="tx1"/>
                </a:solidFill>
              </a:rPr>
              <a:t>zustand=Gedrueckt1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    anzeige=anzeige+1;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Gedrueckt1: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</a:t>
            </a:r>
            <a:r>
              <a:rPr lang="de-DE" dirty="0" smtClean="0">
                <a:solidFill>
                  <a:schemeClr val="tx1"/>
                </a:solidFill>
              </a:rPr>
              <a:t>0)  zustand=Losgelassen;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      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thread_sleep_for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Entprellzeit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</a:p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Hauptprogramm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62" name="Rechteck 61"/>
          <p:cNvSpPr/>
          <p:nvPr/>
        </p:nvSpPr>
        <p:spPr>
          <a:xfrm>
            <a:off x="1317148" y="5340640"/>
            <a:ext cx="3052721" cy="27679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5978051"/>
      </p:ext>
    </p:extLst>
  </p:cSld>
  <p:clrMapOvr>
    <a:masterClrMapping/>
  </p:clrMapOvr>
  <p:transition spd="slow" advTm="214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 </a:t>
            </a:r>
            <a:r>
              <a:rPr lang="de-DE" dirty="0">
                <a:solidFill>
                  <a:schemeClr val="tx1"/>
                </a:solidFill>
              </a:rPr>
              <a:t>zustand=Initialisierung;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   zustand=Losgelassen;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{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 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smtClean="0">
                <a:solidFill>
                  <a:schemeClr val="tx1"/>
                </a:solidFill>
              </a:rPr>
              <a:t>{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Losgelassen: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(Taste1==1)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{   </a:t>
            </a:r>
            <a:r>
              <a:rPr lang="de-DE" dirty="0" smtClean="0">
                <a:solidFill>
                  <a:schemeClr val="tx1"/>
                </a:solidFill>
              </a:rPr>
              <a:t>zustand=Gedrueckt1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    anzeige=anzeige+1;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Gedrueckt1: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</a:t>
            </a:r>
            <a:r>
              <a:rPr lang="de-DE" dirty="0" smtClean="0">
                <a:solidFill>
                  <a:schemeClr val="tx1"/>
                </a:solidFill>
              </a:rPr>
              <a:t>0)  zustand=Losgelassen;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      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thread_sleep_for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Entprellzeit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</a:p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5669280" y="4217964"/>
            <a:ext cx="6306820" cy="1828844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Aufgaben: 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Zeichnen Sie das Zustandsdiagramm mit 2 Tasten für hoch- und runterzählen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Ergänzen </a:t>
            </a:r>
            <a:r>
              <a:rPr lang="de-DE" sz="240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und testen Sie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Programm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</a:br>
            <a:endParaRPr lang="de-DE" sz="24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62" name="Rechteck 61"/>
          <p:cNvSpPr/>
          <p:nvPr/>
        </p:nvSpPr>
        <p:spPr>
          <a:xfrm>
            <a:off x="1317148" y="5340640"/>
            <a:ext cx="3052721" cy="27679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8568311"/>
      </p:ext>
    </p:extLst>
  </p:cSld>
  <p:clrMapOvr>
    <a:masterClrMapping/>
  </p:clrMapOvr>
  <p:transition spd="slow" advTm="214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0026" y="283002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702975" y="5185748"/>
            <a:ext cx="4617016" cy="864300"/>
          </a:xfrm>
          <a:prstGeom prst="wedgeRoundRectCallout">
            <a:avLst>
              <a:gd name="adj1" fmla="val -46135"/>
              <a:gd name="adj2" fmla="val -14362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Tastendruck auf Taste 1 soll genau einmal gezählt werden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6119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Textfeld 61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pic>
        <p:nvPicPr>
          <p:cNvPr id="63" name="Audio 6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0472"/>
      </p:ext>
    </p:extLst>
  </p:cSld>
  <p:clrMapOvr>
    <a:masterClrMapping/>
  </p:clrMapOvr>
  <p:transition spd="slow" advTm="340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1702975" y="5185748"/>
            <a:ext cx="4389817" cy="864300"/>
          </a:xfrm>
          <a:prstGeom prst="wedgeRoundRectCallout">
            <a:avLst>
              <a:gd name="adj1" fmla="val 19425"/>
              <a:gd name="adj2" fmla="val -8460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Zustandsdiagramm: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823" y="867865"/>
            <a:ext cx="7686909" cy="3245584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47617" y="3013399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169375"/>
      </p:ext>
    </p:extLst>
  </p:cSld>
  <p:clrMapOvr>
    <a:masterClrMapping/>
  </p:clrMapOvr>
  <p:transition spd="slow" advTm="5981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Entprellzeit</a:t>
            </a:r>
            <a:r>
              <a:rPr lang="de-DE" dirty="0" smtClean="0">
                <a:solidFill>
                  <a:schemeClr val="tx1"/>
                </a:solidFill>
              </a:rPr>
              <a:t>  </a:t>
            </a:r>
            <a:r>
              <a:rPr lang="de-DE" dirty="0">
                <a:solidFill>
                  <a:schemeClr val="tx1"/>
                </a:solidFill>
              </a:rPr>
              <a:t>20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DigitalIn</a:t>
            </a:r>
            <a:r>
              <a:rPr lang="de-DE" dirty="0">
                <a:solidFill>
                  <a:schemeClr val="tx1"/>
                </a:solidFill>
              </a:rPr>
              <a:t> Taste1(PA_1);</a:t>
            </a:r>
          </a:p>
          <a:p>
            <a:r>
              <a:rPr lang="de-DE" dirty="0" err="1">
                <a:solidFill>
                  <a:schemeClr val="tx1"/>
                </a:solidFill>
              </a:rPr>
              <a:t>DigitalIn</a:t>
            </a:r>
            <a:r>
              <a:rPr lang="de-DE" dirty="0">
                <a:solidFill>
                  <a:schemeClr val="tx1"/>
                </a:solidFill>
              </a:rPr>
              <a:t> Taste2(PA_6);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PortOut</a:t>
            </a:r>
            <a:r>
              <a:rPr lang="de-DE" dirty="0">
                <a:solidFill>
                  <a:schemeClr val="tx1"/>
                </a:solidFill>
              </a:rPr>
              <a:t> anzeige(PortC,0xFF);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Initialisierung 3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Losgelassen 0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Gedrueckt1 1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Gedrueckt2 2</a:t>
            </a: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zustand;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Taste1.mode(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Taste2.mode(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anzeige=0;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Deklarationen, Definitionen und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init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895149" y="1241317"/>
            <a:ext cx="2257524" cy="36325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345843"/>
      </p:ext>
    </p:extLst>
  </p:cSld>
  <p:clrMapOvr>
    <a:masterClrMapping/>
  </p:clrMapOvr>
  <p:transition spd="slow" advTm="756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Entprellzeit</a:t>
            </a:r>
            <a:r>
              <a:rPr lang="de-DE" dirty="0" smtClean="0">
                <a:solidFill>
                  <a:schemeClr val="tx1"/>
                </a:solidFill>
              </a:rPr>
              <a:t>  </a:t>
            </a:r>
            <a:r>
              <a:rPr lang="de-DE" dirty="0">
                <a:solidFill>
                  <a:schemeClr val="tx1"/>
                </a:solidFill>
              </a:rPr>
              <a:t>20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DigitalIn</a:t>
            </a:r>
            <a:r>
              <a:rPr lang="de-DE" dirty="0">
                <a:solidFill>
                  <a:schemeClr val="tx1"/>
                </a:solidFill>
              </a:rPr>
              <a:t> Taste1(PA_1);</a:t>
            </a:r>
          </a:p>
          <a:p>
            <a:r>
              <a:rPr lang="de-DE" dirty="0" err="1">
                <a:solidFill>
                  <a:schemeClr val="tx1"/>
                </a:solidFill>
              </a:rPr>
              <a:t>DigitalIn</a:t>
            </a:r>
            <a:r>
              <a:rPr lang="de-DE" dirty="0">
                <a:solidFill>
                  <a:schemeClr val="tx1"/>
                </a:solidFill>
              </a:rPr>
              <a:t> Taste2(PA_6);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PortOut</a:t>
            </a:r>
            <a:r>
              <a:rPr lang="de-DE" dirty="0">
                <a:solidFill>
                  <a:schemeClr val="tx1"/>
                </a:solidFill>
              </a:rPr>
              <a:t> anzeige(PortC,0xFF);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Initialisierung 3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Losgelassen 0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Gedrueckt1 1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Gedrueckt2 2</a:t>
            </a: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zustand;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Taste1.mode(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Taste2.mode(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anzeige=0;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Deklarationen, Definitionen und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init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885361" y="1819081"/>
            <a:ext cx="2267312" cy="56592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5825505"/>
      </p:ext>
    </p:extLst>
  </p:cSld>
  <p:clrMapOvr>
    <a:masterClrMapping/>
  </p:clrMapOvr>
  <p:transition spd="slow" advTm="756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Entprellzeit</a:t>
            </a:r>
            <a:r>
              <a:rPr lang="de-DE" dirty="0" smtClean="0">
                <a:solidFill>
                  <a:schemeClr val="tx1"/>
                </a:solidFill>
              </a:rPr>
              <a:t>  </a:t>
            </a:r>
            <a:r>
              <a:rPr lang="de-DE" dirty="0">
                <a:solidFill>
                  <a:schemeClr val="tx1"/>
                </a:solidFill>
              </a:rPr>
              <a:t>20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DigitalIn</a:t>
            </a:r>
            <a:r>
              <a:rPr lang="de-DE" dirty="0">
                <a:solidFill>
                  <a:schemeClr val="tx1"/>
                </a:solidFill>
              </a:rPr>
              <a:t> Taste1(PA_1);</a:t>
            </a:r>
          </a:p>
          <a:p>
            <a:r>
              <a:rPr lang="de-DE" dirty="0" err="1">
                <a:solidFill>
                  <a:schemeClr val="tx1"/>
                </a:solidFill>
              </a:rPr>
              <a:t>DigitalIn</a:t>
            </a:r>
            <a:r>
              <a:rPr lang="de-DE" dirty="0">
                <a:solidFill>
                  <a:schemeClr val="tx1"/>
                </a:solidFill>
              </a:rPr>
              <a:t> Taste2(PA_6);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PortOut</a:t>
            </a:r>
            <a:r>
              <a:rPr lang="de-DE" dirty="0">
                <a:solidFill>
                  <a:schemeClr val="tx1"/>
                </a:solidFill>
              </a:rPr>
              <a:t> anzeige(PortC,0xFF);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Initialisierung 3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Losgelassen 0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Gedrueckt1 1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Gedrueckt2 2</a:t>
            </a: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zustand;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Taste1.mode(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Taste2.mode(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anzeige=0;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Deklarationen, Definitionen und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init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873300" y="2577527"/>
            <a:ext cx="2865361" cy="40939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411248"/>
      </p:ext>
    </p:extLst>
  </p:cSld>
  <p:clrMapOvr>
    <a:masterClrMapping/>
  </p:clrMapOvr>
  <p:transition spd="slow" advTm="756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Entprellzeit</a:t>
            </a:r>
            <a:r>
              <a:rPr lang="de-DE" dirty="0" smtClean="0">
                <a:solidFill>
                  <a:schemeClr val="tx1"/>
                </a:solidFill>
              </a:rPr>
              <a:t>  </a:t>
            </a:r>
            <a:r>
              <a:rPr lang="de-DE" dirty="0">
                <a:solidFill>
                  <a:schemeClr val="tx1"/>
                </a:solidFill>
              </a:rPr>
              <a:t>20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DigitalIn</a:t>
            </a:r>
            <a:r>
              <a:rPr lang="de-DE" dirty="0">
                <a:solidFill>
                  <a:schemeClr val="tx1"/>
                </a:solidFill>
              </a:rPr>
              <a:t> Taste1(PA_1);</a:t>
            </a:r>
          </a:p>
          <a:p>
            <a:r>
              <a:rPr lang="de-DE" dirty="0" err="1">
                <a:solidFill>
                  <a:schemeClr val="tx1"/>
                </a:solidFill>
              </a:rPr>
              <a:t>DigitalIn</a:t>
            </a:r>
            <a:r>
              <a:rPr lang="de-DE" dirty="0">
                <a:solidFill>
                  <a:schemeClr val="tx1"/>
                </a:solidFill>
              </a:rPr>
              <a:t> Taste2(PA_6);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PortOut</a:t>
            </a:r>
            <a:r>
              <a:rPr lang="de-DE" dirty="0">
                <a:solidFill>
                  <a:schemeClr val="tx1"/>
                </a:solidFill>
              </a:rPr>
              <a:t> anzeige(PortC,0xFF);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Initialisierung 3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Losgelassen 0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Gedrueckt1 1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Gedrueckt2 2</a:t>
            </a: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zustand;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Taste1.mode(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Taste2.mode(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anzeige=0;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Deklarationen, Definitionen und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init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865007" y="2935471"/>
            <a:ext cx="2433791" cy="1367043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1422449"/>
      </p:ext>
    </p:extLst>
  </p:cSld>
  <p:clrMapOvr>
    <a:masterClrMapping/>
  </p:clrMapOvr>
  <p:transition spd="slow" advTm="756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Entprellzeit</a:t>
            </a:r>
            <a:r>
              <a:rPr lang="de-DE" dirty="0" smtClean="0">
                <a:solidFill>
                  <a:schemeClr val="tx1"/>
                </a:solidFill>
              </a:rPr>
              <a:t>  </a:t>
            </a:r>
            <a:r>
              <a:rPr lang="de-DE" dirty="0">
                <a:solidFill>
                  <a:schemeClr val="tx1"/>
                </a:solidFill>
              </a:rPr>
              <a:t>20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DigitalIn</a:t>
            </a:r>
            <a:r>
              <a:rPr lang="de-DE" dirty="0">
                <a:solidFill>
                  <a:schemeClr val="tx1"/>
                </a:solidFill>
              </a:rPr>
              <a:t> Taste1(PA_1);</a:t>
            </a:r>
          </a:p>
          <a:p>
            <a:r>
              <a:rPr lang="de-DE" dirty="0" err="1">
                <a:solidFill>
                  <a:schemeClr val="tx1"/>
                </a:solidFill>
              </a:rPr>
              <a:t>DigitalIn</a:t>
            </a:r>
            <a:r>
              <a:rPr lang="de-DE" dirty="0">
                <a:solidFill>
                  <a:schemeClr val="tx1"/>
                </a:solidFill>
              </a:rPr>
              <a:t> Taste2(PA_6);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PortOut</a:t>
            </a:r>
            <a:r>
              <a:rPr lang="de-DE" dirty="0">
                <a:solidFill>
                  <a:schemeClr val="tx1"/>
                </a:solidFill>
              </a:rPr>
              <a:t> anzeige(PortC,0xFF);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Initialisierung 3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Losgelassen 0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Gedrueckt1 1</a:t>
            </a:r>
          </a:p>
          <a:p>
            <a:r>
              <a:rPr lang="de-DE" dirty="0">
                <a:solidFill>
                  <a:schemeClr val="tx1"/>
                </a:solidFill>
              </a:rPr>
              <a:t>#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Gedrueckt2 2</a:t>
            </a: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zustand;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Taste1.mode(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Taste2.mode(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anzeige=0;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Deklarationen, Definitionen und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init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865007" y="4533347"/>
            <a:ext cx="2620332" cy="172307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9823180"/>
      </p:ext>
    </p:extLst>
  </p:cSld>
  <p:clrMapOvr>
    <a:masterClrMapping/>
  </p:clrMapOvr>
  <p:transition spd="slow" advTm="756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418703" cy="484015"/>
          </a:xfrm>
        </p:spPr>
        <p:txBody>
          <a:bodyPr>
            <a:normAutofit/>
          </a:bodyPr>
          <a:lstStyle/>
          <a:p>
            <a:r>
              <a:rPr lang="de-DE" sz="2400" dirty="0" smtClean="0"/>
              <a:t>Tasten zählen mit Polling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4169722" y="1293600"/>
            <a:ext cx="2938827" cy="346787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092527" y="152778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276278" y="129969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PC_0</a:t>
            </a:r>
          </a:p>
        </p:txBody>
      </p:sp>
      <p:cxnSp>
        <p:nvCxnSpPr>
          <p:cNvPr id="14" name="Gerader Verbinder 13"/>
          <p:cNvCxnSpPr/>
          <p:nvPr/>
        </p:nvCxnSpPr>
        <p:spPr>
          <a:xfrm flipH="1" flipV="1">
            <a:off x="3582581" y="146235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187945" y="130636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41436" y="144226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297688" y="114290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11646" y="124131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PA_1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136846" y="4302515"/>
            <a:ext cx="2139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Mikrocontroller</a:t>
            </a:r>
          </a:p>
        </p:txBody>
      </p:sp>
      <p:cxnSp>
        <p:nvCxnSpPr>
          <p:cNvPr id="21" name="Gerader Verbinder 20"/>
          <p:cNvCxnSpPr/>
          <p:nvPr/>
        </p:nvCxnSpPr>
        <p:spPr>
          <a:xfrm flipH="1" flipV="1">
            <a:off x="3566559" y="2034616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3171923" y="1878624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H="1">
            <a:off x="2825414" y="2014527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2281666" y="171516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095624" y="1813577"/>
            <a:ext cx="807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PA_6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974585" y="814566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Taste1</a:t>
            </a:r>
            <a:endParaRPr lang="de-DE" sz="2400" dirty="0" smtClean="0"/>
          </a:p>
        </p:txBody>
      </p:sp>
      <p:sp>
        <p:nvSpPr>
          <p:cNvPr id="33" name="Rechteck 32"/>
          <p:cNvSpPr/>
          <p:nvPr/>
        </p:nvSpPr>
        <p:spPr>
          <a:xfrm>
            <a:off x="7891596" y="142327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r Verbinder 34"/>
          <p:cNvCxnSpPr/>
          <p:nvPr/>
        </p:nvCxnSpPr>
        <p:spPr>
          <a:xfrm flipV="1">
            <a:off x="7108549" y="1877255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6292300" y="1649161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PC_1</a:t>
            </a:r>
          </a:p>
        </p:txBody>
      </p:sp>
      <p:sp>
        <p:nvSpPr>
          <p:cNvPr id="37" name="Rechteck 36"/>
          <p:cNvSpPr/>
          <p:nvPr/>
        </p:nvSpPr>
        <p:spPr>
          <a:xfrm>
            <a:off x="7907618" y="1772740"/>
            <a:ext cx="510998" cy="181302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r Verbinder 38"/>
          <p:cNvCxnSpPr/>
          <p:nvPr/>
        </p:nvCxnSpPr>
        <p:spPr>
          <a:xfrm flipV="1">
            <a:off x="7108549" y="2227390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292300" y="1999296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PC_2</a:t>
            </a:r>
          </a:p>
        </p:txBody>
      </p:sp>
      <p:sp>
        <p:nvSpPr>
          <p:cNvPr id="41" name="Rechteck 40"/>
          <p:cNvSpPr/>
          <p:nvPr/>
        </p:nvSpPr>
        <p:spPr>
          <a:xfrm>
            <a:off x="7907618" y="2122875"/>
            <a:ext cx="510998" cy="181302"/>
          </a:xfrm>
          <a:prstGeom prst="rect">
            <a:avLst/>
          </a:prstGeom>
          <a:solidFill>
            <a:schemeClr val="accent6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/>
          <p:cNvCxnSpPr/>
          <p:nvPr/>
        </p:nvCxnSpPr>
        <p:spPr>
          <a:xfrm flipV="1">
            <a:off x="7108549" y="2577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6292300" y="2349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PC_3</a:t>
            </a:r>
          </a:p>
        </p:txBody>
      </p:sp>
      <p:sp>
        <p:nvSpPr>
          <p:cNvPr id="45" name="Rechteck 44"/>
          <p:cNvSpPr/>
          <p:nvPr/>
        </p:nvSpPr>
        <p:spPr>
          <a:xfrm>
            <a:off x="7907618" y="2473011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7685902" y="1241318"/>
            <a:ext cx="1021943" cy="30289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2974585" y="1510831"/>
            <a:ext cx="984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Taste2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08549" y="298692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6292300" y="275882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PC_4</a:t>
            </a:r>
            <a:endParaRPr lang="de-DE" sz="2400" dirty="0" smtClean="0"/>
          </a:p>
        </p:txBody>
      </p:sp>
      <p:sp>
        <p:nvSpPr>
          <p:cNvPr id="52" name="Rechteck 51"/>
          <p:cNvSpPr/>
          <p:nvPr/>
        </p:nvSpPr>
        <p:spPr>
          <a:xfrm>
            <a:off x="7907618" y="288240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r Verbinder 52"/>
          <p:cNvCxnSpPr/>
          <p:nvPr/>
        </p:nvCxnSpPr>
        <p:spPr>
          <a:xfrm flipV="1">
            <a:off x="7124571" y="3336391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6308322" y="3108297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PC_5</a:t>
            </a:r>
            <a:endParaRPr lang="de-DE" sz="2400" dirty="0" smtClean="0"/>
          </a:p>
        </p:txBody>
      </p:sp>
      <p:sp>
        <p:nvSpPr>
          <p:cNvPr id="55" name="Rechteck 54"/>
          <p:cNvSpPr/>
          <p:nvPr/>
        </p:nvSpPr>
        <p:spPr>
          <a:xfrm>
            <a:off x="7923640" y="3231876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6" name="Gerader Verbinder 55"/>
          <p:cNvCxnSpPr/>
          <p:nvPr/>
        </p:nvCxnSpPr>
        <p:spPr>
          <a:xfrm flipV="1">
            <a:off x="7124571" y="3686526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6308322" y="3458432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PC_6</a:t>
            </a:r>
            <a:endParaRPr lang="de-DE" sz="2400" dirty="0" smtClean="0"/>
          </a:p>
        </p:txBody>
      </p:sp>
      <p:sp>
        <p:nvSpPr>
          <p:cNvPr id="58" name="Rechteck 57"/>
          <p:cNvSpPr/>
          <p:nvPr/>
        </p:nvSpPr>
        <p:spPr>
          <a:xfrm>
            <a:off x="7923640" y="3582011"/>
            <a:ext cx="510998" cy="181302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24571" y="403666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6308322" y="380856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PC_7</a:t>
            </a:r>
            <a:endParaRPr lang="de-DE" sz="2400" dirty="0" smtClean="0"/>
          </a:p>
        </p:txBody>
      </p:sp>
      <p:sp>
        <p:nvSpPr>
          <p:cNvPr id="61" name="Rechteck 60"/>
          <p:cNvSpPr/>
          <p:nvPr/>
        </p:nvSpPr>
        <p:spPr>
          <a:xfrm>
            <a:off x="7923640" y="393214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348" y="867865"/>
            <a:ext cx="5686384" cy="240091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7617163" y="4337842"/>
            <a:ext cx="1159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Anzeige</a:t>
            </a:r>
            <a:endParaRPr lang="de-DE" sz="2400" dirty="0" smtClean="0"/>
          </a:p>
        </p:txBody>
      </p:sp>
      <p:sp>
        <p:nvSpPr>
          <p:cNvPr id="4" name="Vertikaler Bildlauf 3"/>
          <p:cNvSpPr/>
          <p:nvPr/>
        </p:nvSpPr>
        <p:spPr>
          <a:xfrm>
            <a:off x="471638" y="606392"/>
            <a:ext cx="5919710" cy="6086550"/>
          </a:xfrm>
          <a:prstGeom prst="verticalScroll">
            <a:avLst>
              <a:gd name="adj" fmla="val 59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 </a:t>
            </a:r>
            <a:r>
              <a:rPr lang="de-DE" dirty="0">
                <a:solidFill>
                  <a:schemeClr val="tx1"/>
                </a:solidFill>
              </a:rPr>
              <a:t>zustand=Initialisierung;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();</a:t>
            </a:r>
          </a:p>
          <a:p>
            <a:r>
              <a:rPr lang="de-DE" dirty="0">
                <a:solidFill>
                  <a:schemeClr val="tx1"/>
                </a:solidFill>
              </a:rPr>
              <a:t>    zustand=Losgelassen;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{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 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smtClean="0">
                <a:solidFill>
                  <a:schemeClr val="tx1"/>
                </a:solidFill>
              </a:rPr>
              <a:t>{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Losgelassen: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(Taste1==1) 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{   </a:t>
            </a:r>
            <a:r>
              <a:rPr lang="de-DE" dirty="0" smtClean="0">
                <a:solidFill>
                  <a:schemeClr val="tx1"/>
                </a:solidFill>
              </a:rPr>
              <a:t>zustand=Gedrueckt1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    anzeige=anzeige+1;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Gedrueckt1:</a:t>
            </a:r>
          </a:p>
          <a:p>
            <a:r>
              <a:rPr lang="de-DE" dirty="0">
                <a:solidFill>
                  <a:schemeClr val="tx1"/>
                </a:solidFill>
              </a:rPr>
              <a:t>                </a:t>
            </a:r>
            <a:r>
              <a:rPr lang="de-DE" dirty="0" err="1">
                <a:solidFill>
                  <a:schemeClr val="tx1"/>
                </a:solidFill>
              </a:rPr>
              <a:t>if</a:t>
            </a:r>
            <a:r>
              <a:rPr lang="de-DE" dirty="0">
                <a:solidFill>
                  <a:schemeClr val="tx1"/>
                </a:solidFill>
              </a:rPr>
              <a:t> (Taste1==</a:t>
            </a:r>
            <a:r>
              <a:rPr lang="de-DE" dirty="0" smtClean="0">
                <a:solidFill>
                  <a:schemeClr val="tx1"/>
                </a:solidFill>
              </a:rPr>
              <a:t>0)  zustand=Losgelassen;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        break;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       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        </a:t>
            </a:r>
            <a:r>
              <a:rPr lang="de-DE" dirty="0" err="1">
                <a:solidFill>
                  <a:schemeClr val="tx1"/>
                </a:solidFill>
              </a:rPr>
              <a:t>thread_sleep_for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Entprellzeit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</a:p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Google Shape;56;p1"/>
          <p:cNvSpPr/>
          <p:nvPr/>
        </p:nvSpPr>
        <p:spPr>
          <a:xfrm>
            <a:off x="6292300" y="5182508"/>
            <a:ext cx="4389817" cy="864300"/>
          </a:xfrm>
          <a:prstGeom prst="wedgeRoundRectCallout">
            <a:avLst>
              <a:gd name="adj1" fmla="val -78366"/>
              <a:gd name="adj2" fmla="val -1291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Hauptprogramm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60129" y="277699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62" name="Rechteck 61"/>
          <p:cNvSpPr/>
          <p:nvPr/>
        </p:nvSpPr>
        <p:spPr>
          <a:xfrm>
            <a:off x="1054349" y="1261338"/>
            <a:ext cx="2222981" cy="31425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1514149"/>
      </p:ext>
    </p:extLst>
  </p:cSld>
  <p:clrMapOvr>
    <a:masterClrMapping/>
  </p:clrMapOvr>
  <p:transition spd="slow" advTm="214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1239</Words>
  <Application>Microsoft Office PowerPoint</Application>
  <PresentationFormat>Breitbild</PresentationFormat>
  <Paragraphs>517</Paragraphs>
  <Slides>16</Slides>
  <Notes>0</Notes>
  <HiddenSlides>0</HiddenSlides>
  <MMClips>16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  <vt:lpstr>Tasten zählen mit Polling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77</cp:revision>
  <dcterms:created xsi:type="dcterms:W3CDTF">2020-04-14T15:29:24Z</dcterms:created>
  <dcterms:modified xsi:type="dcterms:W3CDTF">2020-07-02T09:24:48Z</dcterms:modified>
</cp:coreProperties>
</file>