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2" Type="http://schemas.microsoft.com/office/2007/relationships/media" Target="../media/media11.m4a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4a"/><Relationship Id="rId2" Type="http://schemas.microsoft.com/office/2007/relationships/media" Target="../media/media23.m4a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4a"/><Relationship Id="rId2" Type="http://schemas.microsoft.com/office/2007/relationships/media" Target="../media/media24.m4a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5.m4a"/><Relationship Id="rId2" Type="http://schemas.microsoft.com/office/2007/relationships/media" Target="../media/media25.m4a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6.m4a"/><Relationship Id="rId2" Type="http://schemas.microsoft.com/office/2007/relationships/media" Target="../media/media26.m4a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7.m4a"/><Relationship Id="rId2" Type="http://schemas.microsoft.com/office/2007/relationships/media" Target="../media/media27.m4a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4a"/><Relationship Id="rId2" Type="http://schemas.microsoft.com/office/2007/relationships/media" Target="../media/media28.m4a"/><Relationship Id="rId1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9.m4a"/><Relationship Id="rId2" Type="http://schemas.microsoft.com/office/2007/relationships/media" Target="../media/media29.m4a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2" Type="http://schemas.microsoft.com/office/2007/relationships/media" Target="../media/media30.m4a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1.m4a"/><Relationship Id="rId2" Type="http://schemas.microsoft.com/office/2007/relationships/media" Target="../media/media31.m4a"/><Relationship Id="rId1" Type="http://schemas.openxmlformats.org/officeDocument/2006/relationships/tags" Target="../tags/tag19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4a"/><Relationship Id="rId2" Type="http://schemas.microsoft.com/office/2007/relationships/media" Target="../media/media32.m4a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Ereignisse im Zustandsdiagramm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Interrupts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185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01941" y="126001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717307" y="3723941"/>
            <a:ext cx="8530127" cy="2108969"/>
          </a:xfrm>
          <a:prstGeom prst="wedgeRoundRectCallout">
            <a:avLst>
              <a:gd name="adj1" fmla="val -7985"/>
              <a:gd name="adj2" fmla="val -7828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Danach wechselt das Programm in den Zustand „Aus“.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Zustandswechsel erfolgt ohne Wächterbedingung sobald die do-Aktivität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()“ fertig ist.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Programm bleibt in diesem Zustand, bis 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gedückt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wird.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8693498"/>
      </p:ext>
    </p:extLst>
  </p:cSld>
  <p:clrMapOvr>
    <a:masterClrMapping/>
  </p:clrMapOvr>
  <p:transition spd="slow" advTm="330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575054" y="3244308"/>
            <a:ext cx="8530127" cy="1366465"/>
          </a:xfrm>
          <a:prstGeom prst="wedgeRoundRectCallout">
            <a:avLst>
              <a:gd name="adj1" fmla="val 12552"/>
              <a:gd name="adj2" fmla="val -8755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einaus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 bewirkt ein Zustandswechsel nach Zustand „Stufe1“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ieren 10"/>
          <p:cNvGrpSpPr/>
          <p:nvPr/>
        </p:nvGrpSpPr>
        <p:grpSpPr>
          <a:xfrm>
            <a:off x="8406724" y="827300"/>
            <a:ext cx="3162927" cy="1101876"/>
            <a:chOff x="8406724" y="827300"/>
            <a:chExt cx="3162927" cy="1101876"/>
          </a:xfrm>
        </p:grpSpPr>
        <p:sp>
          <p:nvSpPr>
            <p:cNvPr id="24" name="Textfeld 23"/>
            <p:cNvSpPr txBox="1"/>
            <p:nvPr/>
          </p:nvSpPr>
          <p:spPr>
            <a:xfrm>
              <a:off x="8406724" y="975016"/>
              <a:ext cx="11865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einaus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grpSp>
          <p:nvGrpSpPr>
            <p:cNvPr id="18" name="Gruppieren 17"/>
            <p:cNvGrpSpPr/>
            <p:nvPr/>
          </p:nvGrpSpPr>
          <p:grpSpPr>
            <a:xfrm>
              <a:off x="8419591" y="827300"/>
              <a:ext cx="3150060" cy="1101876"/>
              <a:chOff x="2509595" y="823177"/>
              <a:chExt cx="3150060" cy="1101876"/>
            </a:xfrm>
          </p:grpSpPr>
          <p:sp>
            <p:nvSpPr>
              <p:cNvPr id="20" name="Abgerundetes Rechteck 19"/>
              <p:cNvSpPr/>
              <p:nvPr/>
            </p:nvSpPr>
            <p:spPr>
              <a:xfrm>
                <a:off x="3744227" y="823177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4208696" y="866447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Stufe1</a:t>
                </a:r>
                <a:endParaRPr lang="de-DE" sz="2400" dirty="0" smtClean="0"/>
              </a:p>
            </p:txBody>
          </p:sp>
          <p:cxnSp>
            <p:nvCxnSpPr>
              <p:cNvPr id="22" name="Gerader Verbinder 21"/>
              <p:cNvCxnSpPr>
                <a:stCxn id="20" idx="1"/>
                <a:endCxn id="20" idx="3"/>
              </p:cNvCxnSpPr>
              <p:nvPr/>
            </p:nvCxnSpPr>
            <p:spPr>
              <a:xfrm>
                <a:off x="3744227" y="1374115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mit Pfeil 22"/>
              <p:cNvCxnSpPr>
                <a:stCxn id="15" idx="3"/>
                <a:endCxn id="20" idx="1"/>
              </p:cNvCxnSpPr>
              <p:nvPr/>
            </p:nvCxnSpPr>
            <p:spPr>
              <a:xfrm>
                <a:off x="2509595" y="1369991"/>
                <a:ext cx="1234632" cy="4124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21672" y="84988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Audio 2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1132621"/>
      </p:ext>
    </p:extLst>
  </p:cSld>
  <p:clrMapOvr>
    <a:masterClrMapping/>
  </p:clrMapOvr>
  <p:transition spd="slow" advTm="25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31646" y="16319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470521" y="4128804"/>
            <a:ext cx="8530127" cy="1366465"/>
          </a:xfrm>
          <a:prstGeom prst="wedgeRoundRectCallout">
            <a:avLst>
              <a:gd name="adj1" fmla="val 33991"/>
              <a:gd name="adj2" fmla="val -1115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hochschalten() bewirkt ein Zustandswechsel nach Zustand „Stufe2“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54223" y="1920929"/>
            <a:ext cx="2377622" cy="1656937"/>
            <a:chOff x="9654223" y="1920929"/>
            <a:chExt cx="2377622" cy="16569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pic>
        <p:nvPicPr>
          <p:cNvPr id="35" name="Audio 3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5758323"/>
      </p:ext>
    </p:extLst>
  </p:cSld>
  <p:clrMapOvr>
    <a:masterClrMapping/>
  </p:clrMapOvr>
  <p:transition spd="slow" advTm="118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30555" y="328889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2262" y="5193171"/>
            <a:ext cx="8530127" cy="1366465"/>
          </a:xfrm>
          <a:prstGeom prst="wedgeRoundRectCallout">
            <a:avLst>
              <a:gd name="adj1" fmla="val 43131"/>
              <a:gd name="adj2" fmla="val -1263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hochschalten() bewirkt ein Zustandswechsel nach Zustand „Stufe3“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54223" y="1920929"/>
            <a:ext cx="2377622" cy="1656937"/>
            <a:chOff x="9654223" y="1920929"/>
            <a:chExt cx="2377622" cy="16569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9051606"/>
      </p:ext>
    </p:extLst>
  </p:cSld>
  <p:clrMapOvr>
    <a:masterClrMapping/>
  </p:clrMapOvr>
  <p:transition spd="slow" advTm="49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95348" y="486796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688502" y="3074128"/>
            <a:ext cx="8530127" cy="1366465"/>
          </a:xfrm>
          <a:prstGeom prst="wedgeRoundRectCallout">
            <a:avLst>
              <a:gd name="adj1" fmla="val 42454"/>
              <a:gd name="adj2" fmla="val 6952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hochschalten() bewirkt ein Zustandswechsel nach Zustand „Stufe4“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8084175"/>
      </p:ext>
    </p:extLst>
  </p:cSld>
  <p:clrMapOvr>
    <a:masterClrMapping/>
  </p:clrMapOvr>
  <p:transition spd="slow"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5366" y="482293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862051" y="3278805"/>
            <a:ext cx="7107401" cy="1366465"/>
          </a:xfrm>
          <a:prstGeom prst="wedgeRoundRectCallout">
            <a:avLst>
              <a:gd name="adj1" fmla="val 34475"/>
              <a:gd name="adj2" fmla="val 561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runterschalten() bewirkt ein Zustandswechsel nach Zustand „Stufe3“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runterschalten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48" name="Audio 4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3428772"/>
      </p:ext>
    </p:extLst>
  </p:cSld>
  <p:clrMapOvr>
    <a:masterClrMapping/>
  </p:clrMapOvr>
  <p:transition spd="slow" advTm="63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5366" y="32456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49708" y="2475990"/>
            <a:ext cx="5810857" cy="1366465"/>
          </a:xfrm>
          <a:prstGeom prst="wedgeRoundRectCallout">
            <a:avLst>
              <a:gd name="adj1" fmla="val 58651"/>
              <a:gd name="adj2" fmla="val 3289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runterschalten() bewirkt ein Zustandswechsel nach Zustand „Stufe2“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712210" y="3620545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runterschalten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5876469"/>
      </p:ext>
    </p:extLst>
  </p:cSld>
  <p:clrMapOvr>
    <a:masterClrMapping/>
  </p:clrMapOvr>
  <p:transition spd="slow" advTm="56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60218" y="3431506"/>
            <a:ext cx="7107401" cy="1366465"/>
          </a:xfrm>
          <a:prstGeom prst="wedgeRoundRectCallout">
            <a:avLst>
              <a:gd name="adj1" fmla="val 28652"/>
              <a:gd name="adj2" fmla="val -9389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runterschalten() bewirkt ein Zustandswechsel nach Zustand „Stufe1“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runterschalten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8032" y="158316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8750245"/>
      </p:ext>
    </p:extLst>
  </p:cSld>
  <p:clrMapOvr>
    <a:masterClrMapping/>
  </p:clrMapOvr>
  <p:transition spd="slow" advTm="257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85711" y="34601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2794" y="2924135"/>
            <a:ext cx="4997666" cy="2713329"/>
          </a:xfrm>
          <a:prstGeom prst="wedgeRoundRectCallout">
            <a:avLst>
              <a:gd name="adj1" fmla="val 54552"/>
              <a:gd name="adj2" fmla="val -2109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den Zuständen Stufe1 .. Stufe4 bewirkt ein Druck aus 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dass, in der ISR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einaus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()“ in den Zustand „Aus“ gewechselt wird.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60" name="Audio 5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7107598"/>
      </p:ext>
    </p:extLst>
  </p:cSld>
  <p:clrMapOvr>
    <a:masterClrMapping/>
  </p:clrMapOvr>
  <p:transition spd="slow" advTm="378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</p:childTnLst>
        </p:cTn>
      </p:par>
    </p:tnLst>
    <p:bldLst>
      <p:bldP spid="54" grpId="0" animBg="1"/>
      <p:bldP spid="56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44628" y="70871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2794" y="2924135"/>
            <a:ext cx="4997666" cy="2713329"/>
          </a:xfrm>
          <a:prstGeom prst="wedgeRoundRectCallout">
            <a:avLst>
              <a:gd name="adj1" fmla="val -15360"/>
              <a:gd name="adj2" fmla="val -5940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neu: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Der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nfang des Zustandsdiagramms wird durch den Startzustand gekennzeichnet.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(ein ausgefüllter Kreis)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3150"/>
      </p:ext>
    </p:extLst>
  </p:cSld>
  <p:clrMapOvr>
    <a:masterClrMapping/>
  </p:clrMapOvr>
  <p:transition spd="slow" advTm="160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032" y="456269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062806" y="3446695"/>
            <a:ext cx="6652826" cy="1192144"/>
          </a:xfrm>
          <a:prstGeom prst="wedgeRoundRectCallout">
            <a:avLst>
              <a:gd name="adj1" fmla="val -50610"/>
              <a:gd name="adj2" fmla="val 813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Lüftersteuerung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einer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unstabzugshaube soll programmiert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5448"/>
      </p:ext>
    </p:extLst>
  </p:cSld>
  <p:clrMapOvr>
    <a:masterClrMapping/>
  </p:clrMapOvr>
  <p:transition spd="slow" advTm="182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88045" y="3808698"/>
            <a:ext cx="4997666" cy="2713329"/>
          </a:xfrm>
          <a:prstGeom prst="wedgeRoundRectCallout">
            <a:avLst>
              <a:gd name="adj1" fmla="val 44345"/>
              <a:gd name="adj2" fmla="val -9026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neu: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 Transitionen ohne Beschriftung werden sofort nach Beendigung der do-Aktivität durchgeführt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54218" y="90388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33057"/>
      </p:ext>
    </p:extLst>
  </p:cSld>
  <p:clrMapOvr>
    <a:masterClrMapping/>
  </p:clrMapOvr>
  <p:transition spd="slow" advTm="273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88045" y="3808698"/>
            <a:ext cx="4997666" cy="2713329"/>
          </a:xfrm>
          <a:prstGeom prst="wedgeRoundRectCallout">
            <a:avLst>
              <a:gd name="adj1" fmla="val 80745"/>
              <a:gd name="adj2" fmla="val -686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neu: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3. Interrupts sind Ereignisse, die Zustandsänderungen bewirken können. Die Transition wird mit der entsprechenden ISR beschriftet.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01647" y="227812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04111"/>
      </p:ext>
    </p:extLst>
  </p:cSld>
  <p:clrMapOvr>
    <a:masterClrMapping/>
  </p:clrMapOvr>
  <p:transition spd="slow" advTm="17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88045" y="3808698"/>
            <a:ext cx="4997666" cy="2713329"/>
          </a:xfrm>
          <a:prstGeom prst="wedgeRoundRectCallout">
            <a:avLst>
              <a:gd name="adj1" fmla="val 80745"/>
              <a:gd name="adj2" fmla="val -686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nächsten Schritt implementieren wir das Zustandsdiagramm im Mikrocontroller. Wenn wir nichts übersehen haben, wird das Programm sofort laufen!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01647" y="227812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3526"/>
      </p:ext>
    </p:extLst>
  </p:cSld>
  <p:clrMapOvr>
    <a:masterClrMapping/>
  </p:clrMapOvr>
  <p:transition spd="slow" advTm="39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392612" y="1987618"/>
            <a:ext cx="4882239" cy="4775587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/>
          <p:cNvSpPr/>
          <p:nvPr/>
        </p:nvSpPr>
        <p:spPr>
          <a:xfrm>
            <a:off x="903517" y="2527507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mbed.h</a:t>
            </a:r>
            <a:r>
              <a:rPr lang="de-DE" dirty="0"/>
              <a:t>"</a:t>
            </a:r>
          </a:p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platform</a:t>
            </a:r>
            <a:r>
              <a:rPr lang="de-DE" dirty="0"/>
              <a:t>/</a:t>
            </a:r>
            <a:r>
              <a:rPr lang="de-DE" dirty="0" err="1"/>
              <a:t>mbed_thread.h</a:t>
            </a:r>
            <a:r>
              <a:rPr lang="de-DE" dirty="0"/>
              <a:t>"</a:t>
            </a:r>
          </a:p>
          <a:p>
            <a:endParaRPr lang="de-DE" dirty="0"/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Stufe1 0b0001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Stufe2 0b0010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Stufe3 0b0100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Stufe4 0b1000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Aus 0b0000</a:t>
            </a:r>
          </a:p>
          <a:p>
            <a:endParaRPr lang="de-DE" dirty="0"/>
          </a:p>
          <a:p>
            <a:r>
              <a:rPr lang="de-DE" dirty="0" err="1"/>
              <a:t>PortOut</a:t>
            </a:r>
            <a:r>
              <a:rPr lang="de-DE" dirty="0"/>
              <a:t> zustand(PortC,0x0F);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ta</a:t>
            </a:r>
            <a:r>
              <a:rPr lang="de-DE" dirty="0"/>
              <a:t>(PA_1);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tv</a:t>
            </a:r>
            <a:r>
              <a:rPr lang="de-DE" dirty="0"/>
              <a:t>(PA_6);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tr</a:t>
            </a:r>
            <a:r>
              <a:rPr lang="de-DE" dirty="0"/>
              <a:t>(PA_10);</a:t>
            </a: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34997" y="318598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18437" y="3762777"/>
            <a:ext cx="4997666" cy="2713329"/>
          </a:xfrm>
          <a:prstGeom prst="wedgeRoundRectCallout">
            <a:avLst>
              <a:gd name="adj1" fmla="val -61005"/>
              <a:gd name="adj2" fmla="val -4450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Zur Vereinfachung und um die Lesbarkeit des Programms zu verbessern definieren wir die Zustände</a:t>
            </a:r>
          </a:p>
        </p:txBody>
      </p:sp>
      <p:sp>
        <p:nvSpPr>
          <p:cNvPr id="62" name="Rechteck 61"/>
          <p:cNvSpPr/>
          <p:nvPr/>
        </p:nvSpPr>
        <p:spPr>
          <a:xfrm>
            <a:off x="903516" y="3324758"/>
            <a:ext cx="2418457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3" name="Audio 6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1130082"/>
      </p:ext>
    </p:extLst>
  </p:cSld>
  <p:clrMapOvr>
    <a:masterClrMapping/>
  </p:clrMapOvr>
  <p:transition spd="slow" advTm="365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392612" y="1987618"/>
            <a:ext cx="4882239" cy="4775587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/>
          <p:cNvSpPr/>
          <p:nvPr/>
        </p:nvSpPr>
        <p:spPr>
          <a:xfrm>
            <a:off x="903517" y="2527507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mbed.h</a:t>
            </a:r>
            <a:r>
              <a:rPr lang="de-DE" dirty="0"/>
              <a:t>"</a:t>
            </a:r>
          </a:p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platform</a:t>
            </a:r>
            <a:r>
              <a:rPr lang="de-DE" dirty="0"/>
              <a:t>/</a:t>
            </a:r>
            <a:r>
              <a:rPr lang="de-DE" dirty="0" err="1"/>
              <a:t>mbed_thread.h</a:t>
            </a:r>
            <a:r>
              <a:rPr lang="de-DE" dirty="0"/>
              <a:t>"</a:t>
            </a:r>
          </a:p>
          <a:p>
            <a:endParaRPr lang="de-DE" dirty="0"/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Stufe1 0b0001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Stufe2 0b0010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Stufe3 0b0100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Stufe4 0b1000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Aus 0b0000</a:t>
            </a:r>
          </a:p>
          <a:p>
            <a:endParaRPr lang="de-DE" dirty="0"/>
          </a:p>
          <a:p>
            <a:r>
              <a:rPr lang="de-DE" dirty="0" err="1"/>
              <a:t>PortOut</a:t>
            </a:r>
            <a:r>
              <a:rPr lang="de-DE" dirty="0"/>
              <a:t> zustand(PortC,0x0F);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ta</a:t>
            </a:r>
            <a:r>
              <a:rPr lang="de-DE" dirty="0"/>
              <a:t>(PA_1);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tv</a:t>
            </a:r>
            <a:r>
              <a:rPr lang="de-DE" dirty="0"/>
              <a:t>(PA_6);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tr</a:t>
            </a:r>
            <a:r>
              <a:rPr lang="de-DE" dirty="0"/>
              <a:t>(PA_10);</a:t>
            </a: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34997" y="318598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18437" y="3762777"/>
            <a:ext cx="4997666" cy="2713329"/>
          </a:xfrm>
          <a:prstGeom prst="wedgeRoundRectCallout">
            <a:avLst>
              <a:gd name="adj1" fmla="val -61005"/>
              <a:gd name="adj2" fmla="val -4450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Passenderweise können wir die Zustände direkt auf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PortC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ausgeben.  Der Schaltzustand von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PortC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repräsentiert den Zustand des Mikrocontrollers</a:t>
            </a:r>
          </a:p>
        </p:txBody>
      </p:sp>
      <p:sp>
        <p:nvSpPr>
          <p:cNvPr id="62" name="Rechteck 61"/>
          <p:cNvSpPr/>
          <p:nvPr/>
        </p:nvSpPr>
        <p:spPr>
          <a:xfrm>
            <a:off x="872220" y="4834603"/>
            <a:ext cx="2967363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9077279"/>
      </p:ext>
    </p:extLst>
  </p:cSld>
  <p:clrMapOvr>
    <a:masterClrMapping/>
  </p:clrMapOvr>
  <p:transition spd="slow" advTm="474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</a:t>
            </a:r>
            <a:r>
              <a:rPr lang="de-DE" dirty="0" err="1">
                <a:solidFill>
                  <a:schemeClr val="tx1"/>
                </a:solidFill>
              </a:rPr>
              <a:t>ta.mode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ta.rise</a:t>
            </a:r>
            <a:r>
              <a:rPr lang="de-DE" dirty="0">
                <a:solidFill>
                  <a:schemeClr val="tx1"/>
                </a:solidFill>
              </a:rPr>
              <a:t>(&amp;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tv.rise</a:t>
            </a:r>
            <a:r>
              <a:rPr lang="de-DE" dirty="0">
                <a:solidFill>
                  <a:schemeClr val="tx1"/>
                </a:solidFill>
              </a:rPr>
              <a:t>(&amp;hochschalten);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tr.rise</a:t>
            </a:r>
            <a:r>
              <a:rPr lang="de-DE" dirty="0">
                <a:solidFill>
                  <a:schemeClr val="tx1"/>
                </a:solidFill>
              </a:rPr>
              <a:t>(&amp;runterschalten);  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  <a:r>
              <a:rPr lang="de-DE" dirty="0" err="1" smtClean="0">
                <a:solidFill>
                  <a:schemeClr val="tx1"/>
                </a:solidFill>
              </a:rPr>
              <a:t>init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zustand=Aus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</a:t>
            </a:r>
            <a:r>
              <a:rPr lang="de-DE" dirty="0" smtClean="0">
                <a:solidFill>
                  <a:schemeClr val="tx1"/>
                </a:solidFill>
              </a:rPr>
              <a:t>{   }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9999" y="462585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992093" y="4808598"/>
            <a:ext cx="2512070" cy="852410"/>
          </a:xfrm>
          <a:prstGeom prst="wedgeRoundRectCallout">
            <a:avLst>
              <a:gd name="adj1" fmla="val -102413"/>
              <a:gd name="adj2" fmla="val 140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Programmstart</a:t>
            </a:r>
          </a:p>
        </p:txBody>
      </p:sp>
      <p:sp>
        <p:nvSpPr>
          <p:cNvPr id="62" name="Rechteck 61"/>
          <p:cNvSpPr/>
          <p:nvPr/>
        </p:nvSpPr>
        <p:spPr>
          <a:xfrm>
            <a:off x="2278928" y="641331"/>
            <a:ext cx="6277931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047229"/>
      </p:ext>
    </p:extLst>
  </p:cSld>
  <p:clrMapOvr>
    <a:masterClrMapping/>
  </p:clrMapOvr>
  <p:transition spd="slow" advTm="14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</a:t>
            </a:r>
            <a:r>
              <a:rPr lang="de-DE" dirty="0" err="1">
                <a:solidFill>
                  <a:schemeClr val="tx1"/>
                </a:solidFill>
              </a:rPr>
              <a:t>ta.mode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ta.rise</a:t>
            </a:r>
            <a:r>
              <a:rPr lang="de-DE" dirty="0">
                <a:solidFill>
                  <a:schemeClr val="tx1"/>
                </a:solidFill>
              </a:rPr>
              <a:t>(&amp;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tv.rise</a:t>
            </a:r>
            <a:r>
              <a:rPr lang="de-DE" dirty="0">
                <a:solidFill>
                  <a:schemeClr val="tx1"/>
                </a:solidFill>
              </a:rPr>
              <a:t>(&amp;hochschalten);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tr.rise</a:t>
            </a:r>
            <a:r>
              <a:rPr lang="de-DE" dirty="0">
                <a:solidFill>
                  <a:schemeClr val="tx1"/>
                </a:solidFill>
              </a:rPr>
              <a:t>(&amp;runterschalten);  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  <a:r>
              <a:rPr lang="de-DE" dirty="0" err="1" smtClean="0">
                <a:solidFill>
                  <a:schemeClr val="tx1"/>
                </a:solidFill>
              </a:rPr>
              <a:t>init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zustand=Aus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</a:t>
            </a:r>
            <a:r>
              <a:rPr lang="de-DE" dirty="0" smtClean="0">
                <a:solidFill>
                  <a:schemeClr val="tx1"/>
                </a:solidFill>
              </a:rPr>
              <a:t>{   }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9025" y="489852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100160" y="5041325"/>
            <a:ext cx="3325198" cy="852410"/>
          </a:xfrm>
          <a:prstGeom prst="wedgeRoundRectCallout">
            <a:avLst>
              <a:gd name="adj1" fmla="val -102413"/>
              <a:gd name="adj2" fmla="val 140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Zustand „Initialisieren“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2278928" y="641331"/>
            <a:ext cx="6277931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8410494"/>
      </p:ext>
    </p:extLst>
  </p:cSld>
  <p:clrMapOvr>
    <a:masterClrMapping/>
  </p:clrMapOvr>
  <p:transition spd="slow" advTm="45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</a:t>
            </a:r>
            <a:r>
              <a:rPr lang="de-DE" dirty="0" err="1">
                <a:solidFill>
                  <a:schemeClr val="tx1"/>
                </a:solidFill>
              </a:rPr>
              <a:t>ta.mode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ta.rise</a:t>
            </a:r>
            <a:r>
              <a:rPr lang="de-DE" dirty="0">
                <a:solidFill>
                  <a:schemeClr val="tx1"/>
                </a:solidFill>
              </a:rPr>
              <a:t>(&amp;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tv.rise</a:t>
            </a:r>
            <a:r>
              <a:rPr lang="de-DE" dirty="0">
                <a:solidFill>
                  <a:schemeClr val="tx1"/>
                </a:solidFill>
              </a:rPr>
              <a:t>(&amp;hochschalten);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tr.rise</a:t>
            </a:r>
            <a:r>
              <a:rPr lang="de-DE" dirty="0">
                <a:solidFill>
                  <a:schemeClr val="tx1"/>
                </a:solidFill>
              </a:rPr>
              <a:t>(&amp;runterschalten);  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  <a:r>
              <a:rPr lang="de-DE" dirty="0" err="1" smtClean="0">
                <a:solidFill>
                  <a:schemeClr val="tx1"/>
                </a:solidFill>
              </a:rPr>
              <a:t>init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zustand=Aus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</a:t>
            </a:r>
            <a:r>
              <a:rPr lang="de-DE" dirty="0" smtClean="0">
                <a:solidFill>
                  <a:schemeClr val="tx1"/>
                </a:solidFill>
              </a:rPr>
              <a:t>{   }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5624" y="519620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803942" y="5227453"/>
            <a:ext cx="2468835" cy="852410"/>
          </a:xfrm>
          <a:prstGeom prst="wedgeRoundRectCallout">
            <a:avLst>
              <a:gd name="adj1" fmla="val -102413"/>
              <a:gd name="adj2" fmla="val 140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Zustand „Aus“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2278928" y="641331"/>
            <a:ext cx="6277931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8404176"/>
      </p:ext>
    </p:extLst>
  </p:cSld>
  <p:clrMapOvr>
    <a:masterClrMapping/>
  </p:clrMapOvr>
  <p:transition spd="slow" advTm="351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44450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{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Stufe1: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Stufe2: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Stufe3: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Stufe4: zustand=Aus; break;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Aus: zustand=Stufe1;break; 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79723" y="323203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599918" y="3435377"/>
            <a:ext cx="4178322" cy="852410"/>
          </a:xfrm>
          <a:prstGeom prst="wedgeRoundRectCallout">
            <a:avLst>
              <a:gd name="adj1" fmla="val -80298"/>
              <a:gd name="adj2" fmla="val -6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der ISR immer erst den Zustand prüfen</a:t>
            </a:r>
          </a:p>
        </p:txBody>
      </p:sp>
      <p:sp>
        <p:nvSpPr>
          <p:cNvPr id="62" name="Rechteck 61"/>
          <p:cNvSpPr/>
          <p:nvPr/>
        </p:nvSpPr>
        <p:spPr>
          <a:xfrm>
            <a:off x="6437053" y="727899"/>
            <a:ext cx="5132598" cy="13029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9690424"/>
      </p:ext>
    </p:extLst>
  </p:cSld>
  <p:clrMapOvr>
    <a:masterClrMapping/>
  </p:clrMapOvr>
  <p:transition spd="slow" advTm="65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44450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{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Stufe1: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Stufe2: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Stufe3: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Stufe4: zustand=Aus; break;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Aus: zustand=Stufe1;break; 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44227" y="489852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6237874" y="5042468"/>
            <a:ext cx="4178322" cy="852410"/>
          </a:xfrm>
          <a:prstGeom prst="wedgeRoundRectCallout">
            <a:avLst>
              <a:gd name="adj1" fmla="val -80298"/>
              <a:gd name="adj2" fmla="val -6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Falls „Aus“ dann Wechsel in Zustand „Stufe1“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6437053" y="727899"/>
            <a:ext cx="5132598" cy="13029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1334424"/>
      </p:ext>
    </p:extLst>
  </p:cSld>
  <p:clrMapOvr>
    <a:masterClrMapping/>
  </p:clrMapOvr>
  <p:transition spd="slow" advTm="171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5369" y="227524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006935" y="4484663"/>
            <a:ext cx="6652826" cy="1192144"/>
          </a:xfrm>
          <a:prstGeom prst="wedgeRoundRectCallout">
            <a:avLst>
              <a:gd name="adj1" fmla="val -69308"/>
              <a:gd name="adj2" fmla="val -1273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Taster benötigen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PullDown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und sind als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Interrupteingänge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 konfigurieren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17419"/>
      </p:ext>
    </p:extLst>
  </p:cSld>
  <p:clrMapOvr>
    <a:masterClrMapping/>
  </p:clrMapOvr>
  <p:transition spd="slow" advTm="107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{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Stufe1: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Stufe2: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Stufe3: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Stufe4: zustand=Aus; break;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Aus: zustand=Stufe1;break; 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39583" y="458258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387065" y="2118662"/>
            <a:ext cx="3865378" cy="1516817"/>
          </a:xfrm>
          <a:prstGeom prst="wedgeRoundRectCallout">
            <a:avLst>
              <a:gd name="adj1" fmla="val 9844"/>
              <a:gd name="adj2" fmla="val 1059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Falls zustand= „Stufe1“ .. „Stufe4“ dann Wechsel in Zustand „Aus“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6437053" y="727899"/>
            <a:ext cx="5623668" cy="6032574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2122430"/>
      </p:ext>
    </p:extLst>
  </p:cSld>
  <p:clrMapOvr>
    <a:masterClrMapping/>
  </p:clrMapOvr>
  <p:transition spd="slow" advTm="302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4925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>
                <a:solidFill>
                  <a:schemeClr val="tx1"/>
                </a:solidFill>
              </a:rPr>
              <a:t>void hochschalten()</a:t>
            </a:r>
          </a:p>
          <a:p>
            <a:r>
              <a:rPr lang="de-DE">
                <a:solidFill>
                  <a:schemeClr val="tx1"/>
                </a:solidFill>
              </a:rPr>
              <a:t>{</a:t>
            </a:r>
          </a:p>
          <a:p>
            <a:r>
              <a:rPr lang="de-DE">
                <a:solidFill>
                  <a:schemeClr val="tx1"/>
                </a:solidFill>
              </a:rPr>
              <a:t>    switch(zustand)</a:t>
            </a:r>
          </a:p>
          <a:p>
            <a:r>
              <a:rPr lang="de-DE">
                <a:solidFill>
                  <a:schemeClr val="tx1"/>
                </a:solidFill>
              </a:rPr>
              <a:t>    {</a:t>
            </a:r>
          </a:p>
          <a:p>
            <a:r>
              <a:rPr lang="de-DE">
                <a:solidFill>
                  <a:schemeClr val="tx1"/>
                </a:solidFill>
              </a:rPr>
              <a:t>     case Stufe1: zustand=Stufe2;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Stufe2: zustand=Stufe3;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Stufe3: zustand=Stufe4; break;   </a:t>
            </a:r>
          </a:p>
          <a:p>
            <a:r>
              <a:rPr lang="de-DE">
                <a:solidFill>
                  <a:schemeClr val="tx1"/>
                </a:solidFill>
              </a:rPr>
              <a:t>    }</a:t>
            </a:r>
          </a:p>
          <a:p>
            <a:r>
              <a:rPr lang="de-DE">
                <a:solidFill>
                  <a:schemeClr val="tx1"/>
                </a:solidFill>
              </a:rPr>
              <a:t>    </a:t>
            </a:r>
          </a:p>
          <a:p>
            <a:r>
              <a:rPr lang="de-DE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26874" y="470920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845897" y="2412688"/>
            <a:ext cx="3865378" cy="1516817"/>
          </a:xfrm>
          <a:prstGeom prst="wedgeRoundRectCallout">
            <a:avLst>
              <a:gd name="adj1" fmla="val 9844"/>
              <a:gd name="adj2" fmla="val 1059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Falls zustand=Stufe1 dann Wechsel in Stufe2 usw.</a:t>
            </a:r>
          </a:p>
        </p:txBody>
      </p:sp>
      <p:sp>
        <p:nvSpPr>
          <p:cNvPr id="62" name="Rechteck 61"/>
          <p:cNvSpPr/>
          <p:nvPr/>
        </p:nvSpPr>
        <p:spPr>
          <a:xfrm>
            <a:off x="9336269" y="1750493"/>
            <a:ext cx="2724451" cy="51075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5200705"/>
      </p:ext>
    </p:extLst>
  </p:cSld>
  <p:clrMapOvr>
    <a:masterClrMapping/>
  </p:clrMapOvr>
  <p:transition spd="slow" advTm="867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4925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>
                <a:solidFill>
                  <a:schemeClr val="tx1"/>
                </a:solidFill>
              </a:rPr>
              <a:t>void hochschalten()</a:t>
            </a:r>
          </a:p>
          <a:p>
            <a:r>
              <a:rPr lang="de-DE">
                <a:solidFill>
                  <a:schemeClr val="tx1"/>
                </a:solidFill>
              </a:rPr>
              <a:t>{</a:t>
            </a:r>
          </a:p>
          <a:p>
            <a:r>
              <a:rPr lang="de-DE">
                <a:solidFill>
                  <a:schemeClr val="tx1"/>
                </a:solidFill>
              </a:rPr>
              <a:t>    switch(zustand)</a:t>
            </a:r>
          </a:p>
          <a:p>
            <a:r>
              <a:rPr lang="de-DE">
                <a:solidFill>
                  <a:schemeClr val="tx1"/>
                </a:solidFill>
              </a:rPr>
              <a:t>    {</a:t>
            </a:r>
          </a:p>
          <a:p>
            <a:r>
              <a:rPr lang="de-DE">
                <a:solidFill>
                  <a:schemeClr val="tx1"/>
                </a:solidFill>
              </a:rPr>
              <a:t>     case Stufe1: zustand=Stufe2;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Stufe2: zustand=Stufe3;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Stufe3: zustand=Stufe4; break;   </a:t>
            </a:r>
          </a:p>
          <a:p>
            <a:r>
              <a:rPr lang="de-DE">
                <a:solidFill>
                  <a:schemeClr val="tx1"/>
                </a:solidFill>
              </a:rPr>
              <a:t>    }</a:t>
            </a:r>
          </a:p>
          <a:p>
            <a:r>
              <a:rPr lang="de-DE">
                <a:solidFill>
                  <a:schemeClr val="tx1"/>
                </a:solidFill>
              </a:rPr>
              <a:t>    </a:t>
            </a:r>
          </a:p>
          <a:p>
            <a:r>
              <a:rPr lang="de-DE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82809" y="468901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845897" y="2012090"/>
            <a:ext cx="5893842" cy="1917415"/>
          </a:xfrm>
          <a:prstGeom prst="wedgeRoundRectCallout">
            <a:avLst>
              <a:gd name="adj1" fmla="val 9844"/>
              <a:gd name="adj2" fmla="val 1059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Merke: In der ISR immer zuerst prüfen ob der passende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usgangszustand vorliegt.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Dann den zugehörigen Zustandswechsel ausführen</a:t>
            </a:r>
          </a:p>
        </p:txBody>
      </p:sp>
      <p:sp>
        <p:nvSpPr>
          <p:cNvPr id="62" name="Rechteck 61"/>
          <p:cNvSpPr/>
          <p:nvPr/>
        </p:nvSpPr>
        <p:spPr>
          <a:xfrm>
            <a:off x="9336269" y="1750493"/>
            <a:ext cx="2724451" cy="51075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0663146"/>
      </p:ext>
    </p:extLst>
  </p:cSld>
  <p:clrMapOvr>
    <a:masterClrMapping/>
  </p:clrMapOvr>
  <p:transition spd="slow" advTm="716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9577" y="82786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34906" y="3852792"/>
            <a:ext cx="6652826" cy="1814840"/>
          </a:xfrm>
          <a:prstGeom prst="wedgeRoundRectCallout">
            <a:avLst>
              <a:gd name="adj1" fmla="val -36246"/>
              <a:gd name="adj2" fmla="val -1138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den Lüfter ein oder aus.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einaus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Aus werden alle Stufen ausgeschaltet.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Eingeschaltet wird immer in Stufe 1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80216"/>
      </p:ext>
    </p:extLst>
  </p:cSld>
  <p:clrMapOvr>
    <a:masterClrMapping/>
  </p:clrMapOvr>
  <p:transition spd="slow" advTm="291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6872" y="128308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91666" y="4276454"/>
            <a:ext cx="8530127" cy="2223200"/>
          </a:xfrm>
          <a:prstGeom prst="wedgeRoundRectCallout">
            <a:avLst>
              <a:gd name="adj1" fmla="val -36246"/>
              <a:gd name="adj2" fmla="val -1138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den Lüfter eine Stufe hoch bis maximal Stufe 4. Wenn Stufe 4 erreicht wird bewirkt ein erneuter Druck auf 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nichts mehr.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hochschalten()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06133"/>
      </p:ext>
    </p:extLst>
  </p:cSld>
  <p:clrMapOvr>
    <a:masterClrMapping/>
  </p:clrMapOvr>
  <p:transition spd="slow" advTm="153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9188" y="193348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91666" y="4276454"/>
            <a:ext cx="8530127" cy="2223200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den Lüfter eine Stufe herunter bis minimal Stufe 1. Wenn Stufe 1 erreicht wird bewirkt ein erneuter Druck auf 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nichts mehr.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runterschalten()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03021"/>
      </p:ext>
    </p:extLst>
  </p:cSld>
  <p:clrMapOvr>
    <a:masterClrMapping/>
  </p:clrMapOvr>
  <p:transition spd="slow" advTm="172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9188" y="193348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91666" y="4276454"/>
            <a:ext cx="8530127" cy="1366465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Wir entwerfen zuerst das Zustandsdiagramm des Mikrocontrollers.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02822"/>
      </p:ext>
    </p:extLst>
  </p:cSld>
  <p:clrMapOvr>
    <a:masterClrMapping/>
  </p:clrMapOvr>
  <p:transition spd="slow" advTm="90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60757" y="82317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659556" y="3002046"/>
            <a:ext cx="8530127" cy="1366465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ist der Startzustand. Hier startet das Mikrocontrollerprogramm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2743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37874"/>
      </p:ext>
    </p:extLst>
  </p:cSld>
  <p:clrMapOvr>
    <a:masterClrMapping/>
  </p:clrMapOvr>
  <p:transition spd="slow" advTm="206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0757" y="82317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659556" y="3002046"/>
            <a:ext cx="8530127" cy="1366465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Programm wechselt in den Zustand „Initialisieren“ in dem die Ein- und Ausgänge initialisiert werden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6626390"/>
      </p:ext>
    </p:extLst>
  </p:cSld>
  <p:clrMapOvr>
    <a:masterClrMapping/>
  </p:clrMapOvr>
  <p:transition spd="slow" advTm="123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Microsoft Office PowerPoint</Application>
  <PresentationFormat>Breitbild</PresentationFormat>
  <Paragraphs>655</Paragraphs>
  <Slides>32</Slides>
  <Notes>0</Notes>
  <HiddenSlides>0</HiddenSlides>
  <MMClips>32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61</cp:revision>
  <dcterms:created xsi:type="dcterms:W3CDTF">2020-04-14T15:29:24Z</dcterms:created>
  <dcterms:modified xsi:type="dcterms:W3CDTF">2020-06-09T13:39:03Z</dcterms:modified>
</cp:coreProperties>
</file>