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1" r:id="rId6"/>
    <p:sldId id="262" r:id="rId7"/>
    <p:sldId id="264" r:id="rId8"/>
    <p:sldId id="281" r:id="rId9"/>
    <p:sldId id="265" r:id="rId10"/>
    <p:sldId id="266" r:id="rId11"/>
    <p:sldId id="267" r:id="rId12"/>
    <p:sldId id="27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80" r:id="rId23"/>
    <p:sldId id="278" r:id="rId24"/>
    <p:sldId id="279" r:id="rId25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9" d="100"/>
          <a:sy n="99" d="100"/>
        </p:scale>
        <p:origin x="90" y="4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24.06.2020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64854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24.06.2020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0138405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24.06.2020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68889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24.06.2020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1925796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24.06.2020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2129364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24.06.2020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42493654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24.06.2020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85317614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24.06.2020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43836070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24.06.2020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4073208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24.06.2020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6277032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24.06.2020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6994981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A0214D-A3E7-4EE5-8892-BA53D1A5AB22}" type="datetimeFigureOut">
              <a:rPr lang="de-DE" smtClean="0"/>
              <a:t>24.06.2020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58446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Interne Ereignisse </a:t>
            </a:r>
            <a:r>
              <a:rPr lang="de-DE" dirty="0" smtClean="0"/>
              <a:t>im Zustandsdiagramm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Interrupts</a:t>
            </a:r>
            <a:endParaRPr lang="de-DE" dirty="0"/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063983" y="4370496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400906" y="4370496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3862841" y="5303837"/>
            <a:ext cx="3168000" cy="864300"/>
          </a:xfrm>
          <a:prstGeom prst="wedgeRoundRectCallout">
            <a:avLst>
              <a:gd name="adj1" fmla="val -62710"/>
              <a:gd name="adj2" fmla="val -9044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Ich bin Mik, Dein Mikrocontroller</a:t>
            </a:r>
            <a:endParaRPr sz="1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" name="Audio 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869974"/>
      </p:ext>
    </p:extLst>
  </p:cSld>
  <p:clrMapOvr>
    <a:masterClrMapping/>
  </p:clrMapOvr>
  <p:transition spd="slow" advTm="2751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grpSp>
        <p:nvGrpSpPr>
          <p:cNvPr id="10" name="Gruppieren 9"/>
          <p:cNvGrpSpPr/>
          <p:nvPr/>
        </p:nvGrpSpPr>
        <p:grpSpPr>
          <a:xfrm>
            <a:off x="1936875" y="1075000"/>
            <a:ext cx="2215485" cy="2325053"/>
            <a:chOff x="3632886" y="1021492"/>
            <a:chExt cx="1771136" cy="1580980"/>
          </a:xfrm>
        </p:grpSpPr>
        <p:sp>
          <p:nvSpPr>
            <p:cNvPr id="3" name="Abgerundetes Rechteck 2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848008" y="1021492"/>
              <a:ext cx="132132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Anzeigen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uppieren 34"/>
          <p:cNvGrpSpPr/>
          <p:nvPr/>
        </p:nvGrpSpPr>
        <p:grpSpPr>
          <a:xfrm>
            <a:off x="5778842" y="1084461"/>
            <a:ext cx="2747319" cy="1780064"/>
            <a:chOff x="3632886" y="1021491"/>
            <a:chExt cx="1771136" cy="1580981"/>
          </a:xfrm>
        </p:grpSpPr>
        <p:sp>
          <p:nvSpPr>
            <p:cNvPr id="36" name="Abgerundetes Rechteck 35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7" name="Textfeld 36"/>
            <p:cNvSpPr txBox="1"/>
            <p:nvPr/>
          </p:nvSpPr>
          <p:spPr>
            <a:xfrm>
              <a:off x="3685550" y="1021491"/>
              <a:ext cx="156972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Stunde_einstellen</a:t>
              </a:r>
              <a:endParaRPr lang="de-DE" sz="2400" dirty="0" smtClean="0"/>
            </a:p>
          </p:txBody>
        </p:sp>
        <p:cxnSp>
          <p:nvCxnSpPr>
            <p:cNvPr id="38" name="Gerader Verbinder 37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uppieren 38"/>
          <p:cNvGrpSpPr/>
          <p:nvPr/>
        </p:nvGrpSpPr>
        <p:grpSpPr>
          <a:xfrm>
            <a:off x="8138982" y="2953768"/>
            <a:ext cx="2747319" cy="1756908"/>
            <a:chOff x="3632886" y="1021491"/>
            <a:chExt cx="1771136" cy="1580981"/>
          </a:xfrm>
        </p:grpSpPr>
        <p:sp>
          <p:nvSpPr>
            <p:cNvPr id="40" name="Abgerundetes Rechteck 39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1" name="Textfeld 40"/>
            <p:cNvSpPr txBox="1"/>
            <p:nvPr/>
          </p:nvSpPr>
          <p:spPr>
            <a:xfrm>
              <a:off x="3685550" y="1021491"/>
              <a:ext cx="158721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Minute_einstellen</a:t>
              </a:r>
              <a:endParaRPr lang="de-DE" sz="2400" dirty="0" smtClean="0"/>
            </a:p>
          </p:txBody>
        </p:sp>
        <p:cxnSp>
          <p:nvCxnSpPr>
            <p:cNvPr id="42" name="Gerader Verbinder 41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uppieren 42"/>
          <p:cNvGrpSpPr/>
          <p:nvPr/>
        </p:nvGrpSpPr>
        <p:grpSpPr>
          <a:xfrm>
            <a:off x="8138982" y="5061119"/>
            <a:ext cx="2747319" cy="1580981"/>
            <a:chOff x="3632886" y="1021491"/>
            <a:chExt cx="1771136" cy="1580981"/>
          </a:xfrm>
        </p:grpSpPr>
        <p:sp>
          <p:nvSpPr>
            <p:cNvPr id="44" name="Abgerundetes Rechteck 43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5" name="Textfeld 44"/>
            <p:cNvSpPr txBox="1"/>
            <p:nvPr/>
          </p:nvSpPr>
          <p:spPr>
            <a:xfrm>
              <a:off x="3685550" y="1021491"/>
              <a:ext cx="16901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Sekunde_einstellen</a:t>
              </a:r>
              <a:endParaRPr lang="de-DE" sz="2400" dirty="0" smtClean="0"/>
            </a:p>
          </p:txBody>
        </p:sp>
        <p:cxnSp>
          <p:nvCxnSpPr>
            <p:cNvPr id="46" name="Gerader Verbinder 45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Gerade Verbindung mit Pfeil 11"/>
          <p:cNvCxnSpPr>
            <a:stCxn id="3" idx="3"/>
            <a:endCxn id="36" idx="1"/>
          </p:cNvCxnSpPr>
          <p:nvPr/>
        </p:nvCxnSpPr>
        <p:spPr>
          <a:xfrm flipV="1">
            <a:off x="4152360" y="1974494"/>
            <a:ext cx="1626482" cy="263033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/>
          <p:cNvSpPr txBox="1"/>
          <p:nvPr/>
        </p:nvSpPr>
        <p:spPr>
          <a:xfrm>
            <a:off x="9492270" y="4599453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m</a:t>
            </a:r>
            <a:r>
              <a:rPr lang="de-DE" sz="2400" dirty="0" err="1" smtClean="0"/>
              <a:t>ode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cxnSp>
        <p:nvCxnSpPr>
          <p:cNvPr id="50" name="Gerade Verbindung mit Pfeil 49"/>
          <p:cNvCxnSpPr>
            <a:endCxn id="40" idx="0"/>
          </p:cNvCxnSpPr>
          <p:nvPr/>
        </p:nvCxnSpPr>
        <p:spPr>
          <a:xfrm>
            <a:off x="8526161" y="1737975"/>
            <a:ext cx="986481" cy="1215794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 Verbindung mit Pfeil 51"/>
          <p:cNvCxnSpPr>
            <a:stCxn id="44" idx="1"/>
          </p:cNvCxnSpPr>
          <p:nvPr/>
        </p:nvCxnSpPr>
        <p:spPr>
          <a:xfrm flipH="1" flipV="1">
            <a:off x="4124938" y="2550695"/>
            <a:ext cx="4014044" cy="3300915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Gerade Verbindung mit Pfeil 52"/>
          <p:cNvCxnSpPr>
            <a:stCxn id="40" idx="2"/>
            <a:endCxn id="44" idx="0"/>
          </p:cNvCxnSpPr>
          <p:nvPr/>
        </p:nvCxnSpPr>
        <p:spPr>
          <a:xfrm>
            <a:off x="9512642" y="4710676"/>
            <a:ext cx="0" cy="350444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feld 79"/>
          <p:cNvSpPr txBox="1"/>
          <p:nvPr/>
        </p:nvSpPr>
        <p:spPr>
          <a:xfrm>
            <a:off x="8843952" y="1874952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m</a:t>
            </a:r>
            <a:r>
              <a:rPr lang="de-DE" sz="2400" dirty="0" err="1" smtClean="0"/>
              <a:t>ode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81" name="Textfeld 80"/>
          <p:cNvSpPr txBox="1"/>
          <p:nvPr/>
        </p:nvSpPr>
        <p:spPr>
          <a:xfrm>
            <a:off x="4450583" y="1429161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m</a:t>
            </a:r>
            <a:r>
              <a:rPr lang="de-DE" sz="2400" dirty="0" err="1" smtClean="0"/>
              <a:t>ode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82" name="Textfeld 81"/>
          <p:cNvSpPr txBox="1"/>
          <p:nvPr/>
        </p:nvSpPr>
        <p:spPr>
          <a:xfrm>
            <a:off x="7117148" y="4598714"/>
            <a:ext cx="612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tv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" name="Textfeld 4"/>
          <p:cNvSpPr txBox="1"/>
          <p:nvPr/>
        </p:nvSpPr>
        <p:spPr>
          <a:xfrm>
            <a:off x="1970597" y="1918356"/>
            <a:ext cx="19881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  <a:p>
            <a:r>
              <a:rPr lang="de-DE" sz="2400" dirty="0" err="1" smtClean="0"/>
              <a:t>zeittakt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7" name="Textfeld 46"/>
          <p:cNvSpPr txBox="1"/>
          <p:nvPr/>
        </p:nvSpPr>
        <p:spPr>
          <a:xfrm>
            <a:off x="5905592" y="1678074"/>
            <a:ext cx="19881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  <a:p>
            <a:r>
              <a:rPr lang="de-DE" sz="2400" dirty="0" err="1" smtClean="0"/>
              <a:t>tv</a:t>
            </a:r>
            <a:r>
              <a:rPr lang="de-DE" sz="2400" dirty="0" smtClean="0"/>
              <a:t>()</a:t>
            </a:r>
          </a:p>
          <a:p>
            <a:r>
              <a:rPr lang="de-DE" sz="2400" dirty="0" err="1" smtClean="0"/>
              <a:t>tr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34" name="Google Shape;56;p1"/>
          <p:cNvSpPr/>
          <p:nvPr/>
        </p:nvSpPr>
        <p:spPr>
          <a:xfrm>
            <a:off x="533423" y="4464433"/>
            <a:ext cx="4732708" cy="1974234"/>
          </a:xfrm>
          <a:prstGeom prst="wedgeRoundRectCallout">
            <a:avLst>
              <a:gd name="adj1" fmla="val 57759"/>
              <a:gd name="adj2" fmla="val -1326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Ereignis (</a:t>
            </a:r>
            <a:r>
              <a:rPr lang="de-DE" sz="2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Interrup</a:t>
            </a: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):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tv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() setzt die die Sekunde auf 0 und wechselt in den Zustand „Anzeigen“ zurück </a:t>
            </a:r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804123" y="4257892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Textfeld 50"/>
          <p:cNvSpPr txBox="1"/>
          <p:nvPr/>
        </p:nvSpPr>
        <p:spPr>
          <a:xfrm>
            <a:off x="8305150" y="3501284"/>
            <a:ext cx="19881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  <a:p>
            <a:r>
              <a:rPr lang="de-DE" sz="2400" dirty="0" err="1" smtClean="0"/>
              <a:t>tv</a:t>
            </a:r>
            <a:r>
              <a:rPr lang="de-DE" sz="2400" dirty="0" smtClean="0"/>
              <a:t>()</a:t>
            </a:r>
          </a:p>
          <a:p>
            <a:r>
              <a:rPr lang="de-DE" sz="2400" dirty="0" err="1" smtClean="0"/>
              <a:t>tr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8" name="Textfeld 47"/>
          <p:cNvSpPr txBox="1"/>
          <p:nvPr/>
        </p:nvSpPr>
        <p:spPr>
          <a:xfrm>
            <a:off x="8295428" y="5617296"/>
            <a:ext cx="19881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907167"/>
      </p:ext>
    </p:extLst>
  </p:cSld>
  <p:clrMapOvr>
    <a:masterClrMapping/>
  </p:clrMapOvr>
  <p:transition spd="slow" advTm="3716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grpSp>
        <p:nvGrpSpPr>
          <p:cNvPr id="10" name="Gruppieren 9"/>
          <p:cNvGrpSpPr/>
          <p:nvPr/>
        </p:nvGrpSpPr>
        <p:grpSpPr>
          <a:xfrm>
            <a:off x="1936875" y="1075000"/>
            <a:ext cx="2215485" cy="2325053"/>
            <a:chOff x="3632886" y="1021492"/>
            <a:chExt cx="1771136" cy="1580980"/>
          </a:xfrm>
        </p:grpSpPr>
        <p:sp>
          <p:nvSpPr>
            <p:cNvPr id="3" name="Abgerundetes Rechteck 2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848008" y="1021492"/>
              <a:ext cx="132132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Anzeigen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uppieren 34"/>
          <p:cNvGrpSpPr/>
          <p:nvPr/>
        </p:nvGrpSpPr>
        <p:grpSpPr>
          <a:xfrm>
            <a:off x="5778842" y="1084461"/>
            <a:ext cx="2747319" cy="1780064"/>
            <a:chOff x="3632886" y="1021491"/>
            <a:chExt cx="1771136" cy="1580981"/>
          </a:xfrm>
        </p:grpSpPr>
        <p:sp>
          <p:nvSpPr>
            <p:cNvPr id="36" name="Abgerundetes Rechteck 35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7" name="Textfeld 36"/>
            <p:cNvSpPr txBox="1"/>
            <p:nvPr/>
          </p:nvSpPr>
          <p:spPr>
            <a:xfrm>
              <a:off x="3685550" y="1021491"/>
              <a:ext cx="156972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Stunde_einstellen</a:t>
              </a:r>
              <a:endParaRPr lang="de-DE" sz="2400" dirty="0" smtClean="0"/>
            </a:p>
          </p:txBody>
        </p:sp>
        <p:cxnSp>
          <p:nvCxnSpPr>
            <p:cNvPr id="38" name="Gerader Verbinder 37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uppieren 38"/>
          <p:cNvGrpSpPr/>
          <p:nvPr/>
        </p:nvGrpSpPr>
        <p:grpSpPr>
          <a:xfrm>
            <a:off x="8138982" y="2953768"/>
            <a:ext cx="2747319" cy="1756908"/>
            <a:chOff x="3632886" y="1021491"/>
            <a:chExt cx="1771136" cy="1580981"/>
          </a:xfrm>
        </p:grpSpPr>
        <p:sp>
          <p:nvSpPr>
            <p:cNvPr id="40" name="Abgerundetes Rechteck 39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1" name="Textfeld 40"/>
            <p:cNvSpPr txBox="1"/>
            <p:nvPr/>
          </p:nvSpPr>
          <p:spPr>
            <a:xfrm>
              <a:off x="3685550" y="1021491"/>
              <a:ext cx="158721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Minute_einstellen</a:t>
              </a:r>
              <a:endParaRPr lang="de-DE" sz="2400" dirty="0" smtClean="0"/>
            </a:p>
          </p:txBody>
        </p:sp>
        <p:cxnSp>
          <p:nvCxnSpPr>
            <p:cNvPr id="42" name="Gerader Verbinder 41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uppieren 42"/>
          <p:cNvGrpSpPr/>
          <p:nvPr/>
        </p:nvGrpSpPr>
        <p:grpSpPr>
          <a:xfrm>
            <a:off x="8138982" y="5061119"/>
            <a:ext cx="2747319" cy="1580981"/>
            <a:chOff x="3632886" y="1021491"/>
            <a:chExt cx="1771136" cy="1580981"/>
          </a:xfrm>
        </p:grpSpPr>
        <p:sp>
          <p:nvSpPr>
            <p:cNvPr id="44" name="Abgerundetes Rechteck 43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5" name="Textfeld 44"/>
            <p:cNvSpPr txBox="1"/>
            <p:nvPr/>
          </p:nvSpPr>
          <p:spPr>
            <a:xfrm>
              <a:off x="3685550" y="1021491"/>
              <a:ext cx="16901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Sekunde_einstellen</a:t>
              </a:r>
              <a:endParaRPr lang="de-DE" sz="2400" dirty="0" smtClean="0"/>
            </a:p>
          </p:txBody>
        </p:sp>
        <p:cxnSp>
          <p:nvCxnSpPr>
            <p:cNvPr id="46" name="Gerader Verbinder 45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Gerade Verbindung mit Pfeil 11"/>
          <p:cNvCxnSpPr>
            <a:stCxn id="3" idx="3"/>
            <a:endCxn id="36" idx="1"/>
          </p:cNvCxnSpPr>
          <p:nvPr/>
        </p:nvCxnSpPr>
        <p:spPr>
          <a:xfrm flipV="1">
            <a:off x="4152360" y="1974494"/>
            <a:ext cx="1626482" cy="263033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/>
          <p:cNvSpPr txBox="1"/>
          <p:nvPr/>
        </p:nvSpPr>
        <p:spPr>
          <a:xfrm>
            <a:off x="9492270" y="4599453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m</a:t>
            </a:r>
            <a:r>
              <a:rPr lang="de-DE" sz="2400" dirty="0" err="1" smtClean="0"/>
              <a:t>ode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cxnSp>
        <p:nvCxnSpPr>
          <p:cNvPr id="50" name="Gerade Verbindung mit Pfeil 49"/>
          <p:cNvCxnSpPr>
            <a:endCxn id="40" idx="0"/>
          </p:cNvCxnSpPr>
          <p:nvPr/>
        </p:nvCxnSpPr>
        <p:spPr>
          <a:xfrm>
            <a:off x="8526161" y="1737975"/>
            <a:ext cx="986481" cy="1215794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 Verbindung mit Pfeil 51"/>
          <p:cNvCxnSpPr>
            <a:stCxn id="44" idx="1"/>
          </p:cNvCxnSpPr>
          <p:nvPr/>
        </p:nvCxnSpPr>
        <p:spPr>
          <a:xfrm flipH="1" flipV="1">
            <a:off x="4124938" y="2550695"/>
            <a:ext cx="4014044" cy="3300915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Gerade Verbindung mit Pfeil 52"/>
          <p:cNvCxnSpPr>
            <a:stCxn id="40" idx="2"/>
            <a:endCxn id="44" idx="0"/>
          </p:cNvCxnSpPr>
          <p:nvPr/>
        </p:nvCxnSpPr>
        <p:spPr>
          <a:xfrm>
            <a:off x="9512642" y="4710676"/>
            <a:ext cx="0" cy="350444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feld 79"/>
          <p:cNvSpPr txBox="1"/>
          <p:nvPr/>
        </p:nvSpPr>
        <p:spPr>
          <a:xfrm>
            <a:off x="8843952" y="1874952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m</a:t>
            </a:r>
            <a:r>
              <a:rPr lang="de-DE" sz="2400" dirty="0" err="1" smtClean="0"/>
              <a:t>ode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81" name="Textfeld 80"/>
          <p:cNvSpPr txBox="1"/>
          <p:nvPr/>
        </p:nvSpPr>
        <p:spPr>
          <a:xfrm>
            <a:off x="4450583" y="1429161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m</a:t>
            </a:r>
            <a:r>
              <a:rPr lang="de-DE" sz="2400" dirty="0" err="1" smtClean="0"/>
              <a:t>ode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82" name="Textfeld 81"/>
          <p:cNvSpPr txBox="1"/>
          <p:nvPr/>
        </p:nvSpPr>
        <p:spPr>
          <a:xfrm>
            <a:off x="7117148" y="4598714"/>
            <a:ext cx="612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tv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" name="Textfeld 4"/>
          <p:cNvSpPr txBox="1"/>
          <p:nvPr/>
        </p:nvSpPr>
        <p:spPr>
          <a:xfrm>
            <a:off x="1970597" y="1918356"/>
            <a:ext cx="19881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  <a:p>
            <a:r>
              <a:rPr lang="de-DE" sz="2400" dirty="0" err="1" smtClean="0"/>
              <a:t>zeittakt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7" name="Textfeld 46"/>
          <p:cNvSpPr txBox="1"/>
          <p:nvPr/>
        </p:nvSpPr>
        <p:spPr>
          <a:xfrm>
            <a:off x="5905592" y="1678074"/>
            <a:ext cx="19881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  <a:p>
            <a:r>
              <a:rPr lang="de-DE" sz="2400" dirty="0" err="1" smtClean="0"/>
              <a:t>tv</a:t>
            </a:r>
            <a:r>
              <a:rPr lang="de-DE" sz="2400" dirty="0" smtClean="0"/>
              <a:t>()</a:t>
            </a:r>
          </a:p>
          <a:p>
            <a:r>
              <a:rPr lang="de-DE" sz="2400" dirty="0" err="1" smtClean="0"/>
              <a:t>tr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34" name="Google Shape;56;p1"/>
          <p:cNvSpPr/>
          <p:nvPr/>
        </p:nvSpPr>
        <p:spPr>
          <a:xfrm>
            <a:off x="174784" y="3687199"/>
            <a:ext cx="4732708" cy="1584922"/>
          </a:xfrm>
          <a:prstGeom prst="wedgeRoundRectCallout">
            <a:avLst>
              <a:gd name="adj1" fmla="val 57759"/>
              <a:gd name="adj2" fmla="val -1326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Die Zustände und die Zustandsvariable </a:t>
            </a:r>
            <a:r>
              <a:rPr lang="de-DE" sz="2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int</a:t>
            </a: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zustand</a:t>
            </a:r>
            <a:endParaRPr lang="de-DE" sz="2400" dirty="0" smtClean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" name="Textfeld 50"/>
          <p:cNvSpPr txBox="1"/>
          <p:nvPr/>
        </p:nvSpPr>
        <p:spPr>
          <a:xfrm>
            <a:off x="8305150" y="3501284"/>
            <a:ext cx="19881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  <a:p>
            <a:r>
              <a:rPr lang="de-DE" sz="2400" dirty="0" err="1" smtClean="0"/>
              <a:t>tv</a:t>
            </a:r>
            <a:r>
              <a:rPr lang="de-DE" sz="2400" dirty="0" smtClean="0"/>
              <a:t>()</a:t>
            </a:r>
          </a:p>
          <a:p>
            <a:r>
              <a:rPr lang="de-DE" sz="2400" dirty="0" err="1" smtClean="0"/>
              <a:t>tr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8" name="Textfeld 47"/>
          <p:cNvSpPr txBox="1"/>
          <p:nvPr/>
        </p:nvSpPr>
        <p:spPr>
          <a:xfrm>
            <a:off x="8295428" y="5617296"/>
            <a:ext cx="19881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</p:txBody>
      </p:sp>
      <p:sp>
        <p:nvSpPr>
          <p:cNvPr id="8" name="Vertikaler Bildlauf 7"/>
          <p:cNvSpPr/>
          <p:nvPr/>
        </p:nvSpPr>
        <p:spPr>
          <a:xfrm>
            <a:off x="6324751" y="394636"/>
            <a:ext cx="5764385" cy="5694673"/>
          </a:xfrm>
          <a:prstGeom prst="verticalScroll">
            <a:avLst>
              <a:gd name="adj" fmla="val 5680"/>
            </a:avLst>
          </a:prstGeom>
          <a:solidFill>
            <a:schemeClr val="accent4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400" dirty="0">
                <a:solidFill>
                  <a:schemeClr val="tx1"/>
                </a:solidFill>
              </a:rPr>
              <a:t>/* </a:t>
            </a:r>
            <a:r>
              <a:rPr lang="de-DE" sz="2400" dirty="0" err="1">
                <a:solidFill>
                  <a:schemeClr val="tx1"/>
                </a:solidFill>
              </a:rPr>
              <a:t>mbed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err="1">
                <a:solidFill>
                  <a:schemeClr val="tx1"/>
                </a:solidFill>
              </a:rPr>
              <a:t>Microcontroller</a:t>
            </a:r>
            <a:r>
              <a:rPr lang="de-DE" sz="2400" dirty="0">
                <a:solidFill>
                  <a:schemeClr val="tx1"/>
                </a:solidFill>
              </a:rPr>
              <a:t> Library</a:t>
            </a:r>
          </a:p>
          <a:p>
            <a:r>
              <a:rPr lang="de-DE" sz="2400" dirty="0">
                <a:solidFill>
                  <a:schemeClr val="tx1"/>
                </a:solidFill>
              </a:rPr>
              <a:t> * Copyright (c) 2019 ARM Limited</a:t>
            </a:r>
          </a:p>
          <a:p>
            <a:r>
              <a:rPr lang="de-DE" sz="2400" dirty="0">
                <a:solidFill>
                  <a:schemeClr val="tx1"/>
                </a:solidFill>
              </a:rPr>
              <a:t> * SPDX-</a:t>
            </a:r>
            <a:r>
              <a:rPr lang="de-DE" sz="2400" dirty="0" err="1">
                <a:solidFill>
                  <a:schemeClr val="tx1"/>
                </a:solidFill>
              </a:rPr>
              <a:t>License</a:t>
            </a:r>
            <a:r>
              <a:rPr lang="de-DE" sz="2400" dirty="0">
                <a:solidFill>
                  <a:schemeClr val="tx1"/>
                </a:solidFill>
              </a:rPr>
              <a:t>-Identifier: Apache-2.0</a:t>
            </a:r>
          </a:p>
          <a:p>
            <a:r>
              <a:rPr lang="de-DE" sz="2400" dirty="0">
                <a:solidFill>
                  <a:schemeClr val="tx1"/>
                </a:solidFill>
              </a:rPr>
              <a:t> */</a:t>
            </a:r>
          </a:p>
          <a:p>
            <a:endParaRPr lang="de-DE" sz="2400" dirty="0">
              <a:solidFill>
                <a:schemeClr val="tx1"/>
              </a:solidFill>
            </a:endParaRPr>
          </a:p>
          <a:p>
            <a:r>
              <a:rPr lang="de-DE" sz="2400" dirty="0">
                <a:solidFill>
                  <a:schemeClr val="tx1"/>
                </a:solidFill>
              </a:rPr>
              <a:t>#</a:t>
            </a:r>
            <a:r>
              <a:rPr lang="de-DE" sz="2400" dirty="0" err="1">
                <a:solidFill>
                  <a:schemeClr val="tx1"/>
                </a:solidFill>
              </a:rPr>
              <a:t>include</a:t>
            </a:r>
            <a:r>
              <a:rPr lang="de-DE" sz="2400" dirty="0">
                <a:solidFill>
                  <a:schemeClr val="tx1"/>
                </a:solidFill>
              </a:rPr>
              <a:t> "</a:t>
            </a:r>
            <a:r>
              <a:rPr lang="de-DE" sz="2400" dirty="0" err="1">
                <a:solidFill>
                  <a:schemeClr val="tx1"/>
                </a:solidFill>
              </a:rPr>
              <a:t>mbed.h</a:t>
            </a:r>
            <a:r>
              <a:rPr lang="de-DE" sz="2400" dirty="0">
                <a:solidFill>
                  <a:schemeClr val="tx1"/>
                </a:solidFill>
              </a:rPr>
              <a:t>"</a:t>
            </a:r>
          </a:p>
          <a:p>
            <a:r>
              <a:rPr lang="de-DE" sz="2400" dirty="0">
                <a:solidFill>
                  <a:schemeClr val="tx1"/>
                </a:solidFill>
              </a:rPr>
              <a:t>#</a:t>
            </a:r>
            <a:r>
              <a:rPr lang="de-DE" sz="2400" dirty="0" err="1">
                <a:solidFill>
                  <a:schemeClr val="tx1"/>
                </a:solidFill>
              </a:rPr>
              <a:t>include</a:t>
            </a:r>
            <a:r>
              <a:rPr lang="de-DE" sz="2400" dirty="0">
                <a:solidFill>
                  <a:schemeClr val="tx1"/>
                </a:solidFill>
              </a:rPr>
              <a:t> "</a:t>
            </a:r>
            <a:r>
              <a:rPr lang="de-DE" sz="2400" dirty="0" err="1" smtClean="0">
                <a:solidFill>
                  <a:schemeClr val="tx1"/>
                </a:solidFill>
              </a:rPr>
              <a:t>LCD.h</a:t>
            </a:r>
            <a:r>
              <a:rPr lang="de-DE" sz="2400" dirty="0" smtClean="0">
                <a:solidFill>
                  <a:schemeClr val="tx1"/>
                </a:solidFill>
              </a:rPr>
              <a:t>„</a:t>
            </a:r>
          </a:p>
          <a:p>
            <a:r>
              <a:rPr lang="de-DE" sz="2400" dirty="0" err="1">
                <a:solidFill>
                  <a:schemeClr val="tx1"/>
                </a:solidFill>
              </a:rPr>
              <a:t>lcd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err="1">
                <a:solidFill>
                  <a:schemeClr val="tx1"/>
                </a:solidFill>
              </a:rPr>
              <a:t>mylcd</a:t>
            </a:r>
            <a:r>
              <a:rPr lang="de-DE" sz="2400" dirty="0" smtClean="0">
                <a:solidFill>
                  <a:schemeClr val="tx1"/>
                </a:solidFill>
              </a:rPr>
              <a:t>;</a:t>
            </a:r>
            <a:endParaRPr lang="de-DE" sz="2400" dirty="0">
              <a:solidFill>
                <a:schemeClr val="tx1"/>
              </a:solidFill>
            </a:endParaRPr>
          </a:p>
          <a:p>
            <a:r>
              <a:rPr lang="de-DE" sz="2400" dirty="0">
                <a:solidFill>
                  <a:schemeClr val="tx1"/>
                </a:solidFill>
              </a:rPr>
              <a:t>#</a:t>
            </a:r>
            <a:r>
              <a:rPr lang="de-DE" sz="2400" dirty="0" err="1">
                <a:solidFill>
                  <a:schemeClr val="tx1"/>
                </a:solidFill>
              </a:rPr>
              <a:t>define</a:t>
            </a:r>
            <a:r>
              <a:rPr lang="de-DE" sz="2400" dirty="0">
                <a:solidFill>
                  <a:schemeClr val="tx1"/>
                </a:solidFill>
              </a:rPr>
              <a:t> Anzeigen 0</a:t>
            </a:r>
          </a:p>
          <a:p>
            <a:r>
              <a:rPr lang="de-DE" sz="2400" dirty="0">
                <a:solidFill>
                  <a:schemeClr val="tx1"/>
                </a:solidFill>
              </a:rPr>
              <a:t>#</a:t>
            </a:r>
            <a:r>
              <a:rPr lang="de-DE" sz="2400" dirty="0" err="1">
                <a:solidFill>
                  <a:schemeClr val="tx1"/>
                </a:solidFill>
              </a:rPr>
              <a:t>define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err="1">
                <a:solidFill>
                  <a:schemeClr val="tx1"/>
                </a:solidFill>
              </a:rPr>
              <a:t>Stunde_stellen</a:t>
            </a:r>
            <a:r>
              <a:rPr lang="de-DE" sz="2400" dirty="0">
                <a:solidFill>
                  <a:schemeClr val="tx1"/>
                </a:solidFill>
              </a:rPr>
              <a:t> 1</a:t>
            </a:r>
          </a:p>
          <a:p>
            <a:r>
              <a:rPr lang="de-DE" sz="2400" dirty="0">
                <a:solidFill>
                  <a:schemeClr val="tx1"/>
                </a:solidFill>
              </a:rPr>
              <a:t>#</a:t>
            </a:r>
            <a:r>
              <a:rPr lang="de-DE" sz="2400" dirty="0" err="1">
                <a:solidFill>
                  <a:schemeClr val="tx1"/>
                </a:solidFill>
              </a:rPr>
              <a:t>define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err="1">
                <a:solidFill>
                  <a:schemeClr val="tx1"/>
                </a:solidFill>
              </a:rPr>
              <a:t>Minute_stellen</a:t>
            </a:r>
            <a:r>
              <a:rPr lang="de-DE" sz="2400" dirty="0">
                <a:solidFill>
                  <a:schemeClr val="tx1"/>
                </a:solidFill>
              </a:rPr>
              <a:t> 2</a:t>
            </a:r>
          </a:p>
          <a:p>
            <a:r>
              <a:rPr lang="de-DE" sz="2400" dirty="0">
                <a:solidFill>
                  <a:schemeClr val="tx1"/>
                </a:solidFill>
              </a:rPr>
              <a:t>#</a:t>
            </a:r>
            <a:r>
              <a:rPr lang="de-DE" sz="2400" dirty="0" err="1">
                <a:solidFill>
                  <a:schemeClr val="tx1"/>
                </a:solidFill>
              </a:rPr>
              <a:t>define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err="1">
                <a:solidFill>
                  <a:schemeClr val="tx1"/>
                </a:solidFill>
              </a:rPr>
              <a:t>Sekunde_stellen</a:t>
            </a:r>
            <a:r>
              <a:rPr lang="de-DE" sz="2400" dirty="0">
                <a:solidFill>
                  <a:schemeClr val="tx1"/>
                </a:solidFill>
              </a:rPr>
              <a:t> 3</a:t>
            </a:r>
          </a:p>
          <a:p>
            <a:endParaRPr lang="de-DE" sz="2400" dirty="0">
              <a:solidFill>
                <a:schemeClr val="tx1"/>
              </a:solidFill>
            </a:endParaRPr>
          </a:p>
          <a:p>
            <a:r>
              <a:rPr lang="de-DE" sz="2400" dirty="0" err="1">
                <a:solidFill>
                  <a:schemeClr val="tx1"/>
                </a:solidFill>
              </a:rPr>
              <a:t>int</a:t>
            </a:r>
            <a:r>
              <a:rPr lang="de-DE" sz="2400" dirty="0">
                <a:solidFill>
                  <a:schemeClr val="tx1"/>
                </a:solidFill>
              </a:rPr>
              <a:t> zustand=0;</a:t>
            </a:r>
            <a:endParaRPr lang="de-DE" sz="2400" dirty="0">
              <a:solidFill>
                <a:schemeClr val="tx1"/>
              </a:solidFill>
            </a:endParaRPr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328622" y="3592356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Audio 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243492"/>
      </p:ext>
    </p:extLst>
  </p:cSld>
  <p:clrMapOvr>
    <a:masterClrMapping/>
  </p:clrMapOvr>
  <p:transition spd="slow" advTm="5389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grpSp>
        <p:nvGrpSpPr>
          <p:cNvPr id="10" name="Gruppieren 9"/>
          <p:cNvGrpSpPr/>
          <p:nvPr/>
        </p:nvGrpSpPr>
        <p:grpSpPr>
          <a:xfrm>
            <a:off x="1936875" y="1075000"/>
            <a:ext cx="2215485" cy="2325053"/>
            <a:chOff x="3632886" y="1021492"/>
            <a:chExt cx="1771136" cy="1580980"/>
          </a:xfrm>
        </p:grpSpPr>
        <p:sp>
          <p:nvSpPr>
            <p:cNvPr id="3" name="Abgerundetes Rechteck 2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848008" y="1021492"/>
              <a:ext cx="132132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Anzeigen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uppieren 34"/>
          <p:cNvGrpSpPr/>
          <p:nvPr/>
        </p:nvGrpSpPr>
        <p:grpSpPr>
          <a:xfrm>
            <a:off x="5778842" y="1084461"/>
            <a:ext cx="2747319" cy="1780064"/>
            <a:chOff x="3632886" y="1021491"/>
            <a:chExt cx="1771136" cy="1580981"/>
          </a:xfrm>
        </p:grpSpPr>
        <p:sp>
          <p:nvSpPr>
            <p:cNvPr id="36" name="Abgerundetes Rechteck 35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7" name="Textfeld 36"/>
            <p:cNvSpPr txBox="1"/>
            <p:nvPr/>
          </p:nvSpPr>
          <p:spPr>
            <a:xfrm>
              <a:off x="3685550" y="1021491"/>
              <a:ext cx="156972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Stunde_einstellen</a:t>
              </a:r>
              <a:endParaRPr lang="de-DE" sz="2400" dirty="0" smtClean="0"/>
            </a:p>
          </p:txBody>
        </p:sp>
        <p:cxnSp>
          <p:nvCxnSpPr>
            <p:cNvPr id="38" name="Gerader Verbinder 37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uppieren 38"/>
          <p:cNvGrpSpPr/>
          <p:nvPr/>
        </p:nvGrpSpPr>
        <p:grpSpPr>
          <a:xfrm>
            <a:off x="8138982" y="2953768"/>
            <a:ext cx="2747319" cy="1756908"/>
            <a:chOff x="3632886" y="1021491"/>
            <a:chExt cx="1771136" cy="1580981"/>
          </a:xfrm>
        </p:grpSpPr>
        <p:sp>
          <p:nvSpPr>
            <p:cNvPr id="40" name="Abgerundetes Rechteck 39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1" name="Textfeld 40"/>
            <p:cNvSpPr txBox="1"/>
            <p:nvPr/>
          </p:nvSpPr>
          <p:spPr>
            <a:xfrm>
              <a:off x="3685550" y="1021491"/>
              <a:ext cx="158721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Minute_einstellen</a:t>
              </a:r>
              <a:endParaRPr lang="de-DE" sz="2400" dirty="0" smtClean="0"/>
            </a:p>
          </p:txBody>
        </p:sp>
        <p:cxnSp>
          <p:nvCxnSpPr>
            <p:cNvPr id="42" name="Gerader Verbinder 41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uppieren 42"/>
          <p:cNvGrpSpPr/>
          <p:nvPr/>
        </p:nvGrpSpPr>
        <p:grpSpPr>
          <a:xfrm>
            <a:off x="8138982" y="5061119"/>
            <a:ext cx="2747319" cy="1580981"/>
            <a:chOff x="3632886" y="1021491"/>
            <a:chExt cx="1771136" cy="1580981"/>
          </a:xfrm>
        </p:grpSpPr>
        <p:sp>
          <p:nvSpPr>
            <p:cNvPr id="44" name="Abgerundetes Rechteck 43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5" name="Textfeld 44"/>
            <p:cNvSpPr txBox="1"/>
            <p:nvPr/>
          </p:nvSpPr>
          <p:spPr>
            <a:xfrm>
              <a:off x="3685550" y="1021491"/>
              <a:ext cx="16901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Sekunde_einstellen</a:t>
              </a:r>
              <a:endParaRPr lang="de-DE" sz="2400" dirty="0" smtClean="0"/>
            </a:p>
          </p:txBody>
        </p:sp>
        <p:cxnSp>
          <p:nvCxnSpPr>
            <p:cNvPr id="46" name="Gerader Verbinder 45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Gerade Verbindung mit Pfeil 11"/>
          <p:cNvCxnSpPr>
            <a:stCxn id="3" idx="3"/>
            <a:endCxn id="36" idx="1"/>
          </p:cNvCxnSpPr>
          <p:nvPr/>
        </p:nvCxnSpPr>
        <p:spPr>
          <a:xfrm flipV="1">
            <a:off x="4152360" y="1974494"/>
            <a:ext cx="1626482" cy="263033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/>
          <p:cNvSpPr txBox="1"/>
          <p:nvPr/>
        </p:nvSpPr>
        <p:spPr>
          <a:xfrm>
            <a:off x="9492270" y="4599453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m</a:t>
            </a:r>
            <a:r>
              <a:rPr lang="de-DE" sz="2400" dirty="0" err="1" smtClean="0"/>
              <a:t>ode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cxnSp>
        <p:nvCxnSpPr>
          <p:cNvPr id="50" name="Gerade Verbindung mit Pfeil 49"/>
          <p:cNvCxnSpPr>
            <a:endCxn id="40" idx="0"/>
          </p:cNvCxnSpPr>
          <p:nvPr/>
        </p:nvCxnSpPr>
        <p:spPr>
          <a:xfrm>
            <a:off x="8526161" y="1737975"/>
            <a:ext cx="986481" cy="1215794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 Verbindung mit Pfeil 51"/>
          <p:cNvCxnSpPr>
            <a:stCxn id="44" idx="1"/>
          </p:cNvCxnSpPr>
          <p:nvPr/>
        </p:nvCxnSpPr>
        <p:spPr>
          <a:xfrm flipH="1" flipV="1">
            <a:off x="4124938" y="2550695"/>
            <a:ext cx="4014044" cy="3300915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Gerade Verbindung mit Pfeil 52"/>
          <p:cNvCxnSpPr>
            <a:stCxn id="40" idx="2"/>
            <a:endCxn id="44" idx="0"/>
          </p:cNvCxnSpPr>
          <p:nvPr/>
        </p:nvCxnSpPr>
        <p:spPr>
          <a:xfrm>
            <a:off x="9512642" y="4710676"/>
            <a:ext cx="0" cy="350444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feld 79"/>
          <p:cNvSpPr txBox="1"/>
          <p:nvPr/>
        </p:nvSpPr>
        <p:spPr>
          <a:xfrm>
            <a:off x="8843952" y="1874952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m</a:t>
            </a:r>
            <a:r>
              <a:rPr lang="de-DE" sz="2400" dirty="0" err="1" smtClean="0"/>
              <a:t>ode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81" name="Textfeld 80"/>
          <p:cNvSpPr txBox="1"/>
          <p:nvPr/>
        </p:nvSpPr>
        <p:spPr>
          <a:xfrm>
            <a:off x="4450583" y="1429161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m</a:t>
            </a:r>
            <a:r>
              <a:rPr lang="de-DE" sz="2400" dirty="0" err="1" smtClean="0"/>
              <a:t>ode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82" name="Textfeld 81"/>
          <p:cNvSpPr txBox="1"/>
          <p:nvPr/>
        </p:nvSpPr>
        <p:spPr>
          <a:xfrm>
            <a:off x="7117148" y="4598714"/>
            <a:ext cx="612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tv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" name="Textfeld 4"/>
          <p:cNvSpPr txBox="1"/>
          <p:nvPr/>
        </p:nvSpPr>
        <p:spPr>
          <a:xfrm>
            <a:off x="1970597" y="1918356"/>
            <a:ext cx="19881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  <a:p>
            <a:r>
              <a:rPr lang="de-DE" sz="2400" dirty="0" err="1" smtClean="0"/>
              <a:t>zeittakt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7" name="Textfeld 46"/>
          <p:cNvSpPr txBox="1"/>
          <p:nvPr/>
        </p:nvSpPr>
        <p:spPr>
          <a:xfrm>
            <a:off x="5905592" y="1678074"/>
            <a:ext cx="19881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  <a:p>
            <a:r>
              <a:rPr lang="de-DE" sz="2400" dirty="0" err="1" smtClean="0"/>
              <a:t>tv</a:t>
            </a:r>
            <a:r>
              <a:rPr lang="de-DE" sz="2400" dirty="0" smtClean="0"/>
              <a:t>()</a:t>
            </a:r>
          </a:p>
          <a:p>
            <a:r>
              <a:rPr lang="de-DE" sz="2400" dirty="0" err="1" smtClean="0"/>
              <a:t>tr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34" name="Google Shape;56;p1"/>
          <p:cNvSpPr/>
          <p:nvPr/>
        </p:nvSpPr>
        <p:spPr>
          <a:xfrm>
            <a:off x="174784" y="3687199"/>
            <a:ext cx="4732708" cy="1584922"/>
          </a:xfrm>
          <a:prstGeom prst="wedgeRoundRectCallout">
            <a:avLst>
              <a:gd name="adj1" fmla="val 57352"/>
              <a:gd name="adj2" fmla="val -53343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sz="24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Library 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LCD_i2c_GSOE in das Projekt importieren</a:t>
            </a:r>
            <a:endParaRPr lang="de-DE" sz="2400" dirty="0" smtClean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" name="Textfeld 50"/>
          <p:cNvSpPr txBox="1"/>
          <p:nvPr/>
        </p:nvSpPr>
        <p:spPr>
          <a:xfrm>
            <a:off x="8305150" y="3501284"/>
            <a:ext cx="19881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  <a:p>
            <a:r>
              <a:rPr lang="de-DE" sz="2400" dirty="0" err="1" smtClean="0"/>
              <a:t>tv</a:t>
            </a:r>
            <a:r>
              <a:rPr lang="de-DE" sz="2400" dirty="0" smtClean="0"/>
              <a:t>()</a:t>
            </a:r>
          </a:p>
          <a:p>
            <a:r>
              <a:rPr lang="de-DE" sz="2400" dirty="0" err="1" smtClean="0"/>
              <a:t>tr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8" name="Textfeld 47"/>
          <p:cNvSpPr txBox="1"/>
          <p:nvPr/>
        </p:nvSpPr>
        <p:spPr>
          <a:xfrm>
            <a:off x="8295428" y="5617296"/>
            <a:ext cx="19881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</p:txBody>
      </p:sp>
      <p:sp>
        <p:nvSpPr>
          <p:cNvPr id="8" name="Vertikaler Bildlauf 7"/>
          <p:cNvSpPr/>
          <p:nvPr/>
        </p:nvSpPr>
        <p:spPr>
          <a:xfrm>
            <a:off x="6324751" y="394636"/>
            <a:ext cx="5764385" cy="5694673"/>
          </a:xfrm>
          <a:prstGeom prst="verticalScroll">
            <a:avLst>
              <a:gd name="adj" fmla="val 5680"/>
            </a:avLst>
          </a:prstGeom>
          <a:solidFill>
            <a:schemeClr val="accent4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400" dirty="0">
                <a:solidFill>
                  <a:schemeClr val="tx1"/>
                </a:solidFill>
              </a:rPr>
              <a:t>/* </a:t>
            </a:r>
            <a:r>
              <a:rPr lang="de-DE" sz="2400" dirty="0" err="1">
                <a:solidFill>
                  <a:schemeClr val="tx1"/>
                </a:solidFill>
              </a:rPr>
              <a:t>mbed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err="1">
                <a:solidFill>
                  <a:schemeClr val="tx1"/>
                </a:solidFill>
              </a:rPr>
              <a:t>Microcontroller</a:t>
            </a:r>
            <a:r>
              <a:rPr lang="de-DE" sz="2400" dirty="0">
                <a:solidFill>
                  <a:schemeClr val="tx1"/>
                </a:solidFill>
              </a:rPr>
              <a:t> Library</a:t>
            </a:r>
          </a:p>
          <a:p>
            <a:r>
              <a:rPr lang="de-DE" sz="2400" dirty="0">
                <a:solidFill>
                  <a:schemeClr val="tx1"/>
                </a:solidFill>
              </a:rPr>
              <a:t> * Copyright (c) 2019 ARM Limited</a:t>
            </a:r>
          </a:p>
          <a:p>
            <a:r>
              <a:rPr lang="de-DE" sz="2400" dirty="0">
                <a:solidFill>
                  <a:schemeClr val="tx1"/>
                </a:solidFill>
              </a:rPr>
              <a:t> * SPDX-</a:t>
            </a:r>
            <a:r>
              <a:rPr lang="de-DE" sz="2400" dirty="0" err="1">
                <a:solidFill>
                  <a:schemeClr val="tx1"/>
                </a:solidFill>
              </a:rPr>
              <a:t>License</a:t>
            </a:r>
            <a:r>
              <a:rPr lang="de-DE" sz="2400" dirty="0">
                <a:solidFill>
                  <a:schemeClr val="tx1"/>
                </a:solidFill>
              </a:rPr>
              <a:t>-Identifier: Apache-2.0</a:t>
            </a:r>
          </a:p>
          <a:p>
            <a:r>
              <a:rPr lang="de-DE" sz="2400" dirty="0">
                <a:solidFill>
                  <a:schemeClr val="tx1"/>
                </a:solidFill>
              </a:rPr>
              <a:t> */</a:t>
            </a:r>
          </a:p>
          <a:p>
            <a:endParaRPr lang="de-DE" sz="2400" dirty="0">
              <a:solidFill>
                <a:schemeClr val="tx1"/>
              </a:solidFill>
            </a:endParaRPr>
          </a:p>
          <a:p>
            <a:r>
              <a:rPr lang="de-DE" sz="2400" dirty="0">
                <a:solidFill>
                  <a:schemeClr val="tx1"/>
                </a:solidFill>
              </a:rPr>
              <a:t>#</a:t>
            </a:r>
            <a:r>
              <a:rPr lang="de-DE" sz="2400" dirty="0" err="1">
                <a:solidFill>
                  <a:schemeClr val="tx1"/>
                </a:solidFill>
              </a:rPr>
              <a:t>include</a:t>
            </a:r>
            <a:r>
              <a:rPr lang="de-DE" sz="2400" dirty="0">
                <a:solidFill>
                  <a:schemeClr val="tx1"/>
                </a:solidFill>
              </a:rPr>
              <a:t> "</a:t>
            </a:r>
            <a:r>
              <a:rPr lang="de-DE" sz="2400" dirty="0" err="1">
                <a:solidFill>
                  <a:schemeClr val="tx1"/>
                </a:solidFill>
              </a:rPr>
              <a:t>mbed.h</a:t>
            </a:r>
            <a:r>
              <a:rPr lang="de-DE" sz="2400" dirty="0">
                <a:solidFill>
                  <a:schemeClr val="tx1"/>
                </a:solidFill>
              </a:rPr>
              <a:t>"</a:t>
            </a:r>
          </a:p>
          <a:p>
            <a:r>
              <a:rPr lang="de-DE" sz="2400" dirty="0">
                <a:solidFill>
                  <a:schemeClr val="tx1"/>
                </a:solidFill>
              </a:rPr>
              <a:t>#</a:t>
            </a:r>
            <a:r>
              <a:rPr lang="de-DE" sz="2400" dirty="0" err="1">
                <a:solidFill>
                  <a:schemeClr val="tx1"/>
                </a:solidFill>
              </a:rPr>
              <a:t>include</a:t>
            </a:r>
            <a:r>
              <a:rPr lang="de-DE" sz="2400" dirty="0">
                <a:solidFill>
                  <a:schemeClr val="tx1"/>
                </a:solidFill>
              </a:rPr>
              <a:t> "</a:t>
            </a:r>
            <a:r>
              <a:rPr lang="de-DE" sz="2400" dirty="0" err="1" smtClean="0">
                <a:solidFill>
                  <a:schemeClr val="tx1"/>
                </a:solidFill>
              </a:rPr>
              <a:t>LCD.h</a:t>
            </a:r>
            <a:r>
              <a:rPr lang="de-DE" sz="2400" dirty="0" smtClean="0">
                <a:solidFill>
                  <a:schemeClr val="tx1"/>
                </a:solidFill>
              </a:rPr>
              <a:t>„</a:t>
            </a:r>
          </a:p>
          <a:p>
            <a:r>
              <a:rPr lang="de-DE" sz="2400" dirty="0" err="1" smtClean="0">
                <a:solidFill>
                  <a:schemeClr val="tx1"/>
                </a:solidFill>
              </a:rPr>
              <a:t>lcd</a:t>
            </a:r>
            <a:r>
              <a:rPr lang="de-DE" sz="2400" dirty="0" smtClean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mylcd</a:t>
            </a:r>
            <a:r>
              <a:rPr lang="de-DE" sz="2400" dirty="0" smtClean="0">
                <a:solidFill>
                  <a:schemeClr val="tx1"/>
                </a:solidFill>
              </a:rPr>
              <a:t>;</a:t>
            </a:r>
            <a:endParaRPr lang="de-DE" sz="2400" dirty="0">
              <a:solidFill>
                <a:schemeClr val="tx1"/>
              </a:solidFill>
            </a:endParaRPr>
          </a:p>
          <a:p>
            <a:r>
              <a:rPr lang="de-DE" sz="2400" dirty="0">
                <a:solidFill>
                  <a:schemeClr val="tx1"/>
                </a:solidFill>
              </a:rPr>
              <a:t>#</a:t>
            </a:r>
            <a:r>
              <a:rPr lang="de-DE" sz="2400" dirty="0" err="1">
                <a:solidFill>
                  <a:schemeClr val="tx1"/>
                </a:solidFill>
              </a:rPr>
              <a:t>define</a:t>
            </a:r>
            <a:r>
              <a:rPr lang="de-DE" sz="2400" dirty="0">
                <a:solidFill>
                  <a:schemeClr val="tx1"/>
                </a:solidFill>
              </a:rPr>
              <a:t> Anzeigen 0</a:t>
            </a:r>
          </a:p>
          <a:p>
            <a:r>
              <a:rPr lang="de-DE" sz="2400" dirty="0">
                <a:solidFill>
                  <a:schemeClr val="tx1"/>
                </a:solidFill>
              </a:rPr>
              <a:t>#</a:t>
            </a:r>
            <a:r>
              <a:rPr lang="de-DE" sz="2400" dirty="0" err="1">
                <a:solidFill>
                  <a:schemeClr val="tx1"/>
                </a:solidFill>
              </a:rPr>
              <a:t>define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err="1">
                <a:solidFill>
                  <a:schemeClr val="tx1"/>
                </a:solidFill>
              </a:rPr>
              <a:t>Stunde_stellen</a:t>
            </a:r>
            <a:r>
              <a:rPr lang="de-DE" sz="2400" dirty="0">
                <a:solidFill>
                  <a:schemeClr val="tx1"/>
                </a:solidFill>
              </a:rPr>
              <a:t> 1</a:t>
            </a:r>
          </a:p>
          <a:p>
            <a:r>
              <a:rPr lang="de-DE" sz="2400" dirty="0">
                <a:solidFill>
                  <a:schemeClr val="tx1"/>
                </a:solidFill>
              </a:rPr>
              <a:t>#</a:t>
            </a:r>
            <a:r>
              <a:rPr lang="de-DE" sz="2400" dirty="0" err="1">
                <a:solidFill>
                  <a:schemeClr val="tx1"/>
                </a:solidFill>
              </a:rPr>
              <a:t>define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err="1">
                <a:solidFill>
                  <a:schemeClr val="tx1"/>
                </a:solidFill>
              </a:rPr>
              <a:t>Minute_stellen</a:t>
            </a:r>
            <a:r>
              <a:rPr lang="de-DE" sz="2400" dirty="0">
                <a:solidFill>
                  <a:schemeClr val="tx1"/>
                </a:solidFill>
              </a:rPr>
              <a:t> 2</a:t>
            </a:r>
          </a:p>
          <a:p>
            <a:r>
              <a:rPr lang="de-DE" sz="2400" dirty="0">
                <a:solidFill>
                  <a:schemeClr val="tx1"/>
                </a:solidFill>
              </a:rPr>
              <a:t>#</a:t>
            </a:r>
            <a:r>
              <a:rPr lang="de-DE" sz="2400" dirty="0" err="1">
                <a:solidFill>
                  <a:schemeClr val="tx1"/>
                </a:solidFill>
              </a:rPr>
              <a:t>define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err="1">
                <a:solidFill>
                  <a:schemeClr val="tx1"/>
                </a:solidFill>
              </a:rPr>
              <a:t>Sekunde_stellen</a:t>
            </a:r>
            <a:r>
              <a:rPr lang="de-DE" sz="2400" dirty="0">
                <a:solidFill>
                  <a:schemeClr val="tx1"/>
                </a:solidFill>
              </a:rPr>
              <a:t> 3</a:t>
            </a:r>
          </a:p>
          <a:p>
            <a:endParaRPr lang="de-DE" sz="2400" dirty="0">
              <a:solidFill>
                <a:schemeClr val="tx1"/>
              </a:solidFill>
            </a:endParaRPr>
          </a:p>
          <a:p>
            <a:r>
              <a:rPr lang="de-DE" sz="2400" dirty="0" err="1">
                <a:solidFill>
                  <a:schemeClr val="tx1"/>
                </a:solidFill>
              </a:rPr>
              <a:t>int</a:t>
            </a:r>
            <a:r>
              <a:rPr lang="de-DE" sz="2400" dirty="0">
                <a:solidFill>
                  <a:schemeClr val="tx1"/>
                </a:solidFill>
              </a:rPr>
              <a:t> zustand=0;</a:t>
            </a:r>
            <a:endParaRPr lang="de-DE" sz="2400" dirty="0">
              <a:solidFill>
                <a:schemeClr val="tx1"/>
              </a:solidFill>
            </a:endParaRPr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342629" y="2565186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Audio 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563489"/>
      </p:ext>
    </p:extLst>
  </p:cSld>
  <p:clrMapOvr>
    <a:masterClrMapping/>
  </p:clrMapOvr>
  <p:transition spd="slow" advTm="1654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grpSp>
        <p:nvGrpSpPr>
          <p:cNvPr id="10" name="Gruppieren 9"/>
          <p:cNvGrpSpPr/>
          <p:nvPr/>
        </p:nvGrpSpPr>
        <p:grpSpPr>
          <a:xfrm>
            <a:off x="1936875" y="1075000"/>
            <a:ext cx="2215485" cy="2325053"/>
            <a:chOff x="3632886" y="1021492"/>
            <a:chExt cx="1771136" cy="1580980"/>
          </a:xfrm>
        </p:grpSpPr>
        <p:sp>
          <p:nvSpPr>
            <p:cNvPr id="3" name="Abgerundetes Rechteck 2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848008" y="1021492"/>
              <a:ext cx="132132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Anzeigen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uppieren 34"/>
          <p:cNvGrpSpPr/>
          <p:nvPr/>
        </p:nvGrpSpPr>
        <p:grpSpPr>
          <a:xfrm>
            <a:off x="5778842" y="1084461"/>
            <a:ext cx="2747319" cy="1780064"/>
            <a:chOff x="3632886" y="1021491"/>
            <a:chExt cx="1771136" cy="1580981"/>
          </a:xfrm>
        </p:grpSpPr>
        <p:sp>
          <p:nvSpPr>
            <p:cNvPr id="36" name="Abgerundetes Rechteck 35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7" name="Textfeld 36"/>
            <p:cNvSpPr txBox="1"/>
            <p:nvPr/>
          </p:nvSpPr>
          <p:spPr>
            <a:xfrm>
              <a:off x="3685550" y="1021491"/>
              <a:ext cx="156972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Stunde_einstellen</a:t>
              </a:r>
              <a:endParaRPr lang="de-DE" sz="2400" dirty="0" smtClean="0"/>
            </a:p>
          </p:txBody>
        </p:sp>
        <p:cxnSp>
          <p:nvCxnSpPr>
            <p:cNvPr id="38" name="Gerader Verbinder 37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uppieren 38"/>
          <p:cNvGrpSpPr/>
          <p:nvPr/>
        </p:nvGrpSpPr>
        <p:grpSpPr>
          <a:xfrm>
            <a:off x="8138982" y="2953768"/>
            <a:ext cx="2747319" cy="1756908"/>
            <a:chOff x="3632886" y="1021491"/>
            <a:chExt cx="1771136" cy="1580981"/>
          </a:xfrm>
        </p:grpSpPr>
        <p:sp>
          <p:nvSpPr>
            <p:cNvPr id="40" name="Abgerundetes Rechteck 39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1" name="Textfeld 40"/>
            <p:cNvSpPr txBox="1"/>
            <p:nvPr/>
          </p:nvSpPr>
          <p:spPr>
            <a:xfrm>
              <a:off x="3685550" y="1021491"/>
              <a:ext cx="158721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Minute_einstellen</a:t>
              </a:r>
              <a:endParaRPr lang="de-DE" sz="2400" dirty="0" smtClean="0"/>
            </a:p>
          </p:txBody>
        </p:sp>
        <p:cxnSp>
          <p:nvCxnSpPr>
            <p:cNvPr id="42" name="Gerader Verbinder 41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uppieren 42"/>
          <p:cNvGrpSpPr/>
          <p:nvPr/>
        </p:nvGrpSpPr>
        <p:grpSpPr>
          <a:xfrm>
            <a:off x="8138982" y="5061119"/>
            <a:ext cx="2747319" cy="1580981"/>
            <a:chOff x="3632886" y="1021491"/>
            <a:chExt cx="1771136" cy="1580981"/>
          </a:xfrm>
        </p:grpSpPr>
        <p:sp>
          <p:nvSpPr>
            <p:cNvPr id="44" name="Abgerundetes Rechteck 43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5" name="Textfeld 44"/>
            <p:cNvSpPr txBox="1"/>
            <p:nvPr/>
          </p:nvSpPr>
          <p:spPr>
            <a:xfrm>
              <a:off x="3685550" y="1021491"/>
              <a:ext cx="16901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Sekunde_einstellen</a:t>
              </a:r>
              <a:endParaRPr lang="de-DE" sz="2400" dirty="0" smtClean="0"/>
            </a:p>
          </p:txBody>
        </p:sp>
        <p:cxnSp>
          <p:nvCxnSpPr>
            <p:cNvPr id="46" name="Gerader Verbinder 45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Gerade Verbindung mit Pfeil 11"/>
          <p:cNvCxnSpPr>
            <a:stCxn id="3" idx="3"/>
            <a:endCxn id="36" idx="1"/>
          </p:cNvCxnSpPr>
          <p:nvPr/>
        </p:nvCxnSpPr>
        <p:spPr>
          <a:xfrm flipV="1">
            <a:off x="4152360" y="1974494"/>
            <a:ext cx="1626482" cy="263033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/>
          <p:cNvSpPr txBox="1"/>
          <p:nvPr/>
        </p:nvSpPr>
        <p:spPr>
          <a:xfrm>
            <a:off x="9492270" y="4599453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m</a:t>
            </a:r>
            <a:r>
              <a:rPr lang="de-DE" sz="2400" dirty="0" err="1" smtClean="0"/>
              <a:t>ode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cxnSp>
        <p:nvCxnSpPr>
          <p:cNvPr id="50" name="Gerade Verbindung mit Pfeil 49"/>
          <p:cNvCxnSpPr>
            <a:endCxn id="40" idx="0"/>
          </p:cNvCxnSpPr>
          <p:nvPr/>
        </p:nvCxnSpPr>
        <p:spPr>
          <a:xfrm>
            <a:off x="8526161" y="1737975"/>
            <a:ext cx="986481" cy="1215794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 Verbindung mit Pfeil 51"/>
          <p:cNvCxnSpPr>
            <a:stCxn id="44" idx="1"/>
          </p:cNvCxnSpPr>
          <p:nvPr/>
        </p:nvCxnSpPr>
        <p:spPr>
          <a:xfrm flipH="1" flipV="1">
            <a:off x="4124938" y="2550695"/>
            <a:ext cx="4014044" cy="3300915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Gerade Verbindung mit Pfeil 52"/>
          <p:cNvCxnSpPr>
            <a:stCxn id="40" idx="2"/>
            <a:endCxn id="44" idx="0"/>
          </p:cNvCxnSpPr>
          <p:nvPr/>
        </p:nvCxnSpPr>
        <p:spPr>
          <a:xfrm>
            <a:off x="9512642" y="4710676"/>
            <a:ext cx="0" cy="350444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feld 79"/>
          <p:cNvSpPr txBox="1"/>
          <p:nvPr/>
        </p:nvSpPr>
        <p:spPr>
          <a:xfrm>
            <a:off x="8843952" y="1874952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m</a:t>
            </a:r>
            <a:r>
              <a:rPr lang="de-DE" sz="2400" dirty="0" err="1" smtClean="0"/>
              <a:t>ode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81" name="Textfeld 80"/>
          <p:cNvSpPr txBox="1"/>
          <p:nvPr/>
        </p:nvSpPr>
        <p:spPr>
          <a:xfrm>
            <a:off x="4450583" y="1429161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m</a:t>
            </a:r>
            <a:r>
              <a:rPr lang="de-DE" sz="2400" dirty="0" err="1" smtClean="0"/>
              <a:t>ode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82" name="Textfeld 81"/>
          <p:cNvSpPr txBox="1"/>
          <p:nvPr/>
        </p:nvSpPr>
        <p:spPr>
          <a:xfrm>
            <a:off x="7117148" y="4598714"/>
            <a:ext cx="612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tv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" name="Textfeld 4"/>
          <p:cNvSpPr txBox="1"/>
          <p:nvPr/>
        </p:nvSpPr>
        <p:spPr>
          <a:xfrm>
            <a:off x="1970597" y="1918356"/>
            <a:ext cx="19881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  <a:p>
            <a:r>
              <a:rPr lang="de-DE" sz="2400" dirty="0" err="1" smtClean="0"/>
              <a:t>zeittakt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7" name="Textfeld 46"/>
          <p:cNvSpPr txBox="1"/>
          <p:nvPr/>
        </p:nvSpPr>
        <p:spPr>
          <a:xfrm>
            <a:off x="5905592" y="1678074"/>
            <a:ext cx="19881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  <a:p>
            <a:r>
              <a:rPr lang="de-DE" sz="2400" dirty="0" err="1" smtClean="0"/>
              <a:t>tv</a:t>
            </a:r>
            <a:r>
              <a:rPr lang="de-DE" sz="2400" dirty="0" smtClean="0"/>
              <a:t>()</a:t>
            </a:r>
          </a:p>
          <a:p>
            <a:r>
              <a:rPr lang="de-DE" sz="2400" dirty="0" err="1" smtClean="0"/>
              <a:t>tr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34" name="Google Shape;56;p1"/>
          <p:cNvSpPr/>
          <p:nvPr/>
        </p:nvSpPr>
        <p:spPr>
          <a:xfrm>
            <a:off x="174784" y="3687199"/>
            <a:ext cx="4732708" cy="1584922"/>
          </a:xfrm>
          <a:prstGeom prst="wedgeRoundRectCallout">
            <a:avLst>
              <a:gd name="adj1" fmla="val 57759"/>
              <a:gd name="adj2" fmla="val -1326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Die Ereignisse (Interrupts):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Alle Tasten mit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Pulldown</a:t>
            </a:r>
            <a:endParaRPr lang="de-DE" sz="2400" dirty="0" smtClean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ISRs: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mode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(),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tv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(),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tr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()</a:t>
            </a:r>
          </a:p>
        </p:txBody>
      </p:sp>
      <p:sp>
        <p:nvSpPr>
          <p:cNvPr id="51" name="Textfeld 50"/>
          <p:cNvSpPr txBox="1"/>
          <p:nvPr/>
        </p:nvSpPr>
        <p:spPr>
          <a:xfrm>
            <a:off x="8305150" y="3501284"/>
            <a:ext cx="19881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  <a:p>
            <a:r>
              <a:rPr lang="de-DE" sz="2400" dirty="0" err="1" smtClean="0"/>
              <a:t>tv</a:t>
            </a:r>
            <a:r>
              <a:rPr lang="de-DE" sz="2400" dirty="0" smtClean="0"/>
              <a:t>()</a:t>
            </a:r>
          </a:p>
          <a:p>
            <a:r>
              <a:rPr lang="de-DE" sz="2400" dirty="0" err="1" smtClean="0"/>
              <a:t>tr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8" name="Textfeld 47"/>
          <p:cNvSpPr txBox="1"/>
          <p:nvPr/>
        </p:nvSpPr>
        <p:spPr>
          <a:xfrm>
            <a:off x="8295428" y="5617296"/>
            <a:ext cx="19881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</p:txBody>
      </p:sp>
      <p:sp>
        <p:nvSpPr>
          <p:cNvPr id="8" name="Vertikaler Bildlauf 7"/>
          <p:cNvSpPr/>
          <p:nvPr/>
        </p:nvSpPr>
        <p:spPr>
          <a:xfrm>
            <a:off x="6324751" y="586198"/>
            <a:ext cx="5764385" cy="5503111"/>
          </a:xfrm>
          <a:prstGeom prst="verticalScroll">
            <a:avLst>
              <a:gd name="adj" fmla="val 5680"/>
            </a:avLst>
          </a:prstGeom>
          <a:solidFill>
            <a:schemeClr val="accent4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400" dirty="0" err="1">
                <a:solidFill>
                  <a:schemeClr val="tx1"/>
                </a:solidFill>
              </a:rPr>
              <a:t>InterruptIn</a:t>
            </a:r>
            <a:r>
              <a:rPr lang="de-DE" sz="2400" dirty="0">
                <a:solidFill>
                  <a:schemeClr val="tx1"/>
                </a:solidFill>
              </a:rPr>
              <a:t> Mode(PA_1);</a:t>
            </a:r>
          </a:p>
          <a:p>
            <a:r>
              <a:rPr lang="de-DE" sz="2400" dirty="0" err="1">
                <a:solidFill>
                  <a:schemeClr val="tx1"/>
                </a:solidFill>
              </a:rPr>
              <a:t>InterruptIn</a:t>
            </a:r>
            <a:r>
              <a:rPr lang="de-DE" sz="2400" dirty="0">
                <a:solidFill>
                  <a:schemeClr val="tx1"/>
                </a:solidFill>
              </a:rPr>
              <a:t> TV(PA_6);</a:t>
            </a:r>
          </a:p>
          <a:p>
            <a:r>
              <a:rPr lang="de-DE" sz="2400" dirty="0" err="1">
                <a:solidFill>
                  <a:schemeClr val="tx1"/>
                </a:solidFill>
              </a:rPr>
              <a:t>InterruptIn</a:t>
            </a:r>
            <a:r>
              <a:rPr lang="de-DE" sz="2400" dirty="0">
                <a:solidFill>
                  <a:schemeClr val="tx1"/>
                </a:solidFill>
              </a:rPr>
              <a:t> TR(PA_10);</a:t>
            </a:r>
          </a:p>
          <a:p>
            <a:endParaRPr lang="de-DE" sz="2400" dirty="0">
              <a:solidFill>
                <a:schemeClr val="tx1"/>
              </a:solidFill>
            </a:endParaRPr>
          </a:p>
          <a:p>
            <a:r>
              <a:rPr lang="de-DE" sz="2400" dirty="0" err="1">
                <a:solidFill>
                  <a:schemeClr val="tx1"/>
                </a:solidFill>
              </a:rPr>
              <a:t>void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err="1">
                <a:solidFill>
                  <a:schemeClr val="tx1"/>
                </a:solidFill>
              </a:rPr>
              <a:t>initInterrupt</a:t>
            </a:r>
            <a:r>
              <a:rPr lang="de-DE" sz="2400" dirty="0">
                <a:solidFill>
                  <a:schemeClr val="tx1"/>
                </a:solidFill>
              </a:rPr>
              <a:t>()</a:t>
            </a:r>
          </a:p>
          <a:p>
            <a:r>
              <a:rPr lang="de-DE" sz="2400" dirty="0">
                <a:solidFill>
                  <a:schemeClr val="tx1"/>
                </a:solidFill>
              </a:rPr>
              <a:t>{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</a:t>
            </a:r>
            <a:r>
              <a:rPr lang="de-DE" sz="2400" dirty="0" err="1">
                <a:solidFill>
                  <a:schemeClr val="tx1"/>
                </a:solidFill>
              </a:rPr>
              <a:t>Mode.mode</a:t>
            </a:r>
            <a:r>
              <a:rPr lang="de-DE" sz="2400" dirty="0">
                <a:solidFill>
                  <a:schemeClr val="tx1"/>
                </a:solidFill>
              </a:rPr>
              <a:t>(</a:t>
            </a:r>
            <a:r>
              <a:rPr lang="de-DE" sz="2400" dirty="0" err="1">
                <a:solidFill>
                  <a:schemeClr val="tx1"/>
                </a:solidFill>
              </a:rPr>
              <a:t>PullDown</a:t>
            </a:r>
            <a:r>
              <a:rPr lang="de-DE" sz="2400" dirty="0">
                <a:solidFill>
                  <a:schemeClr val="tx1"/>
                </a:solidFill>
              </a:rPr>
              <a:t>);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</a:t>
            </a:r>
            <a:r>
              <a:rPr lang="de-DE" sz="2400" dirty="0" err="1">
                <a:solidFill>
                  <a:schemeClr val="tx1"/>
                </a:solidFill>
              </a:rPr>
              <a:t>Mode.rise</a:t>
            </a:r>
            <a:r>
              <a:rPr lang="de-DE" sz="2400" dirty="0">
                <a:solidFill>
                  <a:schemeClr val="tx1"/>
                </a:solidFill>
              </a:rPr>
              <a:t>(&amp;</a:t>
            </a:r>
            <a:r>
              <a:rPr lang="de-DE" sz="2400" dirty="0" err="1">
                <a:solidFill>
                  <a:schemeClr val="tx1"/>
                </a:solidFill>
              </a:rPr>
              <a:t>mode</a:t>
            </a:r>
            <a:r>
              <a:rPr lang="de-DE" sz="2400" dirty="0">
                <a:solidFill>
                  <a:schemeClr val="tx1"/>
                </a:solidFill>
              </a:rPr>
              <a:t>);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</a:t>
            </a:r>
            <a:r>
              <a:rPr lang="de-DE" sz="2400" dirty="0" err="1">
                <a:solidFill>
                  <a:schemeClr val="tx1"/>
                </a:solidFill>
              </a:rPr>
              <a:t>TV.mode</a:t>
            </a:r>
            <a:r>
              <a:rPr lang="de-DE" sz="2400" dirty="0">
                <a:solidFill>
                  <a:schemeClr val="tx1"/>
                </a:solidFill>
              </a:rPr>
              <a:t>(</a:t>
            </a:r>
            <a:r>
              <a:rPr lang="de-DE" sz="2400" dirty="0" err="1">
                <a:solidFill>
                  <a:schemeClr val="tx1"/>
                </a:solidFill>
              </a:rPr>
              <a:t>PullDown</a:t>
            </a:r>
            <a:r>
              <a:rPr lang="de-DE" sz="2400" dirty="0">
                <a:solidFill>
                  <a:schemeClr val="tx1"/>
                </a:solidFill>
              </a:rPr>
              <a:t>);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</a:t>
            </a:r>
            <a:r>
              <a:rPr lang="de-DE" sz="2400" dirty="0" err="1">
                <a:solidFill>
                  <a:schemeClr val="tx1"/>
                </a:solidFill>
              </a:rPr>
              <a:t>TV.rise</a:t>
            </a:r>
            <a:r>
              <a:rPr lang="de-DE" sz="2400" dirty="0">
                <a:solidFill>
                  <a:schemeClr val="tx1"/>
                </a:solidFill>
              </a:rPr>
              <a:t>(&amp;</a:t>
            </a:r>
            <a:r>
              <a:rPr lang="de-DE" sz="2400" dirty="0" err="1">
                <a:solidFill>
                  <a:schemeClr val="tx1"/>
                </a:solidFill>
              </a:rPr>
              <a:t>tv</a:t>
            </a:r>
            <a:r>
              <a:rPr lang="de-DE" sz="2400" dirty="0">
                <a:solidFill>
                  <a:schemeClr val="tx1"/>
                </a:solidFill>
              </a:rPr>
              <a:t>);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</a:t>
            </a:r>
            <a:r>
              <a:rPr lang="de-DE" sz="2400" dirty="0" err="1">
                <a:solidFill>
                  <a:schemeClr val="tx1"/>
                </a:solidFill>
              </a:rPr>
              <a:t>TR.mode</a:t>
            </a:r>
            <a:r>
              <a:rPr lang="de-DE" sz="2400" dirty="0">
                <a:solidFill>
                  <a:schemeClr val="tx1"/>
                </a:solidFill>
              </a:rPr>
              <a:t>(</a:t>
            </a:r>
            <a:r>
              <a:rPr lang="de-DE" sz="2400" dirty="0" err="1">
                <a:solidFill>
                  <a:schemeClr val="tx1"/>
                </a:solidFill>
              </a:rPr>
              <a:t>PullDown</a:t>
            </a:r>
            <a:r>
              <a:rPr lang="de-DE" sz="2400" dirty="0">
                <a:solidFill>
                  <a:schemeClr val="tx1"/>
                </a:solidFill>
              </a:rPr>
              <a:t>);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</a:t>
            </a:r>
            <a:r>
              <a:rPr lang="de-DE" sz="2400" dirty="0" err="1">
                <a:solidFill>
                  <a:schemeClr val="tx1"/>
                </a:solidFill>
              </a:rPr>
              <a:t>TR.rise</a:t>
            </a:r>
            <a:r>
              <a:rPr lang="de-DE" sz="2400" dirty="0">
                <a:solidFill>
                  <a:schemeClr val="tx1"/>
                </a:solidFill>
              </a:rPr>
              <a:t>(&amp;</a:t>
            </a:r>
            <a:r>
              <a:rPr lang="de-DE" sz="2400" dirty="0" err="1">
                <a:solidFill>
                  <a:schemeClr val="tx1"/>
                </a:solidFill>
              </a:rPr>
              <a:t>tr</a:t>
            </a:r>
            <a:r>
              <a:rPr lang="de-DE" sz="2400" dirty="0">
                <a:solidFill>
                  <a:schemeClr val="tx1"/>
                </a:solidFill>
              </a:rPr>
              <a:t>);</a:t>
            </a:r>
          </a:p>
          <a:p>
            <a:r>
              <a:rPr lang="de-DE" sz="2400" dirty="0">
                <a:solidFill>
                  <a:schemeClr val="tx1"/>
                </a:solidFill>
              </a:rPr>
              <a:t>}</a:t>
            </a:r>
            <a:endParaRPr lang="de-DE" sz="2400" dirty="0">
              <a:solidFill>
                <a:schemeClr val="tx1"/>
              </a:solidFill>
            </a:endParaRPr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328622" y="3592356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Audio 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603490"/>
      </p:ext>
    </p:extLst>
  </p:cSld>
  <p:clrMapOvr>
    <a:masterClrMapping/>
  </p:clrMapOvr>
  <p:transition spd="slow" advTm="4916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grpSp>
        <p:nvGrpSpPr>
          <p:cNvPr id="10" name="Gruppieren 9"/>
          <p:cNvGrpSpPr/>
          <p:nvPr/>
        </p:nvGrpSpPr>
        <p:grpSpPr>
          <a:xfrm>
            <a:off x="1936875" y="1075000"/>
            <a:ext cx="2215485" cy="2325053"/>
            <a:chOff x="3632886" y="1021492"/>
            <a:chExt cx="1771136" cy="1580980"/>
          </a:xfrm>
        </p:grpSpPr>
        <p:sp>
          <p:nvSpPr>
            <p:cNvPr id="3" name="Abgerundetes Rechteck 2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848008" y="1021492"/>
              <a:ext cx="132132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Anzeigen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uppieren 34"/>
          <p:cNvGrpSpPr/>
          <p:nvPr/>
        </p:nvGrpSpPr>
        <p:grpSpPr>
          <a:xfrm>
            <a:off x="5778842" y="1084461"/>
            <a:ext cx="2747319" cy="1780064"/>
            <a:chOff x="3632886" y="1021491"/>
            <a:chExt cx="1771136" cy="1580981"/>
          </a:xfrm>
        </p:grpSpPr>
        <p:sp>
          <p:nvSpPr>
            <p:cNvPr id="36" name="Abgerundetes Rechteck 35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7" name="Textfeld 36"/>
            <p:cNvSpPr txBox="1"/>
            <p:nvPr/>
          </p:nvSpPr>
          <p:spPr>
            <a:xfrm>
              <a:off x="3685550" y="1021491"/>
              <a:ext cx="156972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Stunde_einstellen</a:t>
              </a:r>
              <a:endParaRPr lang="de-DE" sz="2400" dirty="0" smtClean="0"/>
            </a:p>
          </p:txBody>
        </p:sp>
        <p:cxnSp>
          <p:nvCxnSpPr>
            <p:cNvPr id="38" name="Gerader Verbinder 37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uppieren 38"/>
          <p:cNvGrpSpPr/>
          <p:nvPr/>
        </p:nvGrpSpPr>
        <p:grpSpPr>
          <a:xfrm>
            <a:off x="8138982" y="2953768"/>
            <a:ext cx="2747319" cy="1756908"/>
            <a:chOff x="3632886" y="1021491"/>
            <a:chExt cx="1771136" cy="1580981"/>
          </a:xfrm>
        </p:grpSpPr>
        <p:sp>
          <p:nvSpPr>
            <p:cNvPr id="40" name="Abgerundetes Rechteck 39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1" name="Textfeld 40"/>
            <p:cNvSpPr txBox="1"/>
            <p:nvPr/>
          </p:nvSpPr>
          <p:spPr>
            <a:xfrm>
              <a:off x="3685550" y="1021491"/>
              <a:ext cx="158721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Minute_einstellen</a:t>
              </a:r>
              <a:endParaRPr lang="de-DE" sz="2400" dirty="0" smtClean="0"/>
            </a:p>
          </p:txBody>
        </p:sp>
        <p:cxnSp>
          <p:nvCxnSpPr>
            <p:cNvPr id="42" name="Gerader Verbinder 41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uppieren 42"/>
          <p:cNvGrpSpPr/>
          <p:nvPr/>
        </p:nvGrpSpPr>
        <p:grpSpPr>
          <a:xfrm>
            <a:off x="8138982" y="5061119"/>
            <a:ext cx="2747319" cy="1580981"/>
            <a:chOff x="3632886" y="1021491"/>
            <a:chExt cx="1771136" cy="1580981"/>
          </a:xfrm>
        </p:grpSpPr>
        <p:sp>
          <p:nvSpPr>
            <p:cNvPr id="44" name="Abgerundetes Rechteck 43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5" name="Textfeld 44"/>
            <p:cNvSpPr txBox="1"/>
            <p:nvPr/>
          </p:nvSpPr>
          <p:spPr>
            <a:xfrm>
              <a:off x="3685550" y="1021491"/>
              <a:ext cx="16901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Sekunde_einstellen</a:t>
              </a:r>
              <a:endParaRPr lang="de-DE" sz="2400" dirty="0" smtClean="0"/>
            </a:p>
          </p:txBody>
        </p:sp>
        <p:cxnSp>
          <p:nvCxnSpPr>
            <p:cNvPr id="46" name="Gerader Verbinder 45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Gerade Verbindung mit Pfeil 11"/>
          <p:cNvCxnSpPr>
            <a:stCxn id="3" idx="3"/>
            <a:endCxn id="36" idx="1"/>
          </p:cNvCxnSpPr>
          <p:nvPr/>
        </p:nvCxnSpPr>
        <p:spPr>
          <a:xfrm flipV="1">
            <a:off x="4152360" y="1974494"/>
            <a:ext cx="1626482" cy="263033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/>
          <p:cNvSpPr txBox="1"/>
          <p:nvPr/>
        </p:nvSpPr>
        <p:spPr>
          <a:xfrm>
            <a:off x="9492270" y="4599453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m</a:t>
            </a:r>
            <a:r>
              <a:rPr lang="de-DE" sz="2400" dirty="0" err="1" smtClean="0"/>
              <a:t>ode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cxnSp>
        <p:nvCxnSpPr>
          <p:cNvPr id="50" name="Gerade Verbindung mit Pfeil 49"/>
          <p:cNvCxnSpPr>
            <a:endCxn id="40" idx="0"/>
          </p:cNvCxnSpPr>
          <p:nvPr/>
        </p:nvCxnSpPr>
        <p:spPr>
          <a:xfrm>
            <a:off x="8526161" y="1737975"/>
            <a:ext cx="986481" cy="1215794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 Verbindung mit Pfeil 51"/>
          <p:cNvCxnSpPr>
            <a:stCxn id="44" idx="1"/>
          </p:cNvCxnSpPr>
          <p:nvPr/>
        </p:nvCxnSpPr>
        <p:spPr>
          <a:xfrm flipH="1" flipV="1">
            <a:off x="4124938" y="2550695"/>
            <a:ext cx="4014044" cy="3300915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Gerade Verbindung mit Pfeil 52"/>
          <p:cNvCxnSpPr>
            <a:stCxn id="40" idx="2"/>
            <a:endCxn id="44" idx="0"/>
          </p:cNvCxnSpPr>
          <p:nvPr/>
        </p:nvCxnSpPr>
        <p:spPr>
          <a:xfrm>
            <a:off x="9512642" y="4710676"/>
            <a:ext cx="0" cy="350444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feld 79"/>
          <p:cNvSpPr txBox="1"/>
          <p:nvPr/>
        </p:nvSpPr>
        <p:spPr>
          <a:xfrm>
            <a:off x="8843952" y="1874952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m</a:t>
            </a:r>
            <a:r>
              <a:rPr lang="de-DE" sz="2400" dirty="0" err="1" smtClean="0"/>
              <a:t>ode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81" name="Textfeld 80"/>
          <p:cNvSpPr txBox="1"/>
          <p:nvPr/>
        </p:nvSpPr>
        <p:spPr>
          <a:xfrm>
            <a:off x="4450583" y="1429161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m</a:t>
            </a:r>
            <a:r>
              <a:rPr lang="de-DE" sz="2400" dirty="0" err="1" smtClean="0"/>
              <a:t>ode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82" name="Textfeld 81"/>
          <p:cNvSpPr txBox="1"/>
          <p:nvPr/>
        </p:nvSpPr>
        <p:spPr>
          <a:xfrm>
            <a:off x="7117148" y="4598714"/>
            <a:ext cx="612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tv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" name="Textfeld 4"/>
          <p:cNvSpPr txBox="1"/>
          <p:nvPr/>
        </p:nvSpPr>
        <p:spPr>
          <a:xfrm>
            <a:off x="1970597" y="1918356"/>
            <a:ext cx="19881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  <a:p>
            <a:r>
              <a:rPr lang="de-DE" sz="2400" dirty="0" err="1" smtClean="0"/>
              <a:t>zeittakt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7" name="Textfeld 46"/>
          <p:cNvSpPr txBox="1"/>
          <p:nvPr/>
        </p:nvSpPr>
        <p:spPr>
          <a:xfrm>
            <a:off x="5905592" y="1678074"/>
            <a:ext cx="19881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  <a:p>
            <a:r>
              <a:rPr lang="de-DE" sz="2400" dirty="0" err="1" smtClean="0"/>
              <a:t>tv</a:t>
            </a:r>
            <a:r>
              <a:rPr lang="de-DE" sz="2400" dirty="0" smtClean="0"/>
              <a:t>()</a:t>
            </a:r>
          </a:p>
          <a:p>
            <a:r>
              <a:rPr lang="de-DE" sz="2400" dirty="0" err="1" smtClean="0"/>
              <a:t>tr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34" name="Google Shape;56;p1"/>
          <p:cNvSpPr/>
          <p:nvPr/>
        </p:nvSpPr>
        <p:spPr>
          <a:xfrm>
            <a:off x="174784" y="3687199"/>
            <a:ext cx="3783986" cy="1584922"/>
          </a:xfrm>
          <a:prstGeom prst="wedgeRoundRectCallout">
            <a:avLst>
              <a:gd name="adj1" fmla="val -16517"/>
              <a:gd name="adj2" fmla="val -72777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Zeite</a:t>
            </a:r>
            <a:r>
              <a:rPr lang="de-DE" sz="2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reigniss</a:t>
            </a: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(Interrupt):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Alle 1 Sekunde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ISR: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zeittakt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()</a:t>
            </a:r>
          </a:p>
        </p:txBody>
      </p:sp>
      <p:sp>
        <p:nvSpPr>
          <p:cNvPr id="51" name="Textfeld 50"/>
          <p:cNvSpPr txBox="1"/>
          <p:nvPr/>
        </p:nvSpPr>
        <p:spPr>
          <a:xfrm>
            <a:off x="8305150" y="3501284"/>
            <a:ext cx="19881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  <a:p>
            <a:r>
              <a:rPr lang="de-DE" sz="2400" dirty="0" err="1" smtClean="0"/>
              <a:t>tv</a:t>
            </a:r>
            <a:r>
              <a:rPr lang="de-DE" sz="2400" dirty="0" smtClean="0"/>
              <a:t>()</a:t>
            </a:r>
          </a:p>
          <a:p>
            <a:r>
              <a:rPr lang="de-DE" sz="2400" dirty="0" err="1" smtClean="0"/>
              <a:t>tr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8" name="Textfeld 47"/>
          <p:cNvSpPr txBox="1"/>
          <p:nvPr/>
        </p:nvSpPr>
        <p:spPr>
          <a:xfrm>
            <a:off x="8295428" y="5617296"/>
            <a:ext cx="19881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</p:txBody>
      </p:sp>
      <p:sp>
        <p:nvSpPr>
          <p:cNvPr id="8" name="Vertikaler Bildlauf 7"/>
          <p:cNvSpPr/>
          <p:nvPr/>
        </p:nvSpPr>
        <p:spPr>
          <a:xfrm>
            <a:off x="3753853" y="586198"/>
            <a:ext cx="8335283" cy="5503111"/>
          </a:xfrm>
          <a:prstGeom prst="verticalScroll">
            <a:avLst>
              <a:gd name="adj" fmla="val 5680"/>
            </a:avLst>
          </a:prstGeom>
          <a:solidFill>
            <a:schemeClr val="accent4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400" dirty="0" err="1">
                <a:solidFill>
                  <a:schemeClr val="tx1"/>
                </a:solidFill>
              </a:rPr>
              <a:t>void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err="1">
                <a:solidFill>
                  <a:schemeClr val="tx1"/>
                </a:solidFill>
              </a:rPr>
              <a:t>initTimer</a:t>
            </a:r>
            <a:r>
              <a:rPr lang="de-DE" sz="2400" dirty="0">
                <a:solidFill>
                  <a:schemeClr val="tx1"/>
                </a:solidFill>
              </a:rPr>
              <a:t>()</a:t>
            </a:r>
          </a:p>
          <a:p>
            <a:r>
              <a:rPr lang="de-DE" sz="2400" dirty="0">
                <a:solidFill>
                  <a:schemeClr val="tx1"/>
                </a:solidFill>
              </a:rPr>
              <a:t>{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RCC-&gt;APB1ENR|=0b10000;  //</a:t>
            </a:r>
            <a:r>
              <a:rPr lang="de-DE" sz="2400" dirty="0" err="1">
                <a:solidFill>
                  <a:schemeClr val="tx1"/>
                </a:solidFill>
              </a:rPr>
              <a:t>Clock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err="1">
                <a:solidFill>
                  <a:schemeClr val="tx1"/>
                </a:solidFill>
              </a:rPr>
              <a:t>Enable</a:t>
            </a:r>
            <a:endParaRPr lang="de-DE" sz="2400" dirty="0">
              <a:solidFill>
                <a:schemeClr val="tx1"/>
              </a:solidFill>
            </a:endParaRPr>
          </a:p>
          <a:p>
            <a:r>
              <a:rPr lang="de-DE" sz="2400" dirty="0">
                <a:solidFill>
                  <a:schemeClr val="tx1"/>
                </a:solidFill>
              </a:rPr>
              <a:t>    TIM6-&gt;PSC=31999;         //</a:t>
            </a:r>
            <a:r>
              <a:rPr lang="de-DE" sz="2400" dirty="0" err="1">
                <a:solidFill>
                  <a:schemeClr val="tx1"/>
                </a:solidFill>
              </a:rPr>
              <a:t>Prescaler</a:t>
            </a:r>
            <a:r>
              <a:rPr lang="de-DE" sz="2400" dirty="0">
                <a:solidFill>
                  <a:schemeClr val="tx1"/>
                </a:solidFill>
              </a:rPr>
              <a:t> 1ms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TIM6-&gt;ARR=1000;         //</a:t>
            </a:r>
            <a:r>
              <a:rPr lang="de-DE" sz="2400" dirty="0" err="1">
                <a:solidFill>
                  <a:schemeClr val="tx1"/>
                </a:solidFill>
              </a:rPr>
              <a:t>Autoreload</a:t>
            </a:r>
            <a:r>
              <a:rPr lang="de-DE" sz="2400" dirty="0">
                <a:solidFill>
                  <a:schemeClr val="tx1"/>
                </a:solidFill>
              </a:rPr>
              <a:t> 1000*1ms = 1s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TIM6-&gt;DIER=1;           //UIE = 1 (Update Interrupt </a:t>
            </a:r>
            <a:r>
              <a:rPr lang="de-DE" sz="2400" dirty="0" err="1">
                <a:solidFill>
                  <a:schemeClr val="tx1"/>
                </a:solidFill>
              </a:rPr>
              <a:t>Enable</a:t>
            </a:r>
            <a:r>
              <a:rPr lang="de-DE" sz="2400" dirty="0">
                <a:solidFill>
                  <a:schemeClr val="tx1"/>
                </a:solidFill>
              </a:rPr>
              <a:t>)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TIM6-&gt;SR=0;             //UIF =0 (Update Interrupt </a:t>
            </a:r>
            <a:r>
              <a:rPr lang="de-DE" sz="2400" dirty="0" err="1">
                <a:solidFill>
                  <a:schemeClr val="tx1"/>
                </a:solidFill>
              </a:rPr>
              <a:t>Flag</a:t>
            </a:r>
            <a:r>
              <a:rPr lang="de-DE" sz="2400" dirty="0">
                <a:solidFill>
                  <a:schemeClr val="tx1"/>
                </a:solidFill>
              </a:rPr>
              <a:t>)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TIM6-&gt;CR1=1;            //CEN=1 (Counter </a:t>
            </a:r>
            <a:r>
              <a:rPr lang="de-DE" sz="2400" dirty="0" err="1">
                <a:solidFill>
                  <a:schemeClr val="tx1"/>
                </a:solidFill>
              </a:rPr>
              <a:t>Enable</a:t>
            </a:r>
            <a:r>
              <a:rPr lang="de-DE" sz="2400" dirty="0">
                <a:solidFill>
                  <a:schemeClr val="tx1"/>
                </a:solidFill>
              </a:rPr>
              <a:t>)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/* TIM6_IRQn </a:t>
            </a:r>
            <a:r>
              <a:rPr lang="de-DE" sz="2400" dirty="0" err="1">
                <a:solidFill>
                  <a:schemeClr val="tx1"/>
                </a:solidFill>
              </a:rPr>
              <a:t>interrupt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err="1">
                <a:solidFill>
                  <a:schemeClr val="tx1"/>
                </a:solidFill>
              </a:rPr>
              <a:t>configuration</a:t>
            </a:r>
            <a:r>
              <a:rPr lang="de-DE" sz="2400" dirty="0">
                <a:solidFill>
                  <a:schemeClr val="tx1"/>
                </a:solidFill>
              </a:rPr>
              <a:t> */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</a:t>
            </a:r>
            <a:r>
              <a:rPr lang="de-DE" sz="2400" dirty="0" err="1">
                <a:solidFill>
                  <a:schemeClr val="tx1"/>
                </a:solidFill>
              </a:rPr>
              <a:t>NVIC_SetVector</a:t>
            </a:r>
            <a:r>
              <a:rPr lang="de-DE" sz="2400" dirty="0">
                <a:solidFill>
                  <a:schemeClr val="tx1"/>
                </a:solidFill>
              </a:rPr>
              <a:t>(TIM6_IRQn, (uint32_t)&amp;</a:t>
            </a:r>
            <a:r>
              <a:rPr lang="de-DE" sz="2400" dirty="0" err="1">
                <a:solidFill>
                  <a:schemeClr val="tx1"/>
                </a:solidFill>
              </a:rPr>
              <a:t>zeittakt</a:t>
            </a:r>
            <a:r>
              <a:rPr lang="de-DE" sz="2400" dirty="0">
                <a:solidFill>
                  <a:schemeClr val="tx1"/>
                </a:solidFill>
              </a:rPr>
              <a:t>);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</a:t>
            </a:r>
            <a:r>
              <a:rPr lang="de-DE" sz="2400" dirty="0" err="1">
                <a:solidFill>
                  <a:schemeClr val="tx1"/>
                </a:solidFill>
              </a:rPr>
              <a:t>HAL_NVIC_EnableIRQ</a:t>
            </a:r>
            <a:r>
              <a:rPr lang="de-DE" sz="2400" dirty="0">
                <a:solidFill>
                  <a:schemeClr val="tx1"/>
                </a:solidFill>
              </a:rPr>
              <a:t>(TIM6_IRQn);</a:t>
            </a:r>
          </a:p>
          <a:p>
            <a:endParaRPr lang="de-DE" sz="2400" dirty="0">
              <a:solidFill>
                <a:schemeClr val="tx1"/>
              </a:solidFill>
            </a:endParaRPr>
          </a:p>
          <a:p>
            <a:r>
              <a:rPr lang="de-DE" sz="2400" dirty="0">
                <a:solidFill>
                  <a:schemeClr val="tx1"/>
                </a:solidFill>
              </a:rPr>
              <a:t>}</a:t>
            </a:r>
            <a:endParaRPr lang="de-DE" sz="2400" dirty="0">
              <a:solidFill>
                <a:schemeClr val="tx1"/>
              </a:solidFill>
            </a:endParaRPr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521426" y="1458568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Audio 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916775"/>
      </p:ext>
    </p:extLst>
  </p:cSld>
  <p:clrMapOvr>
    <a:masterClrMapping/>
  </p:clrMapOvr>
  <p:transition spd="slow" advTm="5904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grpSp>
        <p:nvGrpSpPr>
          <p:cNvPr id="10" name="Gruppieren 9"/>
          <p:cNvGrpSpPr/>
          <p:nvPr/>
        </p:nvGrpSpPr>
        <p:grpSpPr>
          <a:xfrm>
            <a:off x="1936875" y="1075000"/>
            <a:ext cx="2215485" cy="2325053"/>
            <a:chOff x="3632886" y="1021492"/>
            <a:chExt cx="1771136" cy="1580980"/>
          </a:xfrm>
        </p:grpSpPr>
        <p:sp>
          <p:nvSpPr>
            <p:cNvPr id="3" name="Abgerundetes Rechteck 2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848008" y="1021492"/>
              <a:ext cx="132132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Anzeigen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uppieren 34"/>
          <p:cNvGrpSpPr/>
          <p:nvPr/>
        </p:nvGrpSpPr>
        <p:grpSpPr>
          <a:xfrm>
            <a:off x="5778842" y="1084461"/>
            <a:ext cx="2747319" cy="1780064"/>
            <a:chOff x="3632886" y="1021491"/>
            <a:chExt cx="1771136" cy="1580981"/>
          </a:xfrm>
        </p:grpSpPr>
        <p:sp>
          <p:nvSpPr>
            <p:cNvPr id="36" name="Abgerundetes Rechteck 35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7" name="Textfeld 36"/>
            <p:cNvSpPr txBox="1"/>
            <p:nvPr/>
          </p:nvSpPr>
          <p:spPr>
            <a:xfrm>
              <a:off x="3685550" y="1021491"/>
              <a:ext cx="156972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Stunde_einstellen</a:t>
              </a:r>
              <a:endParaRPr lang="de-DE" sz="2400" dirty="0" smtClean="0"/>
            </a:p>
          </p:txBody>
        </p:sp>
        <p:cxnSp>
          <p:nvCxnSpPr>
            <p:cNvPr id="38" name="Gerader Verbinder 37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uppieren 38"/>
          <p:cNvGrpSpPr/>
          <p:nvPr/>
        </p:nvGrpSpPr>
        <p:grpSpPr>
          <a:xfrm>
            <a:off x="8138982" y="2953768"/>
            <a:ext cx="2747319" cy="1756908"/>
            <a:chOff x="3632886" y="1021491"/>
            <a:chExt cx="1771136" cy="1580981"/>
          </a:xfrm>
        </p:grpSpPr>
        <p:sp>
          <p:nvSpPr>
            <p:cNvPr id="40" name="Abgerundetes Rechteck 39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1" name="Textfeld 40"/>
            <p:cNvSpPr txBox="1"/>
            <p:nvPr/>
          </p:nvSpPr>
          <p:spPr>
            <a:xfrm>
              <a:off x="3685550" y="1021491"/>
              <a:ext cx="158721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Minute_einstellen</a:t>
              </a:r>
              <a:endParaRPr lang="de-DE" sz="2400" dirty="0" smtClean="0"/>
            </a:p>
          </p:txBody>
        </p:sp>
        <p:cxnSp>
          <p:nvCxnSpPr>
            <p:cNvPr id="42" name="Gerader Verbinder 41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uppieren 42"/>
          <p:cNvGrpSpPr/>
          <p:nvPr/>
        </p:nvGrpSpPr>
        <p:grpSpPr>
          <a:xfrm>
            <a:off x="8138982" y="5061119"/>
            <a:ext cx="2747319" cy="1580981"/>
            <a:chOff x="3632886" y="1021491"/>
            <a:chExt cx="1771136" cy="1580981"/>
          </a:xfrm>
        </p:grpSpPr>
        <p:sp>
          <p:nvSpPr>
            <p:cNvPr id="44" name="Abgerundetes Rechteck 43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5" name="Textfeld 44"/>
            <p:cNvSpPr txBox="1"/>
            <p:nvPr/>
          </p:nvSpPr>
          <p:spPr>
            <a:xfrm>
              <a:off x="3685550" y="1021491"/>
              <a:ext cx="16901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Sekunde_einstellen</a:t>
              </a:r>
              <a:endParaRPr lang="de-DE" sz="2400" dirty="0" smtClean="0"/>
            </a:p>
          </p:txBody>
        </p:sp>
        <p:cxnSp>
          <p:nvCxnSpPr>
            <p:cNvPr id="46" name="Gerader Verbinder 45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Gerade Verbindung mit Pfeil 11"/>
          <p:cNvCxnSpPr>
            <a:stCxn id="3" idx="3"/>
            <a:endCxn id="36" idx="1"/>
          </p:cNvCxnSpPr>
          <p:nvPr/>
        </p:nvCxnSpPr>
        <p:spPr>
          <a:xfrm flipV="1">
            <a:off x="4152360" y="1974494"/>
            <a:ext cx="1626482" cy="263033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/>
          <p:cNvSpPr txBox="1"/>
          <p:nvPr/>
        </p:nvSpPr>
        <p:spPr>
          <a:xfrm>
            <a:off x="9492270" y="4599453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m</a:t>
            </a:r>
            <a:r>
              <a:rPr lang="de-DE" sz="2400" dirty="0" err="1" smtClean="0"/>
              <a:t>ode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cxnSp>
        <p:nvCxnSpPr>
          <p:cNvPr id="50" name="Gerade Verbindung mit Pfeil 49"/>
          <p:cNvCxnSpPr>
            <a:endCxn id="40" idx="0"/>
          </p:cNvCxnSpPr>
          <p:nvPr/>
        </p:nvCxnSpPr>
        <p:spPr>
          <a:xfrm>
            <a:off x="8526161" y="1737975"/>
            <a:ext cx="986481" cy="1215794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 Verbindung mit Pfeil 51"/>
          <p:cNvCxnSpPr>
            <a:stCxn id="44" idx="1"/>
          </p:cNvCxnSpPr>
          <p:nvPr/>
        </p:nvCxnSpPr>
        <p:spPr>
          <a:xfrm flipH="1" flipV="1">
            <a:off x="4124938" y="2550695"/>
            <a:ext cx="4014044" cy="3300915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Gerade Verbindung mit Pfeil 52"/>
          <p:cNvCxnSpPr>
            <a:stCxn id="40" idx="2"/>
            <a:endCxn id="44" idx="0"/>
          </p:cNvCxnSpPr>
          <p:nvPr/>
        </p:nvCxnSpPr>
        <p:spPr>
          <a:xfrm>
            <a:off x="9512642" y="4710676"/>
            <a:ext cx="0" cy="350444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feld 79"/>
          <p:cNvSpPr txBox="1"/>
          <p:nvPr/>
        </p:nvSpPr>
        <p:spPr>
          <a:xfrm>
            <a:off x="8843952" y="1874952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m</a:t>
            </a:r>
            <a:r>
              <a:rPr lang="de-DE" sz="2400" dirty="0" err="1" smtClean="0"/>
              <a:t>ode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81" name="Textfeld 80"/>
          <p:cNvSpPr txBox="1"/>
          <p:nvPr/>
        </p:nvSpPr>
        <p:spPr>
          <a:xfrm>
            <a:off x="4450583" y="1429161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m</a:t>
            </a:r>
            <a:r>
              <a:rPr lang="de-DE" sz="2400" dirty="0" err="1" smtClean="0"/>
              <a:t>ode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82" name="Textfeld 81"/>
          <p:cNvSpPr txBox="1"/>
          <p:nvPr/>
        </p:nvSpPr>
        <p:spPr>
          <a:xfrm>
            <a:off x="7117148" y="4598714"/>
            <a:ext cx="612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tv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" name="Textfeld 4"/>
          <p:cNvSpPr txBox="1"/>
          <p:nvPr/>
        </p:nvSpPr>
        <p:spPr>
          <a:xfrm>
            <a:off x="1970597" y="1918356"/>
            <a:ext cx="19881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  <a:p>
            <a:r>
              <a:rPr lang="de-DE" sz="2400" dirty="0" err="1" smtClean="0"/>
              <a:t>zeittakt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7" name="Textfeld 46"/>
          <p:cNvSpPr txBox="1"/>
          <p:nvPr/>
        </p:nvSpPr>
        <p:spPr>
          <a:xfrm>
            <a:off x="5905592" y="1678074"/>
            <a:ext cx="19881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  <a:p>
            <a:r>
              <a:rPr lang="de-DE" sz="2400" dirty="0" err="1" smtClean="0"/>
              <a:t>tv</a:t>
            </a:r>
            <a:r>
              <a:rPr lang="de-DE" sz="2400" dirty="0" smtClean="0"/>
              <a:t>()</a:t>
            </a:r>
          </a:p>
          <a:p>
            <a:r>
              <a:rPr lang="de-DE" sz="2400" dirty="0" err="1" smtClean="0"/>
              <a:t>tr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34" name="Google Shape;56;p1"/>
          <p:cNvSpPr/>
          <p:nvPr/>
        </p:nvSpPr>
        <p:spPr>
          <a:xfrm>
            <a:off x="174784" y="3687199"/>
            <a:ext cx="3783986" cy="1584922"/>
          </a:xfrm>
          <a:prstGeom prst="wedgeRoundRectCallout">
            <a:avLst>
              <a:gd name="adj1" fmla="val 68951"/>
              <a:gd name="adj2" fmla="val 5718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Die globalen Variablen</a:t>
            </a:r>
            <a:endParaRPr lang="de-DE" sz="2400" dirty="0" smtClean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" name="Textfeld 50"/>
          <p:cNvSpPr txBox="1"/>
          <p:nvPr/>
        </p:nvSpPr>
        <p:spPr>
          <a:xfrm>
            <a:off x="8305150" y="3501284"/>
            <a:ext cx="19881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  <a:p>
            <a:r>
              <a:rPr lang="de-DE" sz="2400" dirty="0" err="1" smtClean="0"/>
              <a:t>tv</a:t>
            </a:r>
            <a:r>
              <a:rPr lang="de-DE" sz="2400" dirty="0" smtClean="0"/>
              <a:t>()</a:t>
            </a:r>
          </a:p>
          <a:p>
            <a:r>
              <a:rPr lang="de-DE" sz="2400" dirty="0" err="1" smtClean="0"/>
              <a:t>tr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8" name="Textfeld 47"/>
          <p:cNvSpPr txBox="1"/>
          <p:nvPr/>
        </p:nvSpPr>
        <p:spPr>
          <a:xfrm>
            <a:off x="8295428" y="5617296"/>
            <a:ext cx="19881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</p:txBody>
      </p:sp>
      <p:sp>
        <p:nvSpPr>
          <p:cNvPr id="8" name="Vertikaler Bildlauf 7"/>
          <p:cNvSpPr/>
          <p:nvPr/>
        </p:nvSpPr>
        <p:spPr>
          <a:xfrm>
            <a:off x="6410425" y="4997822"/>
            <a:ext cx="5678711" cy="1091487"/>
          </a:xfrm>
          <a:prstGeom prst="verticalScroll">
            <a:avLst>
              <a:gd name="adj" fmla="val 25000"/>
            </a:avLst>
          </a:prstGeom>
          <a:solidFill>
            <a:schemeClr val="accent4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400" dirty="0" err="1">
                <a:solidFill>
                  <a:schemeClr val="tx1"/>
                </a:solidFill>
              </a:rPr>
              <a:t>int</a:t>
            </a:r>
            <a:r>
              <a:rPr lang="de-DE" sz="2400" dirty="0">
                <a:solidFill>
                  <a:schemeClr val="tx1"/>
                </a:solidFill>
              </a:rPr>
              <a:t> stunde=23, </a:t>
            </a:r>
            <a:r>
              <a:rPr lang="de-DE" sz="2400" dirty="0" err="1">
                <a:solidFill>
                  <a:schemeClr val="tx1"/>
                </a:solidFill>
              </a:rPr>
              <a:t>minute</a:t>
            </a:r>
            <a:r>
              <a:rPr lang="de-DE" sz="2400" dirty="0">
                <a:solidFill>
                  <a:schemeClr val="tx1"/>
                </a:solidFill>
              </a:rPr>
              <a:t>=59, </a:t>
            </a:r>
            <a:r>
              <a:rPr lang="de-DE" sz="2400" dirty="0" err="1">
                <a:solidFill>
                  <a:schemeClr val="tx1"/>
                </a:solidFill>
              </a:rPr>
              <a:t>sekunde</a:t>
            </a:r>
            <a:r>
              <a:rPr lang="de-DE" sz="2400" dirty="0">
                <a:solidFill>
                  <a:schemeClr val="tx1"/>
                </a:solidFill>
              </a:rPr>
              <a:t>=0;</a:t>
            </a:r>
            <a:endParaRPr lang="de-DE" sz="2400" dirty="0">
              <a:solidFill>
                <a:schemeClr val="tx1"/>
              </a:solidFill>
            </a:endParaRPr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851088" y="4656261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812372"/>
      </p:ext>
    </p:extLst>
  </p:cSld>
  <p:clrMapOvr>
    <a:masterClrMapping/>
  </p:clrMapOvr>
  <p:transition spd="slow" advTm="2355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grpSp>
        <p:nvGrpSpPr>
          <p:cNvPr id="10" name="Gruppieren 9"/>
          <p:cNvGrpSpPr/>
          <p:nvPr/>
        </p:nvGrpSpPr>
        <p:grpSpPr>
          <a:xfrm>
            <a:off x="1936875" y="1075000"/>
            <a:ext cx="2215485" cy="2325053"/>
            <a:chOff x="3632886" y="1021492"/>
            <a:chExt cx="1771136" cy="1580980"/>
          </a:xfrm>
        </p:grpSpPr>
        <p:sp>
          <p:nvSpPr>
            <p:cNvPr id="3" name="Abgerundetes Rechteck 2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848008" y="1021492"/>
              <a:ext cx="132132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Anzeigen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uppieren 34"/>
          <p:cNvGrpSpPr/>
          <p:nvPr/>
        </p:nvGrpSpPr>
        <p:grpSpPr>
          <a:xfrm>
            <a:off x="5778842" y="1084461"/>
            <a:ext cx="2747319" cy="1780064"/>
            <a:chOff x="3632886" y="1021491"/>
            <a:chExt cx="1771136" cy="1580981"/>
          </a:xfrm>
        </p:grpSpPr>
        <p:sp>
          <p:nvSpPr>
            <p:cNvPr id="36" name="Abgerundetes Rechteck 35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7" name="Textfeld 36"/>
            <p:cNvSpPr txBox="1"/>
            <p:nvPr/>
          </p:nvSpPr>
          <p:spPr>
            <a:xfrm>
              <a:off x="3685550" y="1021491"/>
              <a:ext cx="156972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Stunde_einstellen</a:t>
              </a:r>
              <a:endParaRPr lang="de-DE" sz="2400" dirty="0" smtClean="0"/>
            </a:p>
          </p:txBody>
        </p:sp>
        <p:cxnSp>
          <p:nvCxnSpPr>
            <p:cNvPr id="38" name="Gerader Verbinder 37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uppieren 38"/>
          <p:cNvGrpSpPr/>
          <p:nvPr/>
        </p:nvGrpSpPr>
        <p:grpSpPr>
          <a:xfrm>
            <a:off x="8138982" y="2953768"/>
            <a:ext cx="2747319" cy="1756908"/>
            <a:chOff x="3632886" y="1021491"/>
            <a:chExt cx="1771136" cy="1580981"/>
          </a:xfrm>
        </p:grpSpPr>
        <p:sp>
          <p:nvSpPr>
            <p:cNvPr id="40" name="Abgerundetes Rechteck 39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1" name="Textfeld 40"/>
            <p:cNvSpPr txBox="1"/>
            <p:nvPr/>
          </p:nvSpPr>
          <p:spPr>
            <a:xfrm>
              <a:off x="3685550" y="1021491"/>
              <a:ext cx="158721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Minute_einstellen</a:t>
              </a:r>
              <a:endParaRPr lang="de-DE" sz="2400" dirty="0" smtClean="0"/>
            </a:p>
          </p:txBody>
        </p:sp>
        <p:cxnSp>
          <p:nvCxnSpPr>
            <p:cNvPr id="42" name="Gerader Verbinder 41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uppieren 42"/>
          <p:cNvGrpSpPr/>
          <p:nvPr/>
        </p:nvGrpSpPr>
        <p:grpSpPr>
          <a:xfrm>
            <a:off x="8138982" y="5061119"/>
            <a:ext cx="2747319" cy="1580981"/>
            <a:chOff x="3632886" y="1021491"/>
            <a:chExt cx="1771136" cy="1580981"/>
          </a:xfrm>
        </p:grpSpPr>
        <p:sp>
          <p:nvSpPr>
            <p:cNvPr id="44" name="Abgerundetes Rechteck 43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5" name="Textfeld 44"/>
            <p:cNvSpPr txBox="1"/>
            <p:nvPr/>
          </p:nvSpPr>
          <p:spPr>
            <a:xfrm>
              <a:off x="3685550" y="1021491"/>
              <a:ext cx="16901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Sekunde_einstellen</a:t>
              </a:r>
              <a:endParaRPr lang="de-DE" sz="2400" dirty="0" smtClean="0"/>
            </a:p>
          </p:txBody>
        </p:sp>
        <p:cxnSp>
          <p:nvCxnSpPr>
            <p:cNvPr id="46" name="Gerader Verbinder 45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Gerade Verbindung mit Pfeil 11"/>
          <p:cNvCxnSpPr>
            <a:stCxn id="3" idx="3"/>
            <a:endCxn id="36" idx="1"/>
          </p:cNvCxnSpPr>
          <p:nvPr/>
        </p:nvCxnSpPr>
        <p:spPr>
          <a:xfrm flipV="1">
            <a:off x="4152360" y="1974494"/>
            <a:ext cx="1626482" cy="263033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/>
          <p:cNvSpPr txBox="1"/>
          <p:nvPr/>
        </p:nvSpPr>
        <p:spPr>
          <a:xfrm>
            <a:off x="9492270" y="4599453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m</a:t>
            </a:r>
            <a:r>
              <a:rPr lang="de-DE" sz="2400" dirty="0" err="1" smtClean="0"/>
              <a:t>ode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cxnSp>
        <p:nvCxnSpPr>
          <p:cNvPr id="50" name="Gerade Verbindung mit Pfeil 49"/>
          <p:cNvCxnSpPr>
            <a:endCxn id="40" idx="0"/>
          </p:cNvCxnSpPr>
          <p:nvPr/>
        </p:nvCxnSpPr>
        <p:spPr>
          <a:xfrm>
            <a:off x="8526161" y="1737975"/>
            <a:ext cx="986481" cy="1215794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 Verbindung mit Pfeil 51"/>
          <p:cNvCxnSpPr>
            <a:stCxn id="44" idx="1"/>
          </p:cNvCxnSpPr>
          <p:nvPr/>
        </p:nvCxnSpPr>
        <p:spPr>
          <a:xfrm flipH="1" flipV="1">
            <a:off x="4124938" y="2550695"/>
            <a:ext cx="4014044" cy="3300915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Gerade Verbindung mit Pfeil 52"/>
          <p:cNvCxnSpPr>
            <a:stCxn id="40" idx="2"/>
            <a:endCxn id="44" idx="0"/>
          </p:cNvCxnSpPr>
          <p:nvPr/>
        </p:nvCxnSpPr>
        <p:spPr>
          <a:xfrm>
            <a:off x="9512642" y="4710676"/>
            <a:ext cx="0" cy="350444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feld 79"/>
          <p:cNvSpPr txBox="1"/>
          <p:nvPr/>
        </p:nvSpPr>
        <p:spPr>
          <a:xfrm>
            <a:off x="8843952" y="1874952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m</a:t>
            </a:r>
            <a:r>
              <a:rPr lang="de-DE" sz="2400" dirty="0" err="1" smtClean="0"/>
              <a:t>ode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81" name="Textfeld 80"/>
          <p:cNvSpPr txBox="1"/>
          <p:nvPr/>
        </p:nvSpPr>
        <p:spPr>
          <a:xfrm>
            <a:off x="4450583" y="1429161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m</a:t>
            </a:r>
            <a:r>
              <a:rPr lang="de-DE" sz="2400" dirty="0" err="1" smtClean="0"/>
              <a:t>ode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82" name="Textfeld 81"/>
          <p:cNvSpPr txBox="1"/>
          <p:nvPr/>
        </p:nvSpPr>
        <p:spPr>
          <a:xfrm>
            <a:off x="7117148" y="4598714"/>
            <a:ext cx="612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tv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" name="Textfeld 4"/>
          <p:cNvSpPr txBox="1"/>
          <p:nvPr/>
        </p:nvSpPr>
        <p:spPr>
          <a:xfrm>
            <a:off x="1970597" y="1918356"/>
            <a:ext cx="19881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  <a:p>
            <a:r>
              <a:rPr lang="de-DE" sz="2400" dirty="0" err="1" smtClean="0"/>
              <a:t>zeittakt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7" name="Textfeld 46"/>
          <p:cNvSpPr txBox="1"/>
          <p:nvPr/>
        </p:nvSpPr>
        <p:spPr>
          <a:xfrm>
            <a:off x="5905592" y="1678074"/>
            <a:ext cx="19881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  <a:p>
            <a:r>
              <a:rPr lang="de-DE" sz="2400" dirty="0" err="1" smtClean="0"/>
              <a:t>tv</a:t>
            </a:r>
            <a:r>
              <a:rPr lang="de-DE" sz="2400" dirty="0" smtClean="0"/>
              <a:t>()</a:t>
            </a:r>
          </a:p>
          <a:p>
            <a:r>
              <a:rPr lang="de-DE" sz="2400" dirty="0" err="1" smtClean="0"/>
              <a:t>tr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34" name="Google Shape;56;p1"/>
          <p:cNvSpPr/>
          <p:nvPr/>
        </p:nvSpPr>
        <p:spPr>
          <a:xfrm>
            <a:off x="1638651" y="2263518"/>
            <a:ext cx="2445441" cy="855067"/>
          </a:xfrm>
          <a:prstGeom prst="wedgeRoundRectCallout">
            <a:avLst>
              <a:gd name="adj1" fmla="val 41735"/>
              <a:gd name="adj2" fmla="val -8674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Zeitereignis</a:t>
            </a:r>
            <a:endParaRPr lang="de-DE" sz="2400" dirty="0" smtClean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" name="Textfeld 50"/>
          <p:cNvSpPr txBox="1"/>
          <p:nvPr/>
        </p:nvSpPr>
        <p:spPr>
          <a:xfrm>
            <a:off x="8305150" y="3501284"/>
            <a:ext cx="19881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  <a:p>
            <a:r>
              <a:rPr lang="de-DE" sz="2400" dirty="0" err="1" smtClean="0"/>
              <a:t>tv</a:t>
            </a:r>
            <a:r>
              <a:rPr lang="de-DE" sz="2400" dirty="0" smtClean="0"/>
              <a:t>()</a:t>
            </a:r>
          </a:p>
          <a:p>
            <a:r>
              <a:rPr lang="de-DE" sz="2400" dirty="0" err="1" smtClean="0"/>
              <a:t>tr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8" name="Textfeld 47"/>
          <p:cNvSpPr txBox="1"/>
          <p:nvPr/>
        </p:nvSpPr>
        <p:spPr>
          <a:xfrm>
            <a:off x="8295428" y="5617296"/>
            <a:ext cx="19881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</p:txBody>
      </p:sp>
      <p:sp>
        <p:nvSpPr>
          <p:cNvPr id="8" name="Vertikaler Bildlauf 7"/>
          <p:cNvSpPr/>
          <p:nvPr/>
        </p:nvSpPr>
        <p:spPr>
          <a:xfrm>
            <a:off x="4585083" y="142354"/>
            <a:ext cx="7440134" cy="6648904"/>
          </a:xfrm>
          <a:prstGeom prst="verticalScroll">
            <a:avLst>
              <a:gd name="adj" fmla="val 6758"/>
            </a:avLst>
          </a:prstGeom>
          <a:solidFill>
            <a:schemeClr val="accent4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400" dirty="0" err="1">
                <a:solidFill>
                  <a:schemeClr val="tx1"/>
                </a:solidFill>
              </a:rPr>
              <a:t>void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err="1">
                <a:solidFill>
                  <a:schemeClr val="tx1"/>
                </a:solidFill>
              </a:rPr>
              <a:t>zeittakt</a:t>
            </a:r>
            <a:r>
              <a:rPr lang="de-DE" sz="2400" dirty="0">
                <a:solidFill>
                  <a:schemeClr val="tx1"/>
                </a:solidFill>
              </a:rPr>
              <a:t>()</a:t>
            </a:r>
          </a:p>
          <a:p>
            <a:r>
              <a:rPr lang="de-DE" sz="2400" dirty="0" smtClean="0">
                <a:solidFill>
                  <a:schemeClr val="tx1"/>
                </a:solidFill>
              </a:rPr>
              <a:t>{   </a:t>
            </a:r>
            <a:r>
              <a:rPr lang="de-DE" sz="2400" dirty="0" err="1" smtClean="0">
                <a:solidFill>
                  <a:schemeClr val="tx1"/>
                </a:solidFill>
              </a:rPr>
              <a:t>if</a:t>
            </a:r>
            <a:r>
              <a:rPr lang="de-DE" sz="2400" dirty="0" smtClean="0">
                <a:solidFill>
                  <a:schemeClr val="tx1"/>
                </a:solidFill>
              </a:rPr>
              <a:t> </a:t>
            </a:r>
            <a:r>
              <a:rPr lang="de-DE" sz="2400" dirty="0">
                <a:solidFill>
                  <a:schemeClr val="tx1"/>
                </a:solidFill>
              </a:rPr>
              <a:t>(zustand==Anzeigen)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</a:t>
            </a:r>
            <a:r>
              <a:rPr lang="de-DE" sz="2400" dirty="0" smtClean="0">
                <a:solidFill>
                  <a:schemeClr val="tx1"/>
                </a:solidFill>
              </a:rPr>
              <a:t>{  </a:t>
            </a:r>
            <a:r>
              <a:rPr lang="de-DE" sz="2400" dirty="0" err="1">
                <a:solidFill>
                  <a:schemeClr val="tx1"/>
                </a:solidFill>
              </a:rPr>
              <a:t>sekunde</a:t>
            </a:r>
            <a:r>
              <a:rPr lang="de-DE" sz="2400" dirty="0">
                <a:solidFill>
                  <a:schemeClr val="tx1"/>
                </a:solidFill>
              </a:rPr>
              <a:t>++;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</a:t>
            </a:r>
            <a:r>
              <a:rPr lang="de-DE" sz="2400" dirty="0" err="1">
                <a:solidFill>
                  <a:schemeClr val="tx1"/>
                </a:solidFill>
              </a:rPr>
              <a:t>if</a:t>
            </a:r>
            <a:r>
              <a:rPr lang="de-DE" sz="2400" dirty="0">
                <a:solidFill>
                  <a:schemeClr val="tx1"/>
                </a:solidFill>
              </a:rPr>
              <a:t> (</a:t>
            </a:r>
            <a:r>
              <a:rPr lang="de-DE" sz="2400" dirty="0" err="1">
                <a:solidFill>
                  <a:schemeClr val="tx1"/>
                </a:solidFill>
              </a:rPr>
              <a:t>sekunde</a:t>
            </a:r>
            <a:r>
              <a:rPr lang="de-DE" sz="2400" dirty="0">
                <a:solidFill>
                  <a:schemeClr val="tx1"/>
                </a:solidFill>
              </a:rPr>
              <a:t>==60)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</a:t>
            </a:r>
            <a:r>
              <a:rPr lang="de-DE" sz="2400" dirty="0" smtClean="0">
                <a:solidFill>
                  <a:schemeClr val="tx1"/>
                </a:solidFill>
              </a:rPr>
              <a:t>{  </a:t>
            </a:r>
            <a:r>
              <a:rPr lang="de-DE" sz="2400" dirty="0" err="1" smtClean="0">
                <a:solidFill>
                  <a:schemeClr val="tx1"/>
                </a:solidFill>
              </a:rPr>
              <a:t>sekunde</a:t>
            </a:r>
            <a:r>
              <a:rPr lang="de-DE" sz="2400" dirty="0" smtClean="0">
                <a:solidFill>
                  <a:schemeClr val="tx1"/>
                </a:solidFill>
              </a:rPr>
              <a:t>=0</a:t>
            </a:r>
            <a:r>
              <a:rPr lang="de-DE" sz="2400" dirty="0">
                <a:solidFill>
                  <a:schemeClr val="tx1"/>
                </a:solidFill>
              </a:rPr>
              <a:t>;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    </a:t>
            </a:r>
            <a:r>
              <a:rPr lang="de-DE" sz="2400" dirty="0" err="1" smtClean="0">
                <a:solidFill>
                  <a:schemeClr val="tx1"/>
                </a:solidFill>
              </a:rPr>
              <a:t>minute</a:t>
            </a:r>
            <a:r>
              <a:rPr lang="de-DE" sz="2400" dirty="0">
                <a:solidFill>
                  <a:schemeClr val="tx1"/>
                </a:solidFill>
              </a:rPr>
              <a:t>++;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    </a:t>
            </a:r>
            <a:r>
              <a:rPr lang="de-DE" sz="2400" dirty="0" err="1">
                <a:solidFill>
                  <a:schemeClr val="tx1"/>
                </a:solidFill>
              </a:rPr>
              <a:t>if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smtClean="0">
                <a:solidFill>
                  <a:schemeClr val="tx1"/>
                </a:solidFill>
              </a:rPr>
              <a:t>(</a:t>
            </a:r>
            <a:r>
              <a:rPr lang="de-DE" sz="2400" dirty="0" err="1" smtClean="0">
                <a:solidFill>
                  <a:schemeClr val="tx1"/>
                </a:solidFill>
              </a:rPr>
              <a:t>minute</a:t>
            </a:r>
            <a:r>
              <a:rPr lang="de-DE" sz="2400" dirty="0">
                <a:solidFill>
                  <a:schemeClr val="tx1"/>
                </a:solidFill>
              </a:rPr>
              <a:t>==60)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    </a:t>
            </a:r>
            <a:r>
              <a:rPr lang="de-DE" sz="2400" dirty="0" smtClean="0">
                <a:solidFill>
                  <a:schemeClr val="tx1"/>
                </a:solidFill>
              </a:rPr>
              <a:t>{  </a:t>
            </a:r>
            <a:r>
              <a:rPr lang="de-DE" sz="2400" dirty="0" err="1" smtClean="0">
                <a:solidFill>
                  <a:schemeClr val="tx1"/>
                </a:solidFill>
              </a:rPr>
              <a:t>minute</a:t>
            </a:r>
            <a:r>
              <a:rPr lang="de-DE" sz="2400" dirty="0" smtClean="0">
                <a:solidFill>
                  <a:schemeClr val="tx1"/>
                </a:solidFill>
              </a:rPr>
              <a:t>=0</a:t>
            </a:r>
            <a:r>
              <a:rPr lang="de-DE" sz="2400" dirty="0">
                <a:solidFill>
                  <a:schemeClr val="tx1"/>
                </a:solidFill>
              </a:rPr>
              <a:t>: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        </a:t>
            </a:r>
            <a:r>
              <a:rPr lang="de-DE" sz="2400" dirty="0" smtClean="0">
                <a:solidFill>
                  <a:schemeClr val="tx1"/>
                </a:solidFill>
              </a:rPr>
              <a:t>stunde</a:t>
            </a:r>
            <a:r>
              <a:rPr lang="de-DE" sz="2400" dirty="0">
                <a:solidFill>
                  <a:schemeClr val="tx1"/>
                </a:solidFill>
              </a:rPr>
              <a:t>++;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        </a:t>
            </a:r>
            <a:r>
              <a:rPr lang="de-DE" sz="2400" dirty="0" err="1">
                <a:solidFill>
                  <a:schemeClr val="tx1"/>
                </a:solidFill>
              </a:rPr>
              <a:t>if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smtClean="0">
                <a:solidFill>
                  <a:schemeClr val="tx1"/>
                </a:solidFill>
              </a:rPr>
              <a:t>(stunde</a:t>
            </a:r>
            <a:r>
              <a:rPr lang="de-DE" sz="2400" dirty="0">
                <a:solidFill>
                  <a:schemeClr val="tx1"/>
                </a:solidFill>
              </a:rPr>
              <a:t>==24)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        </a:t>
            </a:r>
            <a:r>
              <a:rPr lang="de-DE" sz="2400" dirty="0" smtClean="0">
                <a:solidFill>
                  <a:schemeClr val="tx1"/>
                </a:solidFill>
              </a:rPr>
              <a:t>{     stunde=0</a:t>
            </a:r>
            <a:r>
              <a:rPr lang="de-DE" sz="2400" dirty="0">
                <a:solidFill>
                  <a:schemeClr val="tx1"/>
                </a:solidFill>
              </a:rPr>
              <a:t>;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        }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 </a:t>
            </a:r>
            <a:r>
              <a:rPr lang="de-DE" sz="2400" dirty="0" smtClean="0">
                <a:solidFill>
                  <a:schemeClr val="tx1"/>
                </a:solidFill>
              </a:rPr>
              <a:t>} } }</a:t>
            </a:r>
            <a:endParaRPr lang="de-DE" sz="2400" dirty="0">
              <a:solidFill>
                <a:schemeClr val="tx1"/>
              </a:solidFill>
            </a:endParaRPr>
          </a:p>
          <a:p>
            <a:r>
              <a:rPr lang="de-DE" sz="2400" dirty="0">
                <a:solidFill>
                  <a:schemeClr val="tx1"/>
                </a:solidFill>
              </a:rPr>
              <a:t>    TIM6-&gt;SR=0;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</a:t>
            </a:r>
            <a:r>
              <a:rPr lang="de-DE" sz="2400" dirty="0" err="1">
                <a:solidFill>
                  <a:schemeClr val="tx1"/>
                </a:solidFill>
              </a:rPr>
              <a:t>HAL_NVIC_ClearPendingIRQ</a:t>
            </a:r>
            <a:r>
              <a:rPr lang="de-DE" sz="2400" dirty="0">
                <a:solidFill>
                  <a:schemeClr val="tx1"/>
                </a:solidFill>
              </a:rPr>
              <a:t>(TIM6_IRQn);</a:t>
            </a:r>
          </a:p>
          <a:p>
            <a:r>
              <a:rPr lang="de-DE" sz="2400" dirty="0">
                <a:solidFill>
                  <a:schemeClr val="tx1"/>
                </a:solidFill>
              </a:rPr>
              <a:t>}</a:t>
            </a:r>
            <a:endParaRPr lang="de-DE" sz="2400" dirty="0">
              <a:solidFill>
                <a:schemeClr val="tx1"/>
              </a:solidFill>
            </a:endParaRPr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69707" y="208500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231665"/>
      </p:ext>
    </p:extLst>
  </p:cSld>
  <p:clrMapOvr>
    <a:masterClrMapping/>
  </p:clrMapOvr>
  <p:transition spd="slow" advTm="7482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grpSp>
        <p:nvGrpSpPr>
          <p:cNvPr id="10" name="Gruppieren 9"/>
          <p:cNvGrpSpPr/>
          <p:nvPr/>
        </p:nvGrpSpPr>
        <p:grpSpPr>
          <a:xfrm>
            <a:off x="1936875" y="1075000"/>
            <a:ext cx="2215485" cy="2325053"/>
            <a:chOff x="3632886" y="1021492"/>
            <a:chExt cx="1771136" cy="1580980"/>
          </a:xfrm>
        </p:grpSpPr>
        <p:sp>
          <p:nvSpPr>
            <p:cNvPr id="3" name="Abgerundetes Rechteck 2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848008" y="1021492"/>
              <a:ext cx="132132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Anzeigen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uppieren 34"/>
          <p:cNvGrpSpPr/>
          <p:nvPr/>
        </p:nvGrpSpPr>
        <p:grpSpPr>
          <a:xfrm>
            <a:off x="5778842" y="1084461"/>
            <a:ext cx="2747319" cy="1780064"/>
            <a:chOff x="3632886" y="1021491"/>
            <a:chExt cx="1771136" cy="1580981"/>
          </a:xfrm>
        </p:grpSpPr>
        <p:sp>
          <p:nvSpPr>
            <p:cNvPr id="36" name="Abgerundetes Rechteck 35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7" name="Textfeld 36"/>
            <p:cNvSpPr txBox="1"/>
            <p:nvPr/>
          </p:nvSpPr>
          <p:spPr>
            <a:xfrm>
              <a:off x="3685550" y="1021491"/>
              <a:ext cx="156972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Stunde_einstellen</a:t>
              </a:r>
              <a:endParaRPr lang="de-DE" sz="2400" dirty="0" smtClean="0"/>
            </a:p>
          </p:txBody>
        </p:sp>
        <p:cxnSp>
          <p:nvCxnSpPr>
            <p:cNvPr id="38" name="Gerader Verbinder 37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uppieren 38"/>
          <p:cNvGrpSpPr/>
          <p:nvPr/>
        </p:nvGrpSpPr>
        <p:grpSpPr>
          <a:xfrm>
            <a:off x="8138982" y="2953768"/>
            <a:ext cx="2747319" cy="1756908"/>
            <a:chOff x="3632886" y="1021491"/>
            <a:chExt cx="1771136" cy="1580981"/>
          </a:xfrm>
        </p:grpSpPr>
        <p:sp>
          <p:nvSpPr>
            <p:cNvPr id="40" name="Abgerundetes Rechteck 39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1" name="Textfeld 40"/>
            <p:cNvSpPr txBox="1"/>
            <p:nvPr/>
          </p:nvSpPr>
          <p:spPr>
            <a:xfrm>
              <a:off x="3685550" y="1021491"/>
              <a:ext cx="158721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Minute_einstellen</a:t>
              </a:r>
              <a:endParaRPr lang="de-DE" sz="2400" dirty="0" smtClean="0"/>
            </a:p>
          </p:txBody>
        </p:sp>
        <p:cxnSp>
          <p:nvCxnSpPr>
            <p:cNvPr id="42" name="Gerader Verbinder 41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uppieren 42"/>
          <p:cNvGrpSpPr/>
          <p:nvPr/>
        </p:nvGrpSpPr>
        <p:grpSpPr>
          <a:xfrm>
            <a:off x="8138982" y="5061119"/>
            <a:ext cx="2747319" cy="1580981"/>
            <a:chOff x="3632886" y="1021491"/>
            <a:chExt cx="1771136" cy="1580981"/>
          </a:xfrm>
        </p:grpSpPr>
        <p:sp>
          <p:nvSpPr>
            <p:cNvPr id="44" name="Abgerundetes Rechteck 43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5" name="Textfeld 44"/>
            <p:cNvSpPr txBox="1"/>
            <p:nvPr/>
          </p:nvSpPr>
          <p:spPr>
            <a:xfrm>
              <a:off x="3685550" y="1021491"/>
              <a:ext cx="16901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Sekunde_einstellen</a:t>
              </a:r>
              <a:endParaRPr lang="de-DE" sz="2400" dirty="0" smtClean="0"/>
            </a:p>
          </p:txBody>
        </p:sp>
        <p:cxnSp>
          <p:nvCxnSpPr>
            <p:cNvPr id="46" name="Gerader Verbinder 45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Gerade Verbindung mit Pfeil 11"/>
          <p:cNvCxnSpPr>
            <a:stCxn id="3" idx="3"/>
            <a:endCxn id="36" idx="1"/>
          </p:cNvCxnSpPr>
          <p:nvPr/>
        </p:nvCxnSpPr>
        <p:spPr>
          <a:xfrm flipV="1">
            <a:off x="4152360" y="1974494"/>
            <a:ext cx="1626482" cy="263033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/>
          <p:cNvSpPr txBox="1"/>
          <p:nvPr/>
        </p:nvSpPr>
        <p:spPr>
          <a:xfrm>
            <a:off x="9492270" y="4599453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m</a:t>
            </a:r>
            <a:r>
              <a:rPr lang="de-DE" sz="2400" dirty="0" err="1" smtClean="0"/>
              <a:t>ode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cxnSp>
        <p:nvCxnSpPr>
          <p:cNvPr id="50" name="Gerade Verbindung mit Pfeil 49"/>
          <p:cNvCxnSpPr>
            <a:endCxn id="40" idx="0"/>
          </p:cNvCxnSpPr>
          <p:nvPr/>
        </p:nvCxnSpPr>
        <p:spPr>
          <a:xfrm>
            <a:off x="8526161" y="1737975"/>
            <a:ext cx="986481" cy="1215794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 Verbindung mit Pfeil 51"/>
          <p:cNvCxnSpPr>
            <a:stCxn id="44" idx="1"/>
          </p:cNvCxnSpPr>
          <p:nvPr/>
        </p:nvCxnSpPr>
        <p:spPr>
          <a:xfrm flipH="1" flipV="1">
            <a:off x="4124938" y="2550695"/>
            <a:ext cx="4014044" cy="3300915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Gerade Verbindung mit Pfeil 52"/>
          <p:cNvCxnSpPr>
            <a:stCxn id="40" idx="2"/>
            <a:endCxn id="44" idx="0"/>
          </p:cNvCxnSpPr>
          <p:nvPr/>
        </p:nvCxnSpPr>
        <p:spPr>
          <a:xfrm>
            <a:off x="9512642" y="4710676"/>
            <a:ext cx="0" cy="350444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feld 79"/>
          <p:cNvSpPr txBox="1"/>
          <p:nvPr/>
        </p:nvSpPr>
        <p:spPr>
          <a:xfrm>
            <a:off x="8843952" y="1874952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m</a:t>
            </a:r>
            <a:r>
              <a:rPr lang="de-DE" sz="2400" dirty="0" err="1" smtClean="0"/>
              <a:t>ode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81" name="Textfeld 80"/>
          <p:cNvSpPr txBox="1"/>
          <p:nvPr/>
        </p:nvSpPr>
        <p:spPr>
          <a:xfrm>
            <a:off x="4450583" y="1429161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m</a:t>
            </a:r>
            <a:r>
              <a:rPr lang="de-DE" sz="2400" dirty="0" err="1" smtClean="0"/>
              <a:t>ode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82" name="Textfeld 81"/>
          <p:cNvSpPr txBox="1"/>
          <p:nvPr/>
        </p:nvSpPr>
        <p:spPr>
          <a:xfrm>
            <a:off x="7117148" y="4598714"/>
            <a:ext cx="612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tv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" name="Textfeld 4"/>
          <p:cNvSpPr txBox="1"/>
          <p:nvPr/>
        </p:nvSpPr>
        <p:spPr>
          <a:xfrm>
            <a:off x="1970597" y="1918356"/>
            <a:ext cx="19881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  <a:p>
            <a:r>
              <a:rPr lang="de-DE" sz="2400" dirty="0" err="1" smtClean="0"/>
              <a:t>zeittakt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7" name="Textfeld 46"/>
          <p:cNvSpPr txBox="1"/>
          <p:nvPr/>
        </p:nvSpPr>
        <p:spPr>
          <a:xfrm>
            <a:off x="5905592" y="1678074"/>
            <a:ext cx="19881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  <a:p>
            <a:r>
              <a:rPr lang="de-DE" sz="2400" dirty="0" err="1" smtClean="0"/>
              <a:t>tv</a:t>
            </a:r>
            <a:r>
              <a:rPr lang="de-DE" sz="2400" dirty="0" smtClean="0"/>
              <a:t>()</a:t>
            </a:r>
          </a:p>
          <a:p>
            <a:r>
              <a:rPr lang="de-DE" sz="2400" dirty="0" err="1" smtClean="0"/>
              <a:t>tr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34" name="Google Shape;56;p1"/>
          <p:cNvSpPr/>
          <p:nvPr/>
        </p:nvSpPr>
        <p:spPr>
          <a:xfrm>
            <a:off x="1297096" y="4050812"/>
            <a:ext cx="2855264" cy="1970048"/>
          </a:xfrm>
          <a:prstGeom prst="wedgeRoundRectCallout">
            <a:avLst>
              <a:gd name="adj1" fmla="val -54697"/>
              <a:gd name="adj2" fmla="val -81859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Im Zustand „Anzeigen“ wird die Zeit im Sekundentakt hochgezählt</a:t>
            </a:r>
            <a:endParaRPr lang="de-DE" sz="2400" dirty="0" smtClean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" name="Textfeld 50"/>
          <p:cNvSpPr txBox="1"/>
          <p:nvPr/>
        </p:nvSpPr>
        <p:spPr>
          <a:xfrm>
            <a:off x="8305150" y="3501284"/>
            <a:ext cx="19881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  <a:p>
            <a:r>
              <a:rPr lang="de-DE" sz="2400" dirty="0" err="1" smtClean="0"/>
              <a:t>tv</a:t>
            </a:r>
            <a:r>
              <a:rPr lang="de-DE" sz="2400" dirty="0" smtClean="0"/>
              <a:t>()</a:t>
            </a:r>
          </a:p>
          <a:p>
            <a:r>
              <a:rPr lang="de-DE" sz="2400" dirty="0" err="1" smtClean="0"/>
              <a:t>tr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8" name="Textfeld 47"/>
          <p:cNvSpPr txBox="1"/>
          <p:nvPr/>
        </p:nvSpPr>
        <p:spPr>
          <a:xfrm>
            <a:off x="8295428" y="5617296"/>
            <a:ext cx="19881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</p:txBody>
      </p:sp>
      <p:sp>
        <p:nvSpPr>
          <p:cNvPr id="8" name="Vertikaler Bildlauf 7"/>
          <p:cNvSpPr/>
          <p:nvPr/>
        </p:nvSpPr>
        <p:spPr>
          <a:xfrm>
            <a:off x="4585083" y="142354"/>
            <a:ext cx="7440134" cy="6648904"/>
          </a:xfrm>
          <a:prstGeom prst="verticalScroll">
            <a:avLst>
              <a:gd name="adj" fmla="val 6758"/>
            </a:avLst>
          </a:prstGeom>
          <a:solidFill>
            <a:schemeClr val="accent4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400" dirty="0" err="1">
                <a:solidFill>
                  <a:schemeClr val="tx1"/>
                </a:solidFill>
              </a:rPr>
              <a:t>void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err="1">
                <a:solidFill>
                  <a:schemeClr val="tx1"/>
                </a:solidFill>
              </a:rPr>
              <a:t>zeittakt</a:t>
            </a:r>
            <a:r>
              <a:rPr lang="de-DE" sz="2400" dirty="0">
                <a:solidFill>
                  <a:schemeClr val="tx1"/>
                </a:solidFill>
              </a:rPr>
              <a:t>()</a:t>
            </a:r>
          </a:p>
          <a:p>
            <a:r>
              <a:rPr lang="de-DE" sz="2400" dirty="0" smtClean="0">
                <a:solidFill>
                  <a:schemeClr val="tx1"/>
                </a:solidFill>
              </a:rPr>
              <a:t>{   </a:t>
            </a:r>
            <a:r>
              <a:rPr lang="de-DE" sz="2400" dirty="0" err="1" smtClean="0">
                <a:solidFill>
                  <a:schemeClr val="tx1"/>
                </a:solidFill>
              </a:rPr>
              <a:t>if</a:t>
            </a:r>
            <a:r>
              <a:rPr lang="de-DE" sz="2400" dirty="0" smtClean="0">
                <a:solidFill>
                  <a:schemeClr val="tx1"/>
                </a:solidFill>
              </a:rPr>
              <a:t> </a:t>
            </a:r>
            <a:r>
              <a:rPr lang="de-DE" sz="2400" dirty="0">
                <a:solidFill>
                  <a:schemeClr val="tx1"/>
                </a:solidFill>
              </a:rPr>
              <a:t>(zustand==Anzeigen)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</a:t>
            </a:r>
            <a:r>
              <a:rPr lang="de-DE" sz="2400" dirty="0" smtClean="0">
                <a:solidFill>
                  <a:schemeClr val="tx1"/>
                </a:solidFill>
              </a:rPr>
              <a:t>{  </a:t>
            </a:r>
            <a:r>
              <a:rPr lang="de-DE" sz="2400" dirty="0" err="1">
                <a:solidFill>
                  <a:schemeClr val="tx1"/>
                </a:solidFill>
              </a:rPr>
              <a:t>sekunde</a:t>
            </a:r>
            <a:r>
              <a:rPr lang="de-DE" sz="2400" dirty="0">
                <a:solidFill>
                  <a:schemeClr val="tx1"/>
                </a:solidFill>
              </a:rPr>
              <a:t>++;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</a:t>
            </a:r>
            <a:r>
              <a:rPr lang="de-DE" sz="2400" dirty="0" err="1">
                <a:solidFill>
                  <a:schemeClr val="tx1"/>
                </a:solidFill>
              </a:rPr>
              <a:t>if</a:t>
            </a:r>
            <a:r>
              <a:rPr lang="de-DE" sz="2400" dirty="0">
                <a:solidFill>
                  <a:schemeClr val="tx1"/>
                </a:solidFill>
              </a:rPr>
              <a:t> (</a:t>
            </a:r>
            <a:r>
              <a:rPr lang="de-DE" sz="2400" dirty="0" err="1">
                <a:solidFill>
                  <a:schemeClr val="tx1"/>
                </a:solidFill>
              </a:rPr>
              <a:t>sekunde</a:t>
            </a:r>
            <a:r>
              <a:rPr lang="de-DE" sz="2400" dirty="0">
                <a:solidFill>
                  <a:schemeClr val="tx1"/>
                </a:solidFill>
              </a:rPr>
              <a:t>==60)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</a:t>
            </a:r>
            <a:r>
              <a:rPr lang="de-DE" sz="2400" dirty="0" smtClean="0">
                <a:solidFill>
                  <a:schemeClr val="tx1"/>
                </a:solidFill>
              </a:rPr>
              <a:t>{  </a:t>
            </a:r>
            <a:r>
              <a:rPr lang="de-DE" sz="2400" dirty="0" err="1" smtClean="0">
                <a:solidFill>
                  <a:schemeClr val="tx1"/>
                </a:solidFill>
              </a:rPr>
              <a:t>sekunde</a:t>
            </a:r>
            <a:r>
              <a:rPr lang="de-DE" sz="2400" dirty="0" smtClean="0">
                <a:solidFill>
                  <a:schemeClr val="tx1"/>
                </a:solidFill>
              </a:rPr>
              <a:t>=0</a:t>
            </a:r>
            <a:r>
              <a:rPr lang="de-DE" sz="2400" dirty="0">
                <a:solidFill>
                  <a:schemeClr val="tx1"/>
                </a:solidFill>
              </a:rPr>
              <a:t>;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    </a:t>
            </a:r>
            <a:r>
              <a:rPr lang="de-DE" sz="2400" dirty="0" err="1" smtClean="0">
                <a:solidFill>
                  <a:schemeClr val="tx1"/>
                </a:solidFill>
              </a:rPr>
              <a:t>minute</a:t>
            </a:r>
            <a:r>
              <a:rPr lang="de-DE" sz="2400" dirty="0">
                <a:solidFill>
                  <a:schemeClr val="tx1"/>
                </a:solidFill>
              </a:rPr>
              <a:t>++;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    </a:t>
            </a:r>
            <a:r>
              <a:rPr lang="de-DE" sz="2400" dirty="0" err="1">
                <a:solidFill>
                  <a:schemeClr val="tx1"/>
                </a:solidFill>
              </a:rPr>
              <a:t>if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smtClean="0">
                <a:solidFill>
                  <a:schemeClr val="tx1"/>
                </a:solidFill>
              </a:rPr>
              <a:t>(</a:t>
            </a:r>
            <a:r>
              <a:rPr lang="de-DE" sz="2400" dirty="0" err="1" smtClean="0">
                <a:solidFill>
                  <a:schemeClr val="tx1"/>
                </a:solidFill>
              </a:rPr>
              <a:t>minute</a:t>
            </a:r>
            <a:r>
              <a:rPr lang="de-DE" sz="2400" dirty="0">
                <a:solidFill>
                  <a:schemeClr val="tx1"/>
                </a:solidFill>
              </a:rPr>
              <a:t>==60)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    </a:t>
            </a:r>
            <a:r>
              <a:rPr lang="de-DE" sz="2400" dirty="0" smtClean="0">
                <a:solidFill>
                  <a:schemeClr val="tx1"/>
                </a:solidFill>
              </a:rPr>
              <a:t>{  </a:t>
            </a:r>
            <a:r>
              <a:rPr lang="de-DE" sz="2400" dirty="0" err="1" smtClean="0">
                <a:solidFill>
                  <a:schemeClr val="tx1"/>
                </a:solidFill>
              </a:rPr>
              <a:t>minute</a:t>
            </a:r>
            <a:r>
              <a:rPr lang="de-DE" sz="2400" dirty="0" smtClean="0">
                <a:solidFill>
                  <a:schemeClr val="tx1"/>
                </a:solidFill>
              </a:rPr>
              <a:t>=0;</a:t>
            </a:r>
            <a:endParaRPr lang="de-DE" sz="2400" dirty="0">
              <a:solidFill>
                <a:schemeClr val="tx1"/>
              </a:solidFill>
            </a:endParaRPr>
          </a:p>
          <a:p>
            <a:r>
              <a:rPr lang="de-DE" sz="2400" dirty="0">
                <a:solidFill>
                  <a:schemeClr val="tx1"/>
                </a:solidFill>
              </a:rPr>
              <a:t>                </a:t>
            </a:r>
            <a:r>
              <a:rPr lang="de-DE" sz="2400" dirty="0" smtClean="0">
                <a:solidFill>
                  <a:schemeClr val="tx1"/>
                </a:solidFill>
              </a:rPr>
              <a:t>stunde</a:t>
            </a:r>
            <a:r>
              <a:rPr lang="de-DE" sz="2400" dirty="0">
                <a:solidFill>
                  <a:schemeClr val="tx1"/>
                </a:solidFill>
              </a:rPr>
              <a:t>++;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        </a:t>
            </a:r>
            <a:r>
              <a:rPr lang="de-DE" sz="2400" dirty="0" err="1">
                <a:solidFill>
                  <a:schemeClr val="tx1"/>
                </a:solidFill>
              </a:rPr>
              <a:t>if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smtClean="0">
                <a:solidFill>
                  <a:schemeClr val="tx1"/>
                </a:solidFill>
              </a:rPr>
              <a:t>(stunde</a:t>
            </a:r>
            <a:r>
              <a:rPr lang="de-DE" sz="2400" dirty="0">
                <a:solidFill>
                  <a:schemeClr val="tx1"/>
                </a:solidFill>
              </a:rPr>
              <a:t>==24)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        </a:t>
            </a:r>
            <a:r>
              <a:rPr lang="de-DE" sz="2400" dirty="0" smtClean="0">
                <a:solidFill>
                  <a:schemeClr val="tx1"/>
                </a:solidFill>
              </a:rPr>
              <a:t>{     stunde=0</a:t>
            </a:r>
            <a:r>
              <a:rPr lang="de-DE" sz="2400" dirty="0">
                <a:solidFill>
                  <a:schemeClr val="tx1"/>
                </a:solidFill>
              </a:rPr>
              <a:t>;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        }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 </a:t>
            </a:r>
            <a:r>
              <a:rPr lang="de-DE" sz="2400" dirty="0" smtClean="0">
                <a:solidFill>
                  <a:schemeClr val="tx1"/>
                </a:solidFill>
              </a:rPr>
              <a:t>} } }</a:t>
            </a:r>
            <a:endParaRPr lang="de-DE" sz="2400" dirty="0">
              <a:solidFill>
                <a:schemeClr val="tx1"/>
              </a:solidFill>
            </a:endParaRPr>
          </a:p>
          <a:p>
            <a:r>
              <a:rPr lang="de-DE" sz="2400" dirty="0">
                <a:solidFill>
                  <a:schemeClr val="tx1"/>
                </a:solidFill>
              </a:rPr>
              <a:t>    TIM6-&gt;SR=0;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</a:t>
            </a:r>
            <a:r>
              <a:rPr lang="de-DE" sz="2400" dirty="0" err="1">
                <a:solidFill>
                  <a:schemeClr val="tx1"/>
                </a:solidFill>
              </a:rPr>
              <a:t>HAL_NVIC_ClearPendingIRQ</a:t>
            </a:r>
            <a:r>
              <a:rPr lang="de-DE" sz="2400" dirty="0">
                <a:solidFill>
                  <a:schemeClr val="tx1"/>
                </a:solidFill>
              </a:rPr>
              <a:t>(TIM6_IRQn);</a:t>
            </a:r>
          </a:p>
          <a:p>
            <a:r>
              <a:rPr lang="de-DE" sz="2400" dirty="0">
                <a:solidFill>
                  <a:schemeClr val="tx1"/>
                </a:solidFill>
              </a:rPr>
              <a:t>}</a:t>
            </a:r>
            <a:endParaRPr lang="de-DE" sz="2400" dirty="0">
              <a:solidFill>
                <a:schemeClr val="tx1"/>
              </a:solidFill>
            </a:endParaRPr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13406" y="2278238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hteck 8"/>
          <p:cNvSpPr/>
          <p:nvPr/>
        </p:nvSpPr>
        <p:spPr>
          <a:xfrm>
            <a:off x="5300868" y="1019112"/>
            <a:ext cx="3004282" cy="38285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Rechteck 48"/>
          <p:cNvSpPr/>
          <p:nvPr/>
        </p:nvSpPr>
        <p:spPr>
          <a:xfrm>
            <a:off x="2140806" y="1119880"/>
            <a:ext cx="1518377" cy="38285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4" name="Rechteck 53"/>
          <p:cNvSpPr/>
          <p:nvPr/>
        </p:nvSpPr>
        <p:spPr>
          <a:xfrm>
            <a:off x="5134700" y="613522"/>
            <a:ext cx="1756988" cy="382855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5" name="Rechteck 54"/>
          <p:cNvSpPr/>
          <p:nvPr/>
        </p:nvSpPr>
        <p:spPr>
          <a:xfrm>
            <a:off x="1980771" y="2321799"/>
            <a:ext cx="1756988" cy="382855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1" name="Audio 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83905"/>
      </p:ext>
    </p:extLst>
  </p:cSld>
  <p:clrMapOvr>
    <a:masterClrMapping/>
  </p:clrMapOvr>
  <p:transition spd="slow" advTm="5967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grpSp>
        <p:nvGrpSpPr>
          <p:cNvPr id="10" name="Gruppieren 9"/>
          <p:cNvGrpSpPr/>
          <p:nvPr/>
        </p:nvGrpSpPr>
        <p:grpSpPr>
          <a:xfrm>
            <a:off x="1936875" y="1075000"/>
            <a:ext cx="2215485" cy="2325053"/>
            <a:chOff x="3632886" y="1021492"/>
            <a:chExt cx="1771136" cy="1580980"/>
          </a:xfrm>
        </p:grpSpPr>
        <p:sp>
          <p:nvSpPr>
            <p:cNvPr id="3" name="Abgerundetes Rechteck 2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848008" y="1021492"/>
              <a:ext cx="132132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Anzeigen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uppieren 34"/>
          <p:cNvGrpSpPr/>
          <p:nvPr/>
        </p:nvGrpSpPr>
        <p:grpSpPr>
          <a:xfrm>
            <a:off x="5778842" y="1084461"/>
            <a:ext cx="2747319" cy="1780064"/>
            <a:chOff x="3632886" y="1021491"/>
            <a:chExt cx="1771136" cy="1580981"/>
          </a:xfrm>
        </p:grpSpPr>
        <p:sp>
          <p:nvSpPr>
            <p:cNvPr id="36" name="Abgerundetes Rechteck 35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7" name="Textfeld 36"/>
            <p:cNvSpPr txBox="1"/>
            <p:nvPr/>
          </p:nvSpPr>
          <p:spPr>
            <a:xfrm>
              <a:off x="3685550" y="1021491"/>
              <a:ext cx="156972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Stunde_einstellen</a:t>
              </a:r>
              <a:endParaRPr lang="de-DE" sz="2400" dirty="0" smtClean="0"/>
            </a:p>
          </p:txBody>
        </p:sp>
        <p:cxnSp>
          <p:nvCxnSpPr>
            <p:cNvPr id="38" name="Gerader Verbinder 37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uppieren 38"/>
          <p:cNvGrpSpPr/>
          <p:nvPr/>
        </p:nvGrpSpPr>
        <p:grpSpPr>
          <a:xfrm>
            <a:off x="8138982" y="2953768"/>
            <a:ext cx="2747319" cy="1756908"/>
            <a:chOff x="3632886" y="1021491"/>
            <a:chExt cx="1771136" cy="1580981"/>
          </a:xfrm>
        </p:grpSpPr>
        <p:sp>
          <p:nvSpPr>
            <p:cNvPr id="40" name="Abgerundetes Rechteck 39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1" name="Textfeld 40"/>
            <p:cNvSpPr txBox="1"/>
            <p:nvPr/>
          </p:nvSpPr>
          <p:spPr>
            <a:xfrm>
              <a:off x="3685550" y="1021491"/>
              <a:ext cx="158721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Minute_einstellen</a:t>
              </a:r>
              <a:endParaRPr lang="de-DE" sz="2400" dirty="0" smtClean="0"/>
            </a:p>
          </p:txBody>
        </p:sp>
        <p:cxnSp>
          <p:nvCxnSpPr>
            <p:cNvPr id="42" name="Gerader Verbinder 41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uppieren 42"/>
          <p:cNvGrpSpPr/>
          <p:nvPr/>
        </p:nvGrpSpPr>
        <p:grpSpPr>
          <a:xfrm>
            <a:off x="8138982" y="5061119"/>
            <a:ext cx="2747319" cy="1580981"/>
            <a:chOff x="3632886" y="1021491"/>
            <a:chExt cx="1771136" cy="1580981"/>
          </a:xfrm>
        </p:grpSpPr>
        <p:sp>
          <p:nvSpPr>
            <p:cNvPr id="44" name="Abgerundetes Rechteck 43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5" name="Textfeld 44"/>
            <p:cNvSpPr txBox="1"/>
            <p:nvPr/>
          </p:nvSpPr>
          <p:spPr>
            <a:xfrm>
              <a:off x="3685550" y="1021491"/>
              <a:ext cx="16901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Sekunde_einstellen</a:t>
              </a:r>
              <a:endParaRPr lang="de-DE" sz="2400" dirty="0" smtClean="0"/>
            </a:p>
          </p:txBody>
        </p:sp>
        <p:cxnSp>
          <p:nvCxnSpPr>
            <p:cNvPr id="46" name="Gerader Verbinder 45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Gerade Verbindung mit Pfeil 11"/>
          <p:cNvCxnSpPr>
            <a:stCxn id="3" idx="3"/>
            <a:endCxn id="36" idx="1"/>
          </p:cNvCxnSpPr>
          <p:nvPr/>
        </p:nvCxnSpPr>
        <p:spPr>
          <a:xfrm flipV="1">
            <a:off x="4152360" y="1974494"/>
            <a:ext cx="1626482" cy="263033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/>
          <p:cNvSpPr txBox="1"/>
          <p:nvPr/>
        </p:nvSpPr>
        <p:spPr>
          <a:xfrm>
            <a:off x="9492270" y="4599453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m</a:t>
            </a:r>
            <a:r>
              <a:rPr lang="de-DE" sz="2400" dirty="0" err="1" smtClean="0"/>
              <a:t>ode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cxnSp>
        <p:nvCxnSpPr>
          <p:cNvPr id="50" name="Gerade Verbindung mit Pfeil 49"/>
          <p:cNvCxnSpPr>
            <a:endCxn id="40" idx="0"/>
          </p:cNvCxnSpPr>
          <p:nvPr/>
        </p:nvCxnSpPr>
        <p:spPr>
          <a:xfrm>
            <a:off x="8526161" y="1737975"/>
            <a:ext cx="986481" cy="1215794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 Verbindung mit Pfeil 51"/>
          <p:cNvCxnSpPr>
            <a:stCxn id="44" idx="1"/>
          </p:cNvCxnSpPr>
          <p:nvPr/>
        </p:nvCxnSpPr>
        <p:spPr>
          <a:xfrm flipH="1" flipV="1">
            <a:off x="4124938" y="2550695"/>
            <a:ext cx="4014044" cy="3300915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Gerade Verbindung mit Pfeil 52"/>
          <p:cNvCxnSpPr>
            <a:stCxn id="40" idx="2"/>
            <a:endCxn id="44" idx="0"/>
          </p:cNvCxnSpPr>
          <p:nvPr/>
        </p:nvCxnSpPr>
        <p:spPr>
          <a:xfrm>
            <a:off x="9512642" y="4710676"/>
            <a:ext cx="0" cy="350444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feld 79"/>
          <p:cNvSpPr txBox="1"/>
          <p:nvPr/>
        </p:nvSpPr>
        <p:spPr>
          <a:xfrm>
            <a:off x="8843952" y="1874952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m</a:t>
            </a:r>
            <a:r>
              <a:rPr lang="de-DE" sz="2400" dirty="0" err="1" smtClean="0"/>
              <a:t>ode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81" name="Textfeld 80"/>
          <p:cNvSpPr txBox="1"/>
          <p:nvPr/>
        </p:nvSpPr>
        <p:spPr>
          <a:xfrm>
            <a:off x="4450583" y="1429161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m</a:t>
            </a:r>
            <a:r>
              <a:rPr lang="de-DE" sz="2400" dirty="0" err="1" smtClean="0"/>
              <a:t>ode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82" name="Textfeld 81"/>
          <p:cNvSpPr txBox="1"/>
          <p:nvPr/>
        </p:nvSpPr>
        <p:spPr>
          <a:xfrm>
            <a:off x="7117148" y="4598714"/>
            <a:ext cx="612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tv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" name="Textfeld 4"/>
          <p:cNvSpPr txBox="1"/>
          <p:nvPr/>
        </p:nvSpPr>
        <p:spPr>
          <a:xfrm>
            <a:off x="1970597" y="1918356"/>
            <a:ext cx="19881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  <a:p>
            <a:r>
              <a:rPr lang="de-DE" sz="2400" dirty="0" err="1" smtClean="0"/>
              <a:t>zeittakt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7" name="Textfeld 46"/>
          <p:cNvSpPr txBox="1"/>
          <p:nvPr/>
        </p:nvSpPr>
        <p:spPr>
          <a:xfrm>
            <a:off x="5905592" y="1678074"/>
            <a:ext cx="19881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  <a:p>
            <a:r>
              <a:rPr lang="de-DE" sz="2400" dirty="0" err="1" smtClean="0"/>
              <a:t>tv</a:t>
            </a:r>
            <a:r>
              <a:rPr lang="de-DE" sz="2400" dirty="0" smtClean="0"/>
              <a:t>()</a:t>
            </a:r>
          </a:p>
          <a:p>
            <a:r>
              <a:rPr lang="de-DE" sz="2400" dirty="0" err="1" smtClean="0"/>
              <a:t>tr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1" name="Textfeld 50"/>
          <p:cNvSpPr txBox="1"/>
          <p:nvPr/>
        </p:nvSpPr>
        <p:spPr>
          <a:xfrm>
            <a:off x="8305150" y="3501284"/>
            <a:ext cx="19881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  <a:p>
            <a:r>
              <a:rPr lang="de-DE" sz="2400" dirty="0" err="1" smtClean="0"/>
              <a:t>tv</a:t>
            </a:r>
            <a:r>
              <a:rPr lang="de-DE" sz="2400" dirty="0" smtClean="0"/>
              <a:t>()</a:t>
            </a:r>
          </a:p>
          <a:p>
            <a:r>
              <a:rPr lang="de-DE" sz="2400" dirty="0" err="1" smtClean="0"/>
              <a:t>tr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8" name="Textfeld 47"/>
          <p:cNvSpPr txBox="1"/>
          <p:nvPr/>
        </p:nvSpPr>
        <p:spPr>
          <a:xfrm>
            <a:off x="8295428" y="5617296"/>
            <a:ext cx="19881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</p:txBody>
      </p:sp>
      <p:sp>
        <p:nvSpPr>
          <p:cNvPr id="8" name="Vertikaler Bildlauf 7"/>
          <p:cNvSpPr/>
          <p:nvPr/>
        </p:nvSpPr>
        <p:spPr>
          <a:xfrm>
            <a:off x="-331249" y="176832"/>
            <a:ext cx="6278345" cy="6648904"/>
          </a:xfrm>
          <a:prstGeom prst="verticalScroll">
            <a:avLst>
              <a:gd name="adj" fmla="val 6758"/>
            </a:avLst>
          </a:prstGeom>
          <a:solidFill>
            <a:schemeClr val="accent4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400" dirty="0" err="1">
                <a:solidFill>
                  <a:schemeClr val="tx1"/>
                </a:solidFill>
              </a:rPr>
              <a:t>void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err="1">
                <a:solidFill>
                  <a:schemeClr val="tx1"/>
                </a:solidFill>
              </a:rPr>
              <a:t>tv</a:t>
            </a:r>
            <a:r>
              <a:rPr lang="de-DE" sz="2400" dirty="0">
                <a:solidFill>
                  <a:schemeClr val="tx1"/>
                </a:solidFill>
              </a:rPr>
              <a:t>()</a:t>
            </a:r>
          </a:p>
          <a:p>
            <a:r>
              <a:rPr lang="de-DE" sz="2400" dirty="0" smtClean="0">
                <a:solidFill>
                  <a:schemeClr val="tx1"/>
                </a:solidFill>
              </a:rPr>
              <a:t>{   </a:t>
            </a:r>
            <a:r>
              <a:rPr lang="de-DE" sz="2400" dirty="0" err="1" smtClean="0">
                <a:solidFill>
                  <a:schemeClr val="tx1"/>
                </a:solidFill>
              </a:rPr>
              <a:t>switch</a:t>
            </a:r>
            <a:r>
              <a:rPr lang="de-DE" sz="2400" dirty="0" smtClean="0">
                <a:solidFill>
                  <a:schemeClr val="tx1"/>
                </a:solidFill>
              </a:rPr>
              <a:t> </a:t>
            </a:r>
            <a:r>
              <a:rPr lang="de-DE" sz="2400" dirty="0">
                <a:solidFill>
                  <a:schemeClr val="tx1"/>
                </a:solidFill>
              </a:rPr>
              <a:t>(zustand)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</a:t>
            </a:r>
            <a:r>
              <a:rPr lang="de-DE" sz="2400" dirty="0" smtClean="0">
                <a:solidFill>
                  <a:schemeClr val="tx1"/>
                </a:solidFill>
              </a:rPr>
              <a:t>{  </a:t>
            </a:r>
            <a:r>
              <a:rPr lang="de-DE" sz="2400" dirty="0" err="1">
                <a:solidFill>
                  <a:schemeClr val="tx1"/>
                </a:solidFill>
              </a:rPr>
              <a:t>case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stunde_stellen</a:t>
            </a:r>
            <a:r>
              <a:rPr lang="de-DE" sz="2400" dirty="0">
                <a:solidFill>
                  <a:schemeClr val="tx1"/>
                </a:solidFill>
              </a:rPr>
              <a:t>: </a:t>
            </a:r>
            <a:r>
              <a:rPr lang="de-DE" sz="2400" dirty="0" smtClean="0">
                <a:solidFill>
                  <a:schemeClr val="tx1"/>
                </a:solidFill>
              </a:rPr>
              <a:t>stunde</a:t>
            </a:r>
            <a:r>
              <a:rPr lang="de-DE" sz="2400" dirty="0">
                <a:solidFill>
                  <a:schemeClr val="tx1"/>
                </a:solidFill>
              </a:rPr>
              <a:t>++;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    </a:t>
            </a:r>
            <a:r>
              <a:rPr lang="de-DE" sz="2400" dirty="0" err="1">
                <a:solidFill>
                  <a:schemeClr val="tx1"/>
                </a:solidFill>
              </a:rPr>
              <a:t>if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smtClean="0">
                <a:solidFill>
                  <a:schemeClr val="tx1"/>
                </a:solidFill>
              </a:rPr>
              <a:t>(stunde</a:t>
            </a:r>
            <a:r>
              <a:rPr lang="de-DE" sz="2400" dirty="0">
                <a:solidFill>
                  <a:schemeClr val="tx1"/>
                </a:solidFill>
              </a:rPr>
              <a:t>==24) </a:t>
            </a:r>
            <a:r>
              <a:rPr lang="de-DE" sz="2400" dirty="0" smtClean="0">
                <a:solidFill>
                  <a:schemeClr val="tx1"/>
                </a:solidFill>
              </a:rPr>
              <a:t>stunde=0</a:t>
            </a:r>
            <a:r>
              <a:rPr lang="de-DE" sz="2400" dirty="0">
                <a:solidFill>
                  <a:schemeClr val="tx1"/>
                </a:solidFill>
              </a:rPr>
              <a:t>;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    break;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</a:t>
            </a:r>
            <a:r>
              <a:rPr lang="de-DE" sz="2400" dirty="0" err="1">
                <a:solidFill>
                  <a:schemeClr val="tx1"/>
                </a:solidFill>
              </a:rPr>
              <a:t>case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minute_stellen</a:t>
            </a:r>
            <a:r>
              <a:rPr lang="de-DE" sz="2400" dirty="0">
                <a:solidFill>
                  <a:schemeClr val="tx1"/>
                </a:solidFill>
              </a:rPr>
              <a:t>: </a:t>
            </a:r>
            <a:r>
              <a:rPr lang="de-DE" sz="2400" dirty="0" err="1" smtClean="0">
                <a:solidFill>
                  <a:schemeClr val="tx1"/>
                </a:solidFill>
              </a:rPr>
              <a:t>minute</a:t>
            </a:r>
            <a:r>
              <a:rPr lang="de-DE" sz="2400" dirty="0">
                <a:solidFill>
                  <a:schemeClr val="tx1"/>
                </a:solidFill>
              </a:rPr>
              <a:t>++;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    </a:t>
            </a:r>
            <a:r>
              <a:rPr lang="de-DE" sz="2400" dirty="0" err="1">
                <a:solidFill>
                  <a:schemeClr val="tx1"/>
                </a:solidFill>
              </a:rPr>
              <a:t>if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smtClean="0">
                <a:solidFill>
                  <a:schemeClr val="tx1"/>
                </a:solidFill>
              </a:rPr>
              <a:t>(</a:t>
            </a:r>
            <a:r>
              <a:rPr lang="de-DE" sz="2400" dirty="0" err="1" smtClean="0">
                <a:solidFill>
                  <a:schemeClr val="tx1"/>
                </a:solidFill>
              </a:rPr>
              <a:t>minute</a:t>
            </a:r>
            <a:r>
              <a:rPr lang="de-DE" sz="2400" dirty="0">
                <a:solidFill>
                  <a:schemeClr val="tx1"/>
                </a:solidFill>
              </a:rPr>
              <a:t>==60) {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        </a:t>
            </a:r>
            <a:r>
              <a:rPr lang="de-DE" sz="2400" dirty="0" err="1" smtClean="0">
                <a:solidFill>
                  <a:schemeClr val="tx1"/>
                </a:solidFill>
              </a:rPr>
              <a:t>minute</a:t>
            </a:r>
            <a:r>
              <a:rPr lang="de-DE" sz="2400" dirty="0" smtClean="0">
                <a:solidFill>
                  <a:schemeClr val="tx1"/>
                </a:solidFill>
              </a:rPr>
              <a:t>=0</a:t>
            </a:r>
            <a:r>
              <a:rPr lang="de-DE" sz="2400" dirty="0">
                <a:solidFill>
                  <a:schemeClr val="tx1"/>
                </a:solidFill>
              </a:rPr>
              <a:t>; </a:t>
            </a:r>
            <a:r>
              <a:rPr lang="de-DE" sz="2400" dirty="0" smtClean="0">
                <a:solidFill>
                  <a:schemeClr val="tx1"/>
                </a:solidFill>
              </a:rPr>
              <a:t>stunde</a:t>
            </a:r>
            <a:r>
              <a:rPr lang="de-DE" sz="2400" dirty="0">
                <a:solidFill>
                  <a:schemeClr val="tx1"/>
                </a:solidFill>
              </a:rPr>
              <a:t>++;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        </a:t>
            </a:r>
            <a:r>
              <a:rPr lang="de-DE" sz="2400" dirty="0" err="1">
                <a:solidFill>
                  <a:schemeClr val="tx1"/>
                </a:solidFill>
              </a:rPr>
              <a:t>if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smtClean="0">
                <a:solidFill>
                  <a:schemeClr val="tx1"/>
                </a:solidFill>
              </a:rPr>
              <a:t>(stunde</a:t>
            </a:r>
            <a:r>
              <a:rPr lang="de-DE" sz="2400" dirty="0">
                <a:solidFill>
                  <a:schemeClr val="tx1"/>
                </a:solidFill>
              </a:rPr>
              <a:t>==24) </a:t>
            </a:r>
            <a:r>
              <a:rPr lang="de-DE" sz="2400" dirty="0" smtClean="0">
                <a:solidFill>
                  <a:schemeClr val="tx1"/>
                </a:solidFill>
              </a:rPr>
              <a:t>stunde=0</a:t>
            </a:r>
            <a:r>
              <a:rPr lang="de-DE" sz="2400" dirty="0">
                <a:solidFill>
                  <a:schemeClr val="tx1"/>
                </a:solidFill>
              </a:rPr>
              <a:t>;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    }   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    break;       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</a:t>
            </a:r>
            <a:r>
              <a:rPr lang="de-DE" sz="2400" dirty="0" err="1">
                <a:solidFill>
                  <a:schemeClr val="tx1"/>
                </a:solidFill>
              </a:rPr>
              <a:t>case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sekunde_stellen</a:t>
            </a:r>
            <a:r>
              <a:rPr lang="de-DE" sz="2400" dirty="0">
                <a:solidFill>
                  <a:schemeClr val="tx1"/>
                </a:solidFill>
              </a:rPr>
              <a:t>: </a:t>
            </a:r>
            <a:r>
              <a:rPr lang="de-DE" sz="2400" dirty="0" err="1" smtClean="0">
                <a:solidFill>
                  <a:schemeClr val="tx1"/>
                </a:solidFill>
              </a:rPr>
              <a:t>sekunde</a:t>
            </a:r>
            <a:r>
              <a:rPr lang="de-DE" sz="2400" dirty="0" smtClean="0">
                <a:solidFill>
                  <a:schemeClr val="tx1"/>
                </a:solidFill>
              </a:rPr>
              <a:t>=0</a:t>
            </a:r>
            <a:r>
              <a:rPr lang="de-DE" sz="2400" dirty="0">
                <a:solidFill>
                  <a:schemeClr val="tx1"/>
                </a:solidFill>
              </a:rPr>
              <a:t>;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    zustand=Anzeigen;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    break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}</a:t>
            </a:r>
          </a:p>
          <a:p>
            <a:r>
              <a:rPr lang="de-DE" sz="2400" dirty="0">
                <a:solidFill>
                  <a:schemeClr val="tx1"/>
                </a:solidFill>
              </a:rPr>
              <a:t>}</a:t>
            </a:r>
            <a:endParaRPr lang="de-DE" sz="2400" dirty="0">
              <a:solidFill>
                <a:schemeClr val="tx1"/>
              </a:solidFill>
            </a:endParaRPr>
          </a:p>
        </p:txBody>
      </p:sp>
      <p:pic>
        <p:nvPicPr>
          <p:cNvPr id="56" name="Google Shape;365;g6fe11b7731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280944" y="839803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Google Shape;56;p1"/>
          <p:cNvSpPr/>
          <p:nvPr/>
        </p:nvSpPr>
        <p:spPr>
          <a:xfrm>
            <a:off x="7449954" y="3267850"/>
            <a:ext cx="3894493" cy="1970048"/>
          </a:xfrm>
          <a:prstGeom prst="wedgeRoundRectCallout">
            <a:avLst>
              <a:gd name="adj1" fmla="val -12187"/>
              <a:gd name="adj2" fmla="val -8772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Im Zustand „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Stunde_einstellen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“ wird die Stunde erhöht</a:t>
            </a:r>
            <a:endParaRPr lang="de-DE" sz="2400" dirty="0" smtClean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Rechteck 56"/>
          <p:cNvSpPr/>
          <p:nvPr/>
        </p:nvSpPr>
        <p:spPr>
          <a:xfrm>
            <a:off x="5778842" y="1019112"/>
            <a:ext cx="2526308" cy="53045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8" name="Rechteck 57"/>
          <p:cNvSpPr/>
          <p:nvPr/>
        </p:nvSpPr>
        <p:spPr>
          <a:xfrm>
            <a:off x="354127" y="1088392"/>
            <a:ext cx="4438233" cy="1458511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1" name="Audio 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57047"/>
      </p:ext>
    </p:extLst>
  </p:cSld>
  <p:clrMapOvr>
    <a:masterClrMapping/>
  </p:clrMapOvr>
  <p:transition spd="slow" advTm="3174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grpSp>
        <p:nvGrpSpPr>
          <p:cNvPr id="10" name="Gruppieren 9"/>
          <p:cNvGrpSpPr/>
          <p:nvPr/>
        </p:nvGrpSpPr>
        <p:grpSpPr>
          <a:xfrm>
            <a:off x="1936875" y="1075000"/>
            <a:ext cx="2215485" cy="2325053"/>
            <a:chOff x="3632886" y="1021492"/>
            <a:chExt cx="1771136" cy="1580980"/>
          </a:xfrm>
        </p:grpSpPr>
        <p:sp>
          <p:nvSpPr>
            <p:cNvPr id="3" name="Abgerundetes Rechteck 2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848008" y="1021492"/>
              <a:ext cx="132132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Anzeigen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uppieren 34"/>
          <p:cNvGrpSpPr/>
          <p:nvPr/>
        </p:nvGrpSpPr>
        <p:grpSpPr>
          <a:xfrm>
            <a:off x="5778842" y="1084461"/>
            <a:ext cx="2747319" cy="1780064"/>
            <a:chOff x="3632886" y="1021491"/>
            <a:chExt cx="1771136" cy="1580981"/>
          </a:xfrm>
        </p:grpSpPr>
        <p:sp>
          <p:nvSpPr>
            <p:cNvPr id="36" name="Abgerundetes Rechteck 35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7" name="Textfeld 36"/>
            <p:cNvSpPr txBox="1"/>
            <p:nvPr/>
          </p:nvSpPr>
          <p:spPr>
            <a:xfrm>
              <a:off x="3685550" y="1021491"/>
              <a:ext cx="156972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Stunde_einstellen</a:t>
              </a:r>
              <a:endParaRPr lang="de-DE" sz="2400" dirty="0" smtClean="0"/>
            </a:p>
          </p:txBody>
        </p:sp>
        <p:cxnSp>
          <p:nvCxnSpPr>
            <p:cNvPr id="38" name="Gerader Verbinder 37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uppieren 38"/>
          <p:cNvGrpSpPr/>
          <p:nvPr/>
        </p:nvGrpSpPr>
        <p:grpSpPr>
          <a:xfrm>
            <a:off x="8138982" y="2953768"/>
            <a:ext cx="2747319" cy="1756908"/>
            <a:chOff x="3632886" y="1021491"/>
            <a:chExt cx="1771136" cy="1580981"/>
          </a:xfrm>
        </p:grpSpPr>
        <p:sp>
          <p:nvSpPr>
            <p:cNvPr id="40" name="Abgerundetes Rechteck 39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1" name="Textfeld 40"/>
            <p:cNvSpPr txBox="1"/>
            <p:nvPr/>
          </p:nvSpPr>
          <p:spPr>
            <a:xfrm>
              <a:off x="3685550" y="1021491"/>
              <a:ext cx="158721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Minute_einstellen</a:t>
              </a:r>
              <a:endParaRPr lang="de-DE" sz="2400" dirty="0" smtClean="0"/>
            </a:p>
          </p:txBody>
        </p:sp>
        <p:cxnSp>
          <p:nvCxnSpPr>
            <p:cNvPr id="42" name="Gerader Verbinder 41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uppieren 42"/>
          <p:cNvGrpSpPr/>
          <p:nvPr/>
        </p:nvGrpSpPr>
        <p:grpSpPr>
          <a:xfrm>
            <a:off x="8138982" y="5061119"/>
            <a:ext cx="2747319" cy="1580981"/>
            <a:chOff x="3632886" y="1021491"/>
            <a:chExt cx="1771136" cy="1580981"/>
          </a:xfrm>
        </p:grpSpPr>
        <p:sp>
          <p:nvSpPr>
            <p:cNvPr id="44" name="Abgerundetes Rechteck 43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5" name="Textfeld 44"/>
            <p:cNvSpPr txBox="1"/>
            <p:nvPr/>
          </p:nvSpPr>
          <p:spPr>
            <a:xfrm>
              <a:off x="3685550" y="1021491"/>
              <a:ext cx="16901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Sekunde_einstellen</a:t>
              </a:r>
              <a:endParaRPr lang="de-DE" sz="2400" dirty="0" smtClean="0"/>
            </a:p>
          </p:txBody>
        </p:sp>
        <p:cxnSp>
          <p:nvCxnSpPr>
            <p:cNvPr id="46" name="Gerader Verbinder 45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Gerade Verbindung mit Pfeil 11"/>
          <p:cNvCxnSpPr>
            <a:stCxn id="3" idx="3"/>
            <a:endCxn id="36" idx="1"/>
          </p:cNvCxnSpPr>
          <p:nvPr/>
        </p:nvCxnSpPr>
        <p:spPr>
          <a:xfrm flipV="1">
            <a:off x="4152360" y="1974494"/>
            <a:ext cx="1626482" cy="263033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/>
          <p:cNvSpPr txBox="1"/>
          <p:nvPr/>
        </p:nvSpPr>
        <p:spPr>
          <a:xfrm>
            <a:off x="9492270" y="4599453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m</a:t>
            </a:r>
            <a:r>
              <a:rPr lang="de-DE" sz="2400" dirty="0" err="1" smtClean="0"/>
              <a:t>ode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cxnSp>
        <p:nvCxnSpPr>
          <p:cNvPr id="50" name="Gerade Verbindung mit Pfeil 49"/>
          <p:cNvCxnSpPr>
            <a:endCxn id="40" idx="0"/>
          </p:cNvCxnSpPr>
          <p:nvPr/>
        </p:nvCxnSpPr>
        <p:spPr>
          <a:xfrm>
            <a:off x="8526161" y="1737975"/>
            <a:ext cx="986481" cy="1215794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 Verbindung mit Pfeil 51"/>
          <p:cNvCxnSpPr>
            <a:stCxn id="44" idx="1"/>
          </p:cNvCxnSpPr>
          <p:nvPr/>
        </p:nvCxnSpPr>
        <p:spPr>
          <a:xfrm flipH="1" flipV="1">
            <a:off x="4124938" y="2550695"/>
            <a:ext cx="4014044" cy="3300915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Gerade Verbindung mit Pfeil 52"/>
          <p:cNvCxnSpPr>
            <a:stCxn id="40" idx="2"/>
            <a:endCxn id="44" idx="0"/>
          </p:cNvCxnSpPr>
          <p:nvPr/>
        </p:nvCxnSpPr>
        <p:spPr>
          <a:xfrm>
            <a:off x="9512642" y="4710676"/>
            <a:ext cx="0" cy="350444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feld 79"/>
          <p:cNvSpPr txBox="1"/>
          <p:nvPr/>
        </p:nvSpPr>
        <p:spPr>
          <a:xfrm>
            <a:off x="8843952" y="1874952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m</a:t>
            </a:r>
            <a:r>
              <a:rPr lang="de-DE" sz="2400" dirty="0" err="1" smtClean="0"/>
              <a:t>ode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81" name="Textfeld 80"/>
          <p:cNvSpPr txBox="1"/>
          <p:nvPr/>
        </p:nvSpPr>
        <p:spPr>
          <a:xfrm>
            <a:off x="4450583" y="1429161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m</a:t>
            </a:r>
            <a:r>
              <a:rPr lang="de-DE" sz="2400" dirty="0" err="1" smtClean="0"/>
              <a:t>ode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82" name="Textfeld 81"/>
          <p:cNvSpPr txBox="1"/>
          <p:nvPr/>
        </p:nvSpPr>
        <p:spPr>
          <a:xfrm>
            <a:off x="7117148" y="4598714"/>
            <a:ext cx="612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tv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" name="Textfeld 4"/>
          <p:cNvSpPr txBox="1"/>
          <p:nvPr/>
        </p:nvSpPr>
        <p:spPr>
          <a:xfrm>
            <a:off x="1970597" y="1918356"/>
            <a:ext cx="19881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  <a:p>
            <a:r>
              <a:rPr lang="de-DE" sz="2400" dirty="0" err="1" smtClean="0"/>
              <a:t>zeittakt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7" name="Textfeld 46"/>
          <p:cNvSpPr txBox="1"/>
          <p:nvPr/>
        </p:nvSpPr>
        <p:spPr>
          <a:xfrm>
            <a:off x="5905592" y="1678074"/>
            <a:ext cx="19881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  <a:p>
            <a:r>
              <a:rPr lang="de-DE" sz="2400" dirty="0" err="1" smtClean="0"/>
              <a:t>tv</a:t>
            </a:r>
            <a:r>
              <a:rPr lang="de-DE" sz="2400" dirty="0" smtClean="0"/>
              <a:t>()</a:t>
            </a:r>
          </a:p>
          <a:p>
            <a:r>
              <a:rPr lang="de-DE" sz="2400" dirty="0" err="1" smtClean="0"/>
              <a:t>tr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1" name="Textfeld 50"/>
          <p:cNvSpPr txBox="1"/>
          <p:nvPr/>
        </p:nvSpPr>
        <p:spPr>
          <a:xfrm>
            <a:off x="8305150" y="3501284"/>
            <a:ext cx="19881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  <a:p>
            <a:r>
              <a:rPr lang="de-DE" sz="2400" dirty="0" err="1" smtClean="0"/>
              <a:t>tv</a:t>
            </a:r>
            <a:r>
              <a:rPr lang="de-DE" sz="2400" dirty="0" smtClean="0"/>
              <a:t>()</a:t>
            </a:r>
          </a:p>
          <a:p>
            <a:r>
              <a:rPr lang="de-DE" sz="2400" dirty="0" err="1" smtClean="0"/>
              <a:t>tr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8" name="Textfeld 47"/>
          <p:cNvSpPr txBox="1"/>
          <p:nvPr/>
        </p:nvSpPr>
        <p:spPr>
          <a:xfrm>
            <a:off x="8295428" y="5617296"/>
            <a:ext cx="19881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</p:txBody>
      </p:sp>
      <p:pic>
        <p:nvPicPr>
          <p:cNvPr id="56" name="Google Shape;365;g6fe11b7731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378482" y="3321240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Google Shape;56;p1"/>
          <p:cNvSpPr/>
          <p:nvPr/>
        </p:nvSpPr>
        <p:spPr>
          <a:xfrm>
            <a:off x="5890429" y="4767229"/>
            <a:ext cx="3894493" cy="1970048"/>
          </a:xfrm>
          <a:prstGeom prst="wedgeRoundRectCallout">
            <a:avLst>
              <a:gd name="adj1" fmla="val 68631"/>
              <a:gd name="adj2" fmla="val -38864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Im Zustand „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Minute_einstellen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“ wird die Minute erhöht</a:t>
            </a:r>
            <a:endParaRPr lang="de-DE" sz="2400" dirty="0" smtClean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Rechteck 56"/>
          <p:cNvSpPr/>
          <p:nvPr/>
        </p:nvSpPr>
        <p:spPr>
          <a:xfrm>
            <a:off x="8238076" y="2926511"/>
            <a:ext cx="2526308" cy="53045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Vertikaler Bildlauf 48"/>
          <p:cNvSpPr/>
          <p:nvPr/>
        </p:nvSpPr>
        <p:spPr>
          <a:xfrm>
            <a:off x="-331249" y="176832"/>
            <a:ext cx="6278345" cy="6648904"/>
          </a:xfrm>
          <a:prstGeom prst="verticalScroll">
            <a:avLst>
              <a:gd name="adj" fmla="val 6758"/>
            </a:avLst>
          </a:prstGeom>
          <a:solidFill>
            <a:schemeClr val="accent4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400" dirty="0" err="1">
                <a:solidFill>
                  <a:schemeClr val="tx1"/>
                </a:solidFill>
              </a:rPr>
              <a:t>void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err="1">
                <a:solidFill>
                  <a:schemeClr val="tx1"/>
                </a:solidFill>
              </a:rPr>
              <a:t>tv</a:t>
            </a:r>
            <a:r>
              <a:rPr lang="de-DE" sz="2400" dirty="0">
                <a:solidFill>
                  <a:schemeClr val="tx1"/>
                </a:solidFill>
              </a:rPr>
              <a:t>()</a:t>
            </a:r>
          </a:p>
          <a:p>
            <a:r>
              <a:rPr lang="de-DE" sz="2400" dirty="0" smtClean="0">
                <a:solidFill>
                  <a:schemeClr val="tx1"/>
                </a:solidFill>
              </a:rPr>
              <a:t>{   </a:t>
            </a:r>
            <a:r>
              <a:rPr lang="de-DE" sz="2400" dirty="0" err="1" smtClean="0">
                <a:solidFill>
                  <a:schemeClr val="tx1"/>
                </a:solidFill>
              </a:rPr>
              <a:t>switch</a:t>
            </a:r>
            <a:r>
              <a:rPr lang="de-DE" sz="2400" dirty="0" smtClean="0">
                <a:solidFill>
                  <a:schemeClr val="tx1"/>
                </a:solidFill>
              </a:rPr>
              <a:t> </a:t>
            </a:r>
            <a:r>
              <a:rPr lang="de-DE" sz="2400" dirty="0">
                <a:solidFill>
                  <a:schemeClr val="tx1"/>
                </a:solidFill>
              </a:rPr>
              <a:t>(zustand)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</a:t>
            </a:r>
            <a:r>
              <a:rPr lang="de-DE" sz="2400" dirty="0" smtClean="0">
                <a:solidFill>
                  <a:schemeClr val="tx1"/>
                </a:solidFill>
              </a:rPr>
              <a:t>{  </a:t>
            </a:r>
            <a:r>
              <a:rPr lang="de-DE" sz="2400" dirty="0" err="1">
                <a:solidFill>
                  <a:schemeClr val="tx1"/>
                </a:solidFill>
              </a:rPr>
              <a:t>case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stunde_stellen</a:t>
            </a:r>
            <a:r>
              <a:rPr lang="de-DE" sz="2400" dirty="0">
                <a:solidFill>
                  <a:schemeClr val="tx1"/>
                </a:solidFill>
              </a:rPr>
              <a:t>: </a:t>
            </a:r>
            <a:r>
              <a:rPr lang="de-DE" sz="2400" dirty="0" smtClean="0">
                <a:solidFill>
                  <a:schemeClr val="tx1"/>
                </a:solidFill>
              </a:rPr>
              <a:t>stunde</a:t>
            </a:r>
            <a:r>
              <a:rPr lang="de-DE" sz="2400" dirty="0">
                <a:solidFill>
                  <a:schemeClr val="tx1"/>
                </a:solidFill>
              </a:rPr>
              <a:t>++;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    </a:t>
            </a:r>
            <a:r>
              <a:rPr lang="de-DE" sz="2400" dirty="0" err="1">
                <a:solidFill>
                  <a:schemeClr val="tx1"/>
                </a:solidFill>
              </a:rPr>
              <a:t>if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smtClean="0">
                <a:solidFill>
                  <a:schemeClr val="tx1"/>
                </a:solidFill>
              </a:rPr>
              <a:t>(stunde</a:t>
            </a:r>
            <a:r>
              <a:rPr lang="de-DE" sz="2400" dirty="0">
                <a:solidFill>
                  <a:schemeClr val="tx1"/>
                </a:solidFill>
              </a:rPr>
              <a:t>==24) </a:t>
            </a:r>
            <a:r>
              <a:rPr lang="de-DE" sz="2400" dirty="0" smtClean="0">
                <a:solidFill>
                  <a:schemeClr val="tx1"/>
                </a:solidFill>
              </a:rPr>
              <a:t>stunde=0</a:t>
            </a:r>
            <a:r>
              <a:rPr lang="de-DE" sz="2400" dirty="0">
                <a:solidFill>
                  <a:schemeClr val="tx1"/>
                </a:solidFill>
              </a:rPr>
              <a:t>;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    break;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</a:t>
            </a:r>
            <a:r>
              <a:rPr lang="de-DE" sz="2400" dirty="0" err="1">
                <a:solidFill>
                  <a:schemeClr val="tx1"/>
                </a:solidFill>
              </a:rPr>
              <a:t>case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minute_stellen</a:t>
            </a:r>
            <a:r>
              <a:rPr lang="de-DE" sz="2400" dirty="0">
                <a:solidFill>
                  <a:schemeClr val="tx1"/>
                </a:solidFill>
              </a:rPr>
              <a:t>: </a:t>
            </a:r>
            <a:r>
              <a:rPr lang="de-DE" sz="2400" dirty="0" err="1" smtClean="0">
                <a:solidFill>
                  <a:schemeClr val="tx1"/>
                </a:solidFill>
              </a:rPr>
              <a:t>minute</a:t>
            </a:r>
            <a:r>
              <a:rPr lang="de-DE" sz="2400" dirty="0">
                <a:solidFill>
                  <a:schemeClr val="tx1"/>
                </a:solidFill>
              </a:rPr>
              <a:t>++;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    </a:t>
            </a:r>
            <a:r>
              <a:rPr lang="de-DE" sz="2400" dirty="0" err="1">
                <a:solidFill>
                  <a:schemeClr val="tx1"/>
                </a:solidFill>
              </a:rPr>
              <a:t>if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smtClean="0">
                <a:solidFill>
                  <a:schemeClr val="tx1"/>
                </a:solidFill>
              </a:rPr>
              <a:t>(</a:t>
            </a:r>
            <a:r>
              <a:rPr lang="de-DE" sz="2400" dirty="0" err="1" smtClean="0">
                <a:solidFill>
                  <a:schemeClr val="tx1"/>
                </a:solidFill>
              </a:rPr>
              <a:t>minute</a:t>
            </a:r>
            <a:r>
              <a:rPr lang="de-DE" sz="2400" dirty="0">
                <a:solidFill>
                  <a:schemeClr val="tx1"/>
                </a:solidFill>
              </a:rPr>
              <a:t>==60) {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        </a:t>
            </a:r>
            <a:r>
              <a:rPr lang="de-DE" sz="2400" dirty="0" err="1" smtClean="0">
                <a:solidFill>
                  <a:schemeClr val="tx1"/>
                </a:solidFill>
              </a:rPr>
              <a:t>minute</a:t>
            </a:r>
            <a:r>
              <a:rPr lang="de-DE" sz="2400" dirty="0" smtClean="0">
                <a:solidFill>
                  <a:schemeClr val="tx1"/>
                </a:solidFill>
              </a:rPr>
              <a:t>=0</a:t>
            </a:r>
            <a:r>
              <a:rPr lang="de-DE" sz="2400" dirty="0">
                <a:solidFill>
                  <a:schemeClr val="tx1"/>
                </a:solidFill>
              </a:rPr>
              <a:t>; </a:t>
            </a:r>
            <a:r>
              <a:rPr lang="de-DE" sz="2400" dirty="0" smtClean="0">
                <a:solidFill>
                  <a:schemeClr val="tx1"/>
                </a:solidFill>
              </a:rPr>
              <a:t>stunde</a:t>
            </a:r>
            <a:r>
              <a:rPr lang="de-DE" sz="2400" dirty="0">
                <a:solidFill>
                  <a:schemeClr val="tx1"/>
                </a:solidFill>
              </a:rPr>
              <a:t>++;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        </a:t>
            </a:r>
            <a:r>
              <a:rPr lang="de-DE" sz="2400" dirty="0" err="1">
                <a:solidFill>
                  <a:schemeClr val="tx1"/>
                </a:solidFill>
              </a:rPr>
              <a:t>if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smtClean="0">
                <a:solidFill>
                  <a:schemeClr val="tx1"/>
                </a:solidFill>
              </a:rPr>
              <a:t>(stunde</a:t>
            </a:r>
            <a:r>
              <a:rPr lang="de-DE" sz="2400" dirty="0">
                <a:solidFill>
                  <a:schemeClr val="tx1"/>
                </a:solidFill>
              </a:rPr>
              <a:t>==24) </a:t>
            </a:r>
            <a:r>
              <a:rPr lang="de-DE" sz="2400" dirty="0" smtClean="0">
                <a:solidFill>
                  <a:schemeClr val="tx1"/>
                </a:solidFill>
              </a:rPr>
              <a:t>stunde=0</a:t>
            </a:r>
            <a:r>
              <a:rPr lang="de-DE" sz="2400" dirty="0">
                <a:solidFill>
                  <a:schemeClr val="tx1"/>
                </a:solidFill>
              </a:rPr>
              <a:t>;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    }   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    break;       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</a:t>
            </a:r>
            <a:r>
              <a:rPr lang="de-DE" sz="2400" dirty="0" err="1">
                <a:solidFill>
                  <a:schemeClr val="tx1"/>
                </a:solidFill>
              </a:rPr>
              <a:t>case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sekunde_stellen</a:t>
            </a:r>
            <a:r>
              <a:rPr lang="de-DE" sz="2400" dirty="0">
                <a:solidFill>
                  <a:schemeClr val="tx1"/>
                </a:solidFill>
              </a:rPr>
              <a:t>: </a:t>
            </a:r>
            <a:r>
              <a:rPr lang="de-DE" sz="2400" dirty="0" err="1" smtClean="0">
                <a:solidFill>
                  <a:schemeClr val="tx1"/>
                </a:solidFill>
              </a:rPr>
              <a:t>sekunde</a:t>
            </a:r>
            <a:r>
              <a:rPr lang="de-DE" sz="2400" dirty="0" smtClean="0">
                <a:solidFill>
                  <a:schemeClr val="tx1"/>
                </a:solidFill>
              </a:rPr>
              <a:t>=0</a:t>
            </a:r>
            <a:r>
              <a:rPr lang="de-DE" sz="2400" dirty="0">
                <a:solidFill>
                  <a:schemeClr val="tx1"/>
                </a:solidFill>
              </a:rPr>
              <a:t>;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    zustand=Anzeigen;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    break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}</a:t>
            </a:r>
          </a:p>
          <a:p>
            <a:r>
              <a:rPr lang="de-DE" sz="2400" dirty="0">
                <a:solidFill>
                  <a:schemeClr val="tx1"/>
                </a:solidFill>
              </a:rPr>
              <a:t>}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58" name="Rechteck 57"/>
          <p:cNvSpPr/>
          <p:nvPr/>
        </p:nvSpPr>
        <p:spPr>
          <a:xfrm>
            <a:off x="552533" y="2502409"/>
            <a:ext cx="4438233" cy="222058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475922"/>
      </p:ext>
    </p:extLst>
  </p:cSld>
  <p:clrMapOvr>
    <a:masterClrMapping/>
  </p:clrMapOvr>
  <p:transition spd="slow" advTm="1606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66032" y="4562692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2062806" y="3446695"/>
            <a:ext cx="6652826" cy="1192144"/>
          </a:xfrm>
          <a:prstGeom prst="wedgeRoundRectCallout">
            <a:avLst>
              <a:gd name="adj1" fmla="val -50610"/>
              <a:gd name="adj2" fmla="val 8131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Eine Digitaluhr soll programmiert werden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" name="Gruppieren 6"/>
          <p:cNvGrpSpPr/>
          <p:nvPr/>
        </p:nvGrpSpPr>
        <p:grpSpPr>
          <a:xfrm>
            <a:off x="2281666" y="851011"/>
            <a:ext cx="7170026" cy="2444384"/>
            <a:chOff x="2685321" y="1987833"/>
            <a:chExt cx="7170026" cy="2444384"/>
          </a:xfrm>
        </p:grpSpPr>
        <p:sp>
          <p:nvSpPr>
            <p:cNvPr id="5" name="Rechteck 4"/>
            <p:cNvSpPr/>
            <p:nvPr/>
          </p:nvSpPr>
          <p:spPr>
            <a:xfrm>
              <a:off x="4573377" y="2430423"/>
              <a:ext cx="2938827" cy="2001794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cxnSp>
          <p:nvCxnSpPr>
            <p:cNvPr id="21" name="Gerader Verbinder 20"/>
            <p:cNvCxnSpPr/>
            <p:nvPr/>
          </p:nvCxnSpPr>
          <p:spPr>
            <a:xfrm flipH="1" flipV="1">
              <a:off x="3986236" y="2599178"/>
              <a:ext cx="587141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Gerader Verbinder 22"/>
            <p:cNvCxnSpPr/>
            <p:nvPr/>
          </p:nvCxnSpPr>
          <p:spPr>
            <a:xfrm>
              <a:off x="3591600" y="2443186"/>
              <a:ext cx="394636" cy="15599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Gerader Verbinder 24"/>
            <p:cNvCxnSpPr/>
            <p:nvPr/>
          </p:nvCxnSpPr>
          <p:spPr>
            <a:xfrm flipH="1">
              <a:off x="3245091" y="2579089"/>
              <a:ext cx="32725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feld 26"/>
            <p:cNvSpPr txBox="1"/>
            <p:nvPr/>
          </p:nvSpPr>
          <p:spPr>
            <a:xfrm>
              <a:off x="2701343" y="2279730"/>
              <a:ext cx="591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„1“</a:t>
              </a:r>
            </a:p>
          </p:txBody>
        </p:sp>
        <p:sp>
          <p:nvSpPr>
            <p:cNvPr id="28" name="Textfeld 27"/>
            <p:cNvSpPr txBox="1"/>
            <p:nvPr/>
          </p:nvSpPr>
          <p:spPr>
            <a:xfrm>
              <a:off x="4515301" y="2378139"/>
              <a:ext cx="8079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PA_1</a:t>
              </a:r>
            </a:p>
          </p:txBody>
        </p:sp>
        <p:sp>
          <p:nvSpPr>
            <p:cNvPr id="29" name="Textfeld 28"/>
            <p:cNvSpPr txBox="1"/>
            <p:nvPr/>
          </p:nvSpPr>
          <p:spPr>
            <a:xfrm>
              <a:off x="3293172" y="1987833"/>
              <a:ext cx="92525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/>
                <a:t>M</a:t>
              </a:r>
              <a:r>
                <a:rPr lang="de-DE" sz="2400" dirty="0" smtClean="0"/>
                <a:t>ode</a:t>
              </a:r>
              <a:endParaRPr lang="de-DE" sz="2400" dirty="0" smtClean="0"/>
            </a:p>
          </p:txBody>
        </p:sp>
        <p:sp>
          <p:nvSpPr>
            <p:cNvPr id="31" name="Textfeld 30"/>
            <p:cNvSpPr txBox="1"/>
            <p:nvPr/>
          </p:nvSpPr>
          <p:spPr>
            <a:xfrm>
              <a:off x="4952809" y="3924895"/>
              <a:ext cx="21394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Mikrocontroller</a:t>
              </a:r>
            </a:p>
          </p:txBody>
        </p:sp>
        <p:cxnSp>
          <p:nvCxnSpPr>
            <p:cNvPr id="20" name="Gerader Verbinder 19"/>
            <p:cNvCxnSpPr/>
            <p:nvPr/>
          </p:nvCxnSpPr>
          <p:spPr>
            <a:xfrm flipH="1" flipV="1">
              <a:off x="3970214" y="3171438"/>
              <a:ext cx="587141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Gerader Verbinder 21"/>
            <p:cNvCxnSpPr/>
            <p:nvPr/>
          </p:nvCxnSpPr>
          <p:spPr>
            <a:xfrm>
              <a:off x="3575578" y="3015446"/>
              <a:ext cx="394636" cy="15599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Gerader Verbinder 23"/>
            <p:cNvCxnSpPr/>
            <p:nvPr/>
          </p:nvCxnSpPr>
          <p:spPr>
            <a:xfrm flipH="1">
              <a:off x="3229069" y="3151349"/>
              <a:ext cx="32725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feld 25"/>
            <p:cNvSpPr txBox="1"/>
            <p:nvPr/>
          </p:nvSpPr>
          <p:spPr>
            <a:xfrm>
              <a:off x="2685321" y="2851990"/>
              <a:ext cx="591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„1“</a:t>
              </a:r>
            </a:p>
          </p:txBody>
        </p:sp>
        <p:sp>
          <p:nvSpPr>
            <p:cNvPr id="30" name="Textfeld 29"/>
            <p:cNvSpPr txBox="1"/>
            <p:nvPr/>
          </p:nvSpPr>
          <p:spPr>
            <a:xfrm>
              <a:off x="4499279" y="2950399"/>
              <a:ext cx="8079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PA_6</a:t>
              </a:r>
            </a:p>
          </p:txBody>
        </p:sp>
        <p:sp>
          <p:nvSpPr>
            <p:cNvPr id="34" name="Textfeld 33"/>
            <p:cNvSpPr txBox="1"/>
            <p:nvPr/>
          </p:nvSpPr>
          <p:spPr>
            <a:xfrm>
              <a:off x="3277150" y="2560093"/>
              <a:ext cx="51007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TV</a:t>
              </a:r>
              <a:endParaRPr lang="de-DE" sz="2400" dirty="0" smtClean="0"/>
            </a:p>
          </p:txBody>
        </p:sp>
        <p:cxnSp>
          <p:nvCxnSpPr>
            <p:cNvPr id="35" name="Gerader Verbinder 34"/>
            <p:cNvCxnSpPr/>
            <p:nvPr/>
          </p:nvCxnSpPr>
          <p:spPr>
            <a:xfrm flipH="1" flipV="1">
              <a:off x="3986236" y="3706481"/>
              <a:ext cx="587141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Gerader Verbinder 35"/>
            <p:cNvCxnSpPr/>
            <p:nvPr/>
          </p:nvCxnSpPr>
          <p:spPr>
            <a:xfrm>
              <a:off x="3591600" y="3550489"/>
              <a:ext cx="394636" cy="15599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Gerader Verbinder 36"/>
            <p:cNvCxnSpPr/>
            <p:nvPr/>
          </p:nvCxnSpPr>
          <p:spPr>
            <a:xfrm flipH="1">
              <a:off x="3245091" y="3686392"/>
              <a:ext cx="32725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feld 37"/>
            <p:cNvSpPr txBox="1"/>
            <p:nvPr/>
          </p:nvSpPr>
          <p:spPr>
            <a:xfrm>
              <a:off x="2701343" y="3387033"/>
              <a:ext cx="591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„1“</a:t>
              </a:r>
            </a:p>
          </p:txBody>
        </p:sp>
        <p:sp>
          <p:nvSpPr>
            <p:cNvPr id="39" name="Textfeld 38"/>
            <p:cNvSpPr txBox="1"/>
            <p:nvPr/>
          </p:nvSpPr>
          <p:spPr>
            <a:xfrm>
              <a:off x="4515301" y="3485442"/>
              <a:ext cx="9634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PA_10</a:t>
              </a:r>
            </a:p>
          </p:txBody>
        </p:sp>
        <p:sp>
          <p:nvSpPr>
            <p:cNvPr id="40" name="Textfeld 39"/>
            <p:cNvSpPr txBox="1"/>
            <p:nvPr/>
          </p:nvSpPr>
          <p:spPr>
            <a:xfrm>
              <a:off x="3293172" y="3095136"/>
              <a:ext cx="50206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TR</a:t>
              </a:r>
              <a:endParaRPr lang="de-DE" sz="2400" dirty="0" smtClean="0"/>
            </a:p>
          </p:txBody>
        </p:sp>
        <p:cxnSp>
          <p:nvCxnSpPr>
            <p:cNvPr id="42" name="Gerader Verbinder 41"/>
            <p:cNvCxnSpPr/>
            <p:nvPr/>
          </p:nvCxnSpPr>
          <p:spPr>
            <a:xfrm flipV="1">
              <a:off x="7512204" y="3015446"/>
              <a:ext cx="577353" cy="1369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Rechteck 3"/>
            <p:cNvSpPr/>
            <p:nvPr/>
          </p:nvSpPr>
          <p:spPr>
            <a:xfrm>
              <a:off x="8089557" y="2741395"/>
              <a:ext cx="1765790" cy="504313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11:30:15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54" name="Textfeld 53"/>
            <p:cNvSpPr txBox="1"/>
            <p:nvPr/>
          </p:nvSpPr>
          <p:spPr>
            <a:xfrm>
              <a:off x="8089557" y="3336561"/>
              <a:ext cx="173316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LCD-Anzeige</a:t>
              </a:r>
              <a:endParaRPr lang="de-DE" sz="2400" dirty="0" smtClean="0"/>
            </a:p>
          </p:txBody>
        </p:sp>
      </p:grpSp>
      <p:pic>
        <p:nvPicPr>
          <p:cNvPr id="15" name="Audio 1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105448"/>
      </p:ext>
    </p:extLst>
  </p:cSld>
  <p:clrMapOvr>
    <a:masterClrMapping/>
  </p:clrMapOvr>
  <p:transition spd="slow" advTm="1863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grpSp>
        <p:nvGrpSpPr>
          <p:cNvPr id="10" name="Gruppieren 9"/>
          <p:cNvGrpSpPr/>
          <p:nvPr/>
        </p:nvGrpSpPr>
        <p:grpSpPr>
          <a:xfrm>
            <a:off x="1936875" y="1075000"/>
            <a:ext cx="2215485" cy="2325053"/>
            <a:chOff x="3632886" y="1021492"/>
            <a:chExt cx="1771136" cy="1580980"/>
          </a:xfrm>
        </p:grpSpPr>
        <p:sp>
          <p:nvSpPr>
            <p:cNvPr id="3" name="Abgerundetes Rechteck 2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848008" y="1021492"/>
              <a:ext cx="132132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Anzeigen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uppieren 34"/>
          <p:cNvGrpSpPr/>
          <p:nvPr/>
        </p:nvGrpSpPr>
        <p:grpSpPr>
          <a:xfrm>
            <a:off x="5778842" y="1084461"/>
            <a:ext cx="2747319" cy="1780064"/>
            <a:chOff x="3632886" y="1021491"/>
            <a:chExt cx="1771136" cy="1580981"/>
          </a:xfrm>
        </p:grpSpPr>
        <p:sp>
          <p:nvSpPr>
            <p:cNvPr id="36" name="Abgerundetes Rechteck 35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7" name="Textfeld 36"/>
            <p:cNvSpPr txBox="1"/>
            <p:nvPr/>
          </p:nvSpPr>
          <p:spPr>
            <a:xfrm>
              <a:off x="3685550" y="1021491"/>
              <a:ext cx="156972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Stunde_einstellen</a:t>
              </a:r>
              <a:endParaRPr lang="de-DE" sz="2400" dirty="0" smtClean="0"/>
            </a:p>
          </p:txBody>
        </p:sp>
        <p:cxnSp>
          <p:nvCxnSpPr>
            <p:cNvPr id="38" name="Gerader Verbinder 37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uppieren 38"/>
          <p:cNvGrpSpPr/>
          <p:nvPr/>
        </p:nvGrpSpPr>
        <p:grpSpPr>
          <a:xfrm>
            <a:off x="8138982" y="2953768"/>
            <a:ext cx="2747319" cy="1756908"/>
            <a:chOff x="3632886" y="1021491"/>
            <a:chExt cx="1771136" cy="1580981"/>
          </a:xfrm>
        </p:grpSpPr>
        <p:sp>
          <p:nvSpPr>
            <p:cNvPr id="40" name="Abgerundetes Rechteck 39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1" name="Textfeld 40"/>
            <p:cNvSpPr txBox="1"/>
            <p:nvPr/>
          </p:nvSpPr>
          <p:spPr>
            <a:xfrm>
              <a:off x="3685550" y="1021491"/>
              <a:ext cx="158721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Minute_einstellen</a:t>
              </a:r>
              <a:endParaRPr lang="de-DE" sz="2400" dirty="0" smtClean="0"/>
            </a:p>
          </p:txBody>
        </p:sp>
        <p:cxnSp>
          <p:nvCxnSpPr>
            <p:cNvPr id="42" name="Gerader Verbinder 41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uppieren 42"/>
          <p:cNvGrpSpPr/>
          <p:nvPr/>
        </p:nvGrpSpPr>
        <p:grpSpPr>
          <a:xfrm>
            <a:off x="8138982" y="5061119"/>
            <a:ext cx="2747319" cy="1580981"/>
            <a:chOff x="3632886" y="1021491"/>
            <a:chExt cx="1771136" cy="1580981"/>
          </a:xfrm>
        </p:grpSpPr>
        <p:sp>
          <p:nvSpPr>
            <p:cNvPr id="44" name="Abgerundetes Rechteck 43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5" name="Textfeld 44"/>
            <p:cNvSpPr txBox="1"/>
            <p:nvPr/>
          </p:nvSpPr>
          <p:spPr>
            <a:xfrm>
              <a:off x="3685550" y="1021491"/>
              <a:ext cx="16901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Sekunde_einstellen</a:t>
              </a:r>
              <a:endParaRPr lang="de-DE" sz="2400" dirty="0" smtClean="0"/>
            </a:p>
          </p:txBody>
        </p:sp>
        <p:cxnSp>
          <p:nvCxnSpPr>
            <p:cNvPr id="46" name="Gerader Verbinder 45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Gerade Verbindung mit Pfeil 11"/>
          <p:cNvCxnSpPr>
            <a:stCxn id="3" idx="3"/>
            <a:endCxn id="36" idx="1"/>
          </p:cNvCxnSpPr>
          <p:nvPr/>
        </p:nvCxnSpPr>
        <p:spPr>
          <a:xfrm flipV="1">
            <a:off x="4152360" y="1974494"/>
            <a:ext cx="1626482" cy="263033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/>
          <p:cNvSpPr txBox="1"/>
          <p:nvPr/>
        </p:nvSpPr>
        <p:spPr>
          <a:xfrm>
            <a:off x="9492270" y="4599453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m</a:t>
            </a:r>
            <a:r>
              <a:rPr lang="de-DE" sz="2400" dirty="0" err="1" smtClean="0"/>
              <a:t>ode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cxnSp>
        <p:nvCxnSpPr>
          <p:cNvPr id="50" name="Gerade Verbindung mit Pfeil 49"/>
          <p:cNvCxnSpPr>
            <a:endCxn id="40" idx="0"/>
          </p:cNvCxnSpPr>
          <p:nvPr/>
        </p:nvCxnSpPr>
        <p:spPr>
          <a:xfrm>
            <a:off x="8526161" y="1737975"/>
            <a:ext cx="986481" cy="1215794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 Verbindung mit Pfeil 51"/>
          <p:cNvCxnSpPr>
            <a:stCxn id="44" idx="1"/>
          </p:cNvCxnSpPr>
          <p:nvPr/>
        </p:nvCxnSpPr>
        <p:spPr>
          <a:xfrm flipH="1" flipV="1">
            <a:off x="4124938" y="2550695"/>
            <a:ext cx="4014044" cy="3300915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Gerade Verbindung mit Pfeil 52"/>
          <p:cNvCxnSpPr>
            <a:stCxn id="40" idx="2"/>
            <a:endCxn id="44" idx="0"/>
          </p:cNvCxnSpPr>
          <p:nvPr/>
        </p:nvCxnSpPr>
        <p:spPr>
          <a:xfrm>
            <a:off x="9512642" y="4710676"/>
            <a:ext cx="0" cy="350444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feld 79"/>
          <p:cNvSpPr txBox="1"/>
          <p:nvPr/>
        </p:nvSpPr>
        <p:spPr>
          <a:xfrm>
            <a:off x="8843952" y="1874952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m</a:t>
            </a:r>
            <a:r>
              <a:rPr lang="de-DE" sz="2400" dirty="0" err="1" smtClean="0"/>
              <a:t>ode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81" name="Textfeld 80"/>
          <p:cNvSpPr txBox="1"/>
          <p:nvPr/>
        </p:nvSpPr>
        <p:spPr>
          <a:xfrm>
            <a:off x="4450583" y="1429161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m</a:t>
            </a:r>
            <a:r>
              <a:rPr lang="de-DE" sz="2400" dirty="0" err="1" smtClean="0"/>
              <a:t>ode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82" name="Textfeld 81"/>
          <p:cNvSpPr txBox="1"/>
          <p:nvPr/>
        </p:nvSpPr>
        <p:spPr>
          <a:xfrm>
            <a:off x="7117148" y="4598714"/>
            <a:ext cx="612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tv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" name="Textfeld 4"/>
          <p:cNvSpPr txBox="1"/>
          <p:nvPr/>
        </p:nvSpPr>
        <p:spPr>
          <a:xfrm>
            <a:off x="1970597" y="1918356"/>
            <a:ext cx="19881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  <a:p>
            <a:r>
              <a:rPr lang="de-DE" sz="2400" dirty="0" err="1" smtClean="0"/>
              <a:t>zeittakt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7" name="Textfeld 46"/>
          <p:cNvSpPr txBox="1"/>
          <p:nvPr/>
        </p:nvSpPr>
        <p:spPr>
          <a:xfrm>
            <a:off x="5905592" y="1678074"/>
            <a:ext cx="19881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  <a:p>
            <a:r>
              <a:rPr lang="de-DE" sz="2400" dirty="0" err="1" smtClean="0"/>
              <a:t>tv</a:t>
            </a:r>
            <a:r>
              <a:rPr lang="de-DE" sz="2400" dirty="0" smtClean="0"/>
              <a:t>()</a:t>
            </a:r>
          </a:p>
          <a:p>
            <a:r>
              <a:rPr lang="de-DE" sz="2400" dirty="0" err="1" smtClean="0"/>
              <a:t>tr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1" name="Textfeld 50"/>
          <p:cNvSpPr txBox="1"/>
          <p:nvPr/>
        </p:nvSpPr>
        <p:spPr>
          <a:xfrm>
            <a:off x="8305150" y="3501284"/>
            <a:ext cx="19881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  <a:p>
            <a:r>
              <a:rPr lang="de-DE" sz="2400" dirty="0" err="1" smtClean="0"/>
              <a:t>tv</a:t>
            </a:r>
            <a:r>
              <a:rPr lang="de-DE" sz="2400" dirty="0" smtClean="0"/>
              <a:t>()</a:t>
            </a:r>
          </a:p>
          <a:p>
            <a:r>
              <a:rPr lang="de-DE" sz="2400" dirty="0" err="1" smtClean="0"/>
              <a:t>tr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8" name="Textfeld 47"/>
          <p:cNvSpPr txBox="1"/>
          <p:nvPr/>
        </p:nvSpPr>
        <p:spPr>
          <a:xfrm>
            <a:off x="8295428" y="5617296"/>
            <a:ext cx="19881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</p:txBody>
      </p:sp>
      <p:sp>
        <p:nvSpPr>
          <p:cNvPr id="34" name="Google Shape;56;p1"/>
          <p:cNvSpPr/>
          <p:nvPr/>
        </p:nvSpPr>
        <p:spPr>
          <a:xfrm>
            <a:off x="6013532" y="880982"/>
            <a:ext cx="3894493" cy="1970048"/>
          </a:xfrm>
          <a:prstGeom prst="wedgeRoundRectCallout">
            <a:avLst>
              <a:gd name="adj1" fmla="val 62452"/>
              <a:gd name="adj2" fmla="val 7497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Im Zustand „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Sekunde_einstellen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“ wird die Sekunde auf 0 gesetzt und in den Zustand „Anzeigen gewechselt</a:t>
            </a:r>
            <a:endParaRPr lang="de-DE" sz="2400" dirty="0" smtClean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Rechteck 56"/>
          <p:cNvSpPr/>
          <p:nvPr/>
        </p:nvSpPr>
        <p:spPr>
          <a:xfrm>
            <a:off x="8135159" y="5146527"/>
            <a:ext cx="2659538" cy="376257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Rechteck 48"/>
          <p:cNvSpPr/>
          <p:nvPr/>
        </p:nvSpPr>
        <p:spPr>
          <a:xfrm>
            <a:off x="6899678" y="4647587"/>
            <a:ext cx="830138" cy="376257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6" name="Google Shape;365;g6fe11b7731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378482" y="3321240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Vertikaler Bildlauf 53"/>
          <p:cNvSpPr/>
          <p:nvPr/>
        </p:nvSpPr>
        <p:spPr>
          <a:xfrm>
            <a:off x="-331249" y="176832"/>
            <a:ext cx="6278345" cy="6648904"/>
          </a:xfrm>
          <a:prstGeom prst="verticalScroll">
            <a:avLst>
              <a:gd name="adj" fmla="val 6758"/>
            </a:avLst>
          </a:prstGeom>
          <a:solidFill>
            <a:schemeClr val="accent4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400" dirty="0" err="1">
                <a:solidFill>
                  <a:schemeClr val="tx1"/>
                </a:solidFill>
              </a:rPr>
              <a:t>void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err="1">
                <a:solidFill>
                  <a:schemeClr val="tx1"/>
                </a:solidFill>
              </a:rPr>
              <a:t>tv</a:t>
            </a:r>
            <a:r>
              <a:rPr lang="de-DE" sz="2400" dirty="0">
                <a:solidFill>
                  <a:schemeClr val="tx1"/>
                </a:solidFill>
              </a:rPr>
              <a:t>()</a:t>
            </a:r>
          </a:p>
          <a:p>
            <a:r>
              <a:rPr lang="de-DE" sz="2400" dirty="0" smtClean="0">
                <a:solidFill>
                  <a:schemeClr val="tx1"/>
                </a:solidFill>
              </a:rPr>
              <a:t>{   </a:t>
            </a:r>
            <a:r>
              <a:rPr lang="de-DE" sz="2400" dirty="0" err="1" smtClean="0">
                <a:solidFill>
                  <a:schemeClr val="tx1"/>
                </a:solidFill>
              </a:rPr>
              <a:t>switch</a:t>
            </a:r>
            <a:r>
              <a:rPr lang="de-DE" sz="2400" dirty="0" smtClean="0">
                <a:solidFill>
                  <a:schemeClr val="tx1"/>
                </a:solidFill>
              </a:rPr>
              <a:t> </a:t>
            </a:r>
            <a:r>
              <a:rPr lang="de-DE" sz="2400" dirty="0">
                <a:solidFill>
                  <a:schemeClr val="tx1"/>
                </a:solidFill>
              </a:rPr>
              <a:t>(zustand)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</a:t>
            </a:r>
            <a:r>
              <a:rPr lang="de-DE" sz="2400" dirty="0" smtClean="0">
                <a:solidFill>
                  <a:schemeClr val="tx1"/>
                </a:solidFill>
              </a:rPr>
              <a:t>{  </a:t>
            </a:r>
            <a:r>
              <a:rPr lang="de-DE" sz="2400" dirty="0" err="1">
                <a:solidFill>
                  <a:schemeClr val="tx1"/>
                </a:solidFill>
              </a:rPr>
              <a:t>case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stunde_stellen</a:t>
            </a:r>
            <a:r>
              <a:rPr lang="de-DE" sz="2400" dirty="0">
                <a:solidFill>
                  <a:schemeClr val="tx1"/>
                </a:solidFill>
              </a:rPr>
              <a:t>: </a:t>
            </a:r>
            <a:r>
              <a:rPr lang="de-DE" sz="2400" dirty="0" smtClean="0">
                <a:solidFill>
                  <a:schemeClr val="tx1"/>
                </a:solidFill>
              </a:rPr>
              <a:t>stunde</a:t>
            </a:r>
            <a:r>
              <a:rPr lang="de-DE" sz="2400" dirty="0">
                <a:solidFill>
                  <a:schemeClr val="tx1"/>
                </a:solidFill>
              </a:rPr>
              <a:t>++;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    </a:t>
            </a:r>
            <a:r>
              <a:rPr lang="de-DE" sz="2400" dirty="0" err="1">
                <a:solidFill>
                  <a:schemeClr val="tx1"/>
                </a:solidFill>
              </a:rPr>
              <a:t>if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smtClean="0">
                <a:solidFill>
                  <a:schemeClr val="tx1"/>
                </a:solidFill>
              </a:rPr>
              <a:t>(stunde</a:t>
            </a:r>
            <a:r>
              <a:rPr lang="de-DE" sz="2400" dirty="0">
                <a:solidFill>
                  <a:schemeClr val="tx1"/>
                </a:solidFill>
              </a:rPr>
              <a:t>==24) </a:t>
            </a:r>
            <a:r>
              <a:rPr lang="de-DE" sz="2400" dirty="0" smtClean="0">
                <a:solidFill>
                  <a:schemeClr val="tx1"/>
                </a:solidFill>
              </a:rPr>
              <a:t>stunde=0</a:t>
            </a:r>
            <a:r>
              <a:rPr lang="de-DE" sz="2400" dirty="0">
                <a:solidFill>
                  <a:schemeClr val="tx1"/>
                </a:solidFill>
              </a:rPr>
              <a:t>;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    break;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</a:t>
            </a:r>
            <a:r>
              <a:rPr lang="de-DE" sz="2400" dirty="0" err="1">
                <a:solidFill>
                  <a:schemeClr val="tx1"/>
                </a:solidFill>
              </a:rPr>
              <a:t>case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minute_stellen</a:t>
            </a:r>
            <a:r>
              <a:rPr lang="de-DE" sz="2400" dirty="0">
                <a:solidFill>
                  <a:schemeClr val="tx1"/>
                </a:solidFill>
              </a:rPr>
              <a:t>: </a:t>
            </a:r>
            <a:r>
              <a:rPr lang="de-DE" sz="2400" dirty="0" err="1" smtClean="0">
                <a:solidFill>
                  <a:schemeClr val="tx1"/>
                </a:solidFill>
              </a:rPr>
              <a:t>minute</a:t>
            </a:r>
            <a:r>
              <a:rPr lang="de-DE" sz="2400" dirty="0">
                <a:solidFill>
                  <a:schemeClr val="tx1"/>
                </a:solidFill>
              </a:rPr>
              <a:t>++;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    </a:t>
            </a:r>
            <a:r>
              <a:rPr lang="de-DE" sz="2400" dirty="0" err="1">
                <a:solidFill>
                  <a:schemeClr val="tx1"/>
                </a:solidFill>
              </a:rPr>
              <a:t>if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smtClean="0">
                <a:solidFill>
                  <a:schemeClr val="tx1"/>
                </a:solidFill>
              </a:rPr>
              <a:t>(</a:t>
            </a:r>
            <a:r>
              <a:rPr lang="de-DE" sz="2400" dirty="0" err="1" smtClean="0">
                <a:solidFill>
                  <a:schemeClr val="tx1"/>
                </a:solidFill>
              </a:rPr>
              <a:t>minute</a:t>
            </a:r>
            <a:r>
              <a:rPr lang="de-DE" sz="2400" dirty="0">
                <a:solidFill>
                  <a:schemeClr val="tx1"/>
                </a:solidFill>
              </a:rPr>
              <a:t>==60) {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        </a:t>
            </a:r>
            <a:r>
              <a:rPr lang="de-DE" sz="2400" dirty="0" err="1" smtClean="0">
                <a:solidFill>
                  <a:schemeClr val="tx1"/>
                </a:solidFill>
              </a:rPr>
              <a:t>minute</a:t>
            </a:r>
            <a:r>
              <a:rPr lang="de-DE" sz="2400" dirty="0" smtClean="0">
                <a:solidFill>
                  <a:schemeClr val="tx1"/>
                </a:solidFill>
              </a:rPr>
              <a:t>=0</a:t>
            </a:r>
            <a:r>
              <a:rPr lang="de-DE" sz="2400" dirty="0">
                <a:solidFill>
                  <a:schemeClr val="tx1"/>
                </a:solidFill>
              </a:rPr>
              <a:t>; </a:t>
            </a:r>
            <a:r>
              <a:rPr lang="de-DE" sz="2400" dirty="0" smtClean="0">
                <a:solidFill>
                  <a:schemeClr val="tx1"/>
                </a:solidFill>
              </a:rPr>
              <a:t>stunde</a:t>
            </a:r>
            <a:r>
              <a:rPr lang="de-DE" sz="2400" dirty="0">
                <a:solidFill>
                  <a:schemeClr val="tx1"/>
                </a:solidFill>
              </a:rPr>
              <a:t>++;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        </a:t>
            </a:r>
            <a:r>
              <a:rPr lang="de-DE" sz="2400" dirty="0" err="1">
                <a:solidFill>
                  <a:schemeClr val="tx1"/>
                </a:solidFill>
              </a:rPr>
              <a:t>if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smtClean="0">
                <a:solidFill>
                  <a:schemeClr val="tx1"/>
                </a:solidFill>
              </a:rPr>
              <a:t>(stunde</a:t>
            </a:r>
            <a:r>
              <a:rPr lang="de-DE" sz="2400" dirty="0">
                <a:solidFill>
                  <a:schemeClr val="tx1"/>
                </a:solidFill>
              </a:rPr>
              <a:t>==24) </a:t>
            </a:r>
            <a:r>
              <a:rPr lang="de-DE" sz="2400" dirty="0" smtClean="0">
                <a:solidFill>
                  <a:schemeClr val="tx1"/>
                </a:solidFill>
              </a:rPr>
              <a:t>stunde=0</a:t>
            </a:r>
            <a:r>
              <a:rPr lang="de-DE" sz="2400" dirty="0">
                <a:solidFill>
                  <a:schemeClr val="tx1"/>
                </a:solidFill>
              </a:rPr>
              <a:t>;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    }   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    break;       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</a:t>
            </a:r>
            <a:r>
              <a:rPr lang="de-DE" sz="2400" dirty="0" err="1">
                <a:solidFill>
                  <a:schemeClr val="tx1"/>
                </a:solidFill>
              </a:rPr>
              <a:t>case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sekunde_stellen</a:t>
            </a:r>
            <a:r>
              <a:rPr lang="de-DE" sz="2400" dirty="0">
                <a:solidFill>
                  <a:schemeClr val="tx1"/>
                </a:solidFill>
              </a:rPr>
              <a:t>: </a:t>
            </a:r>
            <a:r>
              <a:rPr lang="de-DE" sz="2400" dirty="0" err="1" smtClean="0">
                <a:solidFill>
                  <a:schemeClr val="tx1"/>
                </a:solidFill>
              </a:rPr>
              <a:t>sekunde</a:t>
            </a:r>
            <a:r>
              <a:rPr lang="de-DE" sz="2400" dirty="0" smtClean="0">
                <a:solidFill>
                  <a:schemeClr val="tx1"/>
                </a:solidFill>
              </a:rPr>
              <a:t>=0</a:t>
            </a:r>
            <a:r>
              <a:rPr lang="de-DE" sz="2400" dirty="0">
                <a:solidFill>
                  <a:schemeClr val="tx1"/>
                </a:solidFill>
              </a:rPr>
              <a:t>;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    zustand=Anzeigen;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    break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}</a:t>
            </a:r>
          </a:p>
          <a:p>
            <a:r>
              <a:rPr lang="de-DE" sz="2400" dirty="0">
                <a:solidFill>
                  <a:schemeClr val="tx1"/>
                </a:solidFill>
              </a:rPr>
              <a:t>}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58" name="Rechteck 57"/>
          <p:cNvSpPr/>
          <p:nvPr/>
        </p:nvSpPr>
        <p:spPr>
          <a:xfrm>
            <a:off x="625557" y="4670684"/>
            <a:ext cx="4438233" cy="124253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692012"/>
      </p:ext>
    </p:extLst>
  </p:cSld>
  <p:clrMapOvr>
    <a:masterClrMapping/>
  </p:clrMapOvr>
  <p:transition spd="slow" advTm="2807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grpSp>
        <p:nvGrpSpPr>
          <p:cNvPr id="10" name="Gruppieren 9"/>
          <p:cNvGrpSpPr/>
          <p:nvPr/>
        </p:nvGrpSpPr>
        <p:grpSpPr>
          <a:xfrm>
            <a:off x="1936875" y="1075000"/>
            <a:ext cx="2215485" cy="2325053"/>
            <a:chOff x="3632886" y="1021492"/>
            <a:chExt cx="1771136" cy="1580980"/>
          </a:xfrm>
        </p:grpSpPr>
        <p:sp>
          <p:nvSpPr>
            <p:cNvPr id="3" name="Abgerundetes Rechteck 2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848008" y="1021492"/>
              <a:ext cx="132132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Anzeigen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uppieren 34"/>
          <p:cNvGrpSpPr/>
          <p:nvPr/>
        </p:nvGrpSpPr>
        <p:grpSpPr>
          <a:xfrm>
            <a:off x="5778842" y="1084461"/>
            <a:ext cx="2747319" cy="1780064"/>
            <a:chOff x="3632886" y="1021491"/>
            <a:chExt cx="1771136" cy="1580981"/>
          </a:xfrm>
        </p:grpSpPr>
        <p:sp>
          <p:nvSpPr>
            <p:cNvPr id="36" name="Abgerundetes Rechteck 35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7" name="Textfeld 36"/>
            <p:cNvSpPr txBox="1"/>
            <p:nvPr/>
          </p:nvSpPr>
          <p:spPr>
            <a:xfrm>
              <a:off x="3685550" y="1021491"/>
              <a:ext cx="156972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Stunde_einstellen</a:t>
              </a:r>
              <a:endParaRPr lang="de-DE" sz="2400" dirty="0" smtClean="0"/>
            </a:p>
          </p:txBody>
        </p:sp>
        <p:cxnSp>
          <p:nvCxnSpPr>
            <p:cNvPr id="38" name="Gerader Verbinder 37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uppieren 38"/>
          <p:cNvGrpSpPr/>
          <p:nvPr/>
        </p:nvGrpSpPr>
        <p:grpSpPr>
          <a:xfrm>
            <a:off x="8138982" y="2953768"/>
            <a:ext cx="2747319" cy="1756908"/>
            <a:chOff x="3632886" y="1021491"/>
            <a:chExt cx="1771136" cy="1580981"/>
          </a:xfrm>
        </p:grpSpPr>
        <p:sp>
          <p:nvSpPr>
            <p:cNvPr id="40" name="Abgerundetes Rechteck 39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1" name="Textfeld 40"/>
            <p:cNvSpPr txBox="1"/>
            <p:nvPr/>
          </p:nvSpPr>
          <p:spPr>
            <a:xfrm>
              <a:off x="3685550" y="1021491"/>
              <a:ext cx="158721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Minute_einstellen</a:t>
              </a:r>
              <a:endParaRPr lang="de-DE" sz="2400" dirty="0" smtClean="0"/>
            </a:p>
          </p:txBody>
        </p:sp>
        <p:cxnSp>
          <p:nvCxnSpPr>
            <p:cNvPr id="42" name="Gerader Verbinder 41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uppieren 42"/>
          <p:cNvGrpSpPr/>
          <p:nvPr/>
        </p:nvGrpSpPr>
        <p:grpSpPr>
          <a:xfrm>
            <a:off x="8138982" y="5061119"/>
            <a:ext cx="2747319" cy="1580981"/>
            <a:chOff x="3632886" y="1021491"/>
            <a:chExt cx="1771136" cy="1580981"/>
          </a:xfrm>
        </p:grpSpPr>
        <p:sp>
          <p:nvSpPr>
            <p:cNvPr id="44" name="Abgerundetes Rechteck 43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5" name="Textfeld 44"/>
            <p:cNvSpPr txBox="1"/>
            <p:nvPr/>
          </p:nvSpPr>
          <p:spPr>
            <a:xfrm>
              <a:off x="3685550" y="1021491"/>
              <a:ext cx="16901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Sekunde_einstellen</a:t>
              </a:r>
              <a:endParaRPr lang="de-DE" sz="2400" dirty="0" smtClean="0"/>
            </a:p>
          </p:txBody>
        </p:sp>
        <p:cxnSp>
          <p:nvCxnSpPr>
            <p:cNvPr id="46" name="Gerader Verbinder 45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Gerade Verbindung mit Pfeil 11"/>
          <p:cNvCxnSpPr>
            <a:stCxn id="3" idx="3"/>
            <a:endCxn id="36" idx="1"/>
          </p:cNvCxnSpPr>
          <p:nvPr/>
        </p:nvCxnSpPr>
        <p:spPr>
          <a:xfrm flipV="1">
            <a:off x="4152360" y="1974494"/>
            <a:ext cx="1626482" cy="263033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/>
          <p:cNvSpPr txBox="1"/>
          <p:nvPr/>
        </p:nvSpPr>
        <p:spPr>
          <a:xfrm>
            <a:off x="9492270" y="4599453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m</a:t>
            </a:r>
            <a:r>
              <a:rPr lang="de-DE" sz="2400" dirty="0" err="1" smtClean="0"/>
              <a:t>ode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cxnSp>
        <p:nvCxnSpPr>
          <p:cNvPr id="50" name="Gerade Verbindung mit Pfeil 49"/>
          <p:cNvCxnSpPr>
            <a:endCxn id="40" idx="0"/>
          </p:cNvCxnSpPr>
          <p:nvPr/>
        </p:nvCxnSpPr>
        <p:spPr>
          <a:xfrm>
            <a:off x="8526161" y="1737975"/>
            <a:ext cx="986481" cy="1215794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 Verbindung mit Pfeil 51"/>
          <p:cNvCxnSpPr>
            <a:stCxn id="44" idx="1"/>
          </p:cNvCxnSpPr>
          <p:nvPr/>
        </p:nvCxnSpPr>
        <p:spPr>
          <a:xfrm flipH="1" flipV="1">
            <a:off x="4124938" y="2550695"/>
            <a:ext cx="4014044" cy="3300915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Gerade Verbindung mit Pfeil 52"/>
          <p:cNvCxnSpPr>
            <a:stCxn id="40" idx="2"/>
            <a:endCxn id="44" idx="0"/>
          </p:cNvCxnSpPr>
          <p:nvPr/>
        </p:nvCxnSpPr>
        <p:spPr>
          <a:xfrm>
            <a:off x="9512642" y="4710676"/>
            <a:ext cx="0" cy="350444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feld 79"/>
          <p:cNvSpPr txBox="1"/>
          <p:nvPr/>
        </p:nvSpPr>
        <p:spPr>
          <a:xfrm>
            <a:off x="8843952" y="1874952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m</a:t>
            </a:r>
            <a:r>
              <a:rPr lang="de-DE" sz="2400" dirty="0" err="1" smtClean="0"/>
              <a:t>ode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81" name="Textfeld 80"/>
          <p:cNvSpPr txBox="1"/>
          <p:nvPr/>
        </p:nvSpPr>
        <p:spPr>
          <a:xfrm>
            <a:off x="4450583" y="1429161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m</a:t>
            </a:r>
            <a:r>
              <a:rPr lang="de-DE" sz="2400" dirty="0" err="1" smtClean="0"/>
              <a:t>ode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82" name="Textfeld 81"/>
          <p:cNvSpPr txBox="1"/>
          <p:nvPr/>
        </p:nvSpPr>
        <p:spPr>
          <a:xfrm>
            <a:off x="7117148" y="4598714"/>
            <a:ext cx="612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tv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" name="Textfeld 4"/>
          <p:cNvSpPr txBox="1"/>
          <p:nvPr/>
        </p:nvSpPr>
        <p:spPr>
          <a:xfrm>
            <a:off x="1970597" y="1918356"/>
            <a:ext cx="19881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  <a:p>
            <a:r>
              <a:rPr lang="de-DE" sz="2400" dirty="0" err="1" smtClean="0"/>
              <a:t>zeittakt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7" name="Textfeld 46"/>
          <p:cNvSpPr txBox="1"/>
          <p:nvPr/>
        </p:nvSpPr>
        <p:spPr>
          <a:xfrm>
            <a:off x="5905592" y="1678074"/>
            <a:ext cx="19881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  <a:p>
            <a:r>
              <a:rPr lang="de-DE" sz="2400" dirty="0" err="1" smtClean="0"/>
              <a:t>tv</a:t>
            </a:r>
            <a:r>
              <a:rPr lang="de-DE" sz="2400" dirty="0" smtClean="0"/>
              <a:t>()</a:t>
            </a:r>
          </a:p>
          <a:p>
            <a:r>
              <a:rPr lang="de-DE" sz="2400" dirty="0" err="1" smtClean="0"/>
              <a:t>tr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1" name="Textfeld 50"/>
          <p:cNvSpPr txBox="1"/>
          <p:nvPr/>
        </p:nvSpPr>
        <p:spPr>
          <a:xfrm>
            <a:off x="8305150" y="3501284"/>
            <a:ext cx="19881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  <a:p>
            <a:r>
              <a:rPr lang="de-DE" sz="2400" dirty="0" err="1" smtClean="0"/>
              <a:t>tv</a:t>
            </a:r>
            <a:r>
              <a:rPr lang="de-DE" sz="2400" dirty="0" smtClean="0"/>
              <a:t>()</a:t>
            </a:r>
          </a:p>
          <a:p>
            <a:r>
              <a:rPr lang="de-DE" sz="2400" dirty="0" err="1" smtClean="0"/>
              <a:t>tr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8" name="Textfeld 47"/>
          <p:cNvSpPr txBox="1"/>
          <p:nvPr/>
        </p:nvSpPr>
        <p:spPr>
          <a:xfrm>
            <a:off x="8295428" y="5617296"/>
            <a:ext cx="19881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</p:txBody>
      </p:sp>
      <p:sp>
        <p:nvSpPr>
          <p:cNvPr id="8" name="Vertikaler Bildlauf 7"/>
          <p:cNvSpPr/>
          <p:nvPr/>
        </p:nvSpPr>
        <p:spPr>
          <a:xfrm>
            <a:off x="-331249" y="176832"/>
            <a:ext cx="6278345" cy="6648904"/>
          </a:xfrm>
          <a:prstGeom prst="verticalScroll">
            <a:avLst>
              <a:gd name="adj" fmla="val 6758"/>
            </a:avLst>
          </a:prstGeom>
          <a:solidFill>
            <a:schemeClr val="accent4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400" dirty="0" err="1">
                <a:solidFill>
                  <a:schemeClr val="tx1"/>
                </a:solidFill>
              </a:rPr>
              <a:t>void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err="1">
                <a:solidFill>
                  <a:schemeClr val="tx1"/>
                </a:solidFill>
              </a:rPr>
              <a:t>tr</a:t>
            </a:r>
            <a:r>
              <a:rPr lang="de-DE" sz="2400" dirty="0">
                <a:solidFill>
                  <a:schemeClr val="tx1"/>
                </a:solidFill>
              </a:rPr>
              <a:t>()</a:t>
            </a:r>
          </a:p>
          <a:p>
            <a:r>
              <a:rPr lang="de-DE" sz="2400" dirty="0">
                <a:solidFill>
                  <a:schemeClr val="tx1"/>
                </a:solidFill>
              </a:rPr>
              <a:t>{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</a:t>
            </a:r>
            <a:r>
              <a:rPr lang="de-DE" sz="2400" dirty="0" err="1">
                <a:solidFill>
                  <a:schemeClr val="tx1"/>
                </a:solidFill>
              </a:rPr>
              <a:t>switch</a:t>
            </a:r>
            <a:r>
              <a:rPr lang="de-DE" sz="2400" dirty="0">
                <a:solidFill>
                  <a:schemeClr val="tx1"/>
                </a:solidFill>
              </a:rPr>
              <a:t> (zustand)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{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</a:t>
            </a:r>
            <a:r>
              <a:rPr lang="de-DE" sz="2400" dirty="0" err="1">
                <a:solidFill>
                  <a:schemeClr val="tx1"/>
                </a:solidFill>
              </a:rPr>
              <a:t>case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stunde_stellen</a:t>
            </a:r>
            <a:r>
              <a:rPr lang="de-DE" sz="2400" dirty="0">
                <a:solidFill>
                  <a:schemeClr val="tx1"/>
                </a:solidFill>
              </a:rPr>
              <a:t>: </a:t>
            </a:r>
            <a:r>
              <a:rPr lang="de-DE" sz="2400" dirty="0" smtClean="0">
                <a:solidFill>
                  <a:schemeClr val="tx1"/>
                </a:solidFill>
              </a:rPr>
              <a:t>stunde-</a:t>
            </a:r>
            <a:r>
              <a:rPr lang="de-DE" sz="2400" dirty="0">
                <a:solidFill>
                  <a:schemeClr val="tx1"/>
                </a:solidFill>
              </a:rPr>
              <a:t>-;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    </a:t>
            </a:r>
            <a:r>
              <a:rPr lang="de-DE" sz="2400" dirty="0" err="1">
                <a:solidFill>
                  <a:schemeClr val="tx1"/>
                </a:solidFill>
              </a:rPr>
              <a:t>if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smtClean="0">
                <a:solidFill>
                  <a:schemeClr val="tx1"/>
                </a:solidFill>
              </a:rPr>
              <a:t>(stunde</a:t>
            </a:r>
            <a:r>
              <a:rPr lang="de-DE" sz="2400" dirty="0">
                <a:solidFill>
                  <a:schemeClr val="tx1"/>
                </a:solidFill>
              </a:rPr>
              <a:t>==-1) </a:t>
            </a:r>
            <a:r>
              <a:rPr lang="de-DE" sz="2400" dirty="0" smtClean="0">
                <a:solidFill>
                  <a:schemeClr val="tx1"/>
                </a:solidFill>
              </a:rPr>
              <a:t>stunde=23</a:t>
            </a:r>
            <a:r>
              <a:rPr lang="de-DE" sz="2400" dirty="0">
                <a:solidFill>
                  <a:schemeClr val="tx1"/>
                </a:solidFill>
              </a:rPr>
              <a:t>;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    break;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</a:t>
            </a:r>
            <a:r>
              <a:rPr lang="de-DE" sz="2400" dirty="0" err="1">
                <a:solidFill>
                  <a:schemeClr val="tx1"/>
                </a:solidFill>
              </a:rPr>
              <a:t>case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minute_stellen</a:t>
            </a:r>
            <a:r>
              <a:rPr lang="de-DE" sz="2400" dirty="0">
                <a:solidFill>
                  <a:schemeClr val="tx1"/>
                </a:solidFill>
              </a:rPr>
              <a:t>: </a:t>
            </a:r>
            <a:r>
              <a:rPr lang="de-DE" sz="2400" dirty="0" err="1" smtClean="0">
                <a:solidFill>
                  <a:schemeClr val="tx1"/>
                </a:solidFill>
              </a:rPr>
              <a:t>minute</a:t>
            </a:r>
            <a:r>
              <a:rPr lang="de-DE" sz="2400" dirty="0" smtClean="0">
                <a:solidFill>
                  <a:schemeClr val="tx1"/>
                </a:solidFill>
              </a:rPr>
              <a:t>-</a:t>
            </a:r>
            <a:r>
              <a:rPr lang="de-DE" sz="2400" dirty="0">
                <a:solidFill>
                  <a:schemeClr val="tx1"/>
                </a:solidFill>
              </a:rPr>
              <a:t>-;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    </a:t>
            </a:r>
            <a:r>
              <a:rPr lang="de-DE" sz="2400" dirty="0" err="1">
                <a:solidFill>
                  <a:schemeClr val="tx1"/>
                </a:solidFill>
              </a:rPr>
              <a:t>if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smtClean="0">
                <a:solidFill>
                  <a:schemeClr val="tx1"/>
                </a:solidFill>
              </a:rPr>
              <a:t>(</a:t>
            </a:r>
            <a:r>
              <a:rPr lang="de-DE" sz="2400" dirty="0" err="1" smtClean="0">
                <a:solidFill>
                  <a:schemeClr val="tx1"/>
                </a:solidFill>
              </a:rPr>
              <a:t>minute</a:t>
            </a:r>
            <a:r>
              <a:rPr lang="de-DE" sz="2400" dirty="0">
                <a:solidFill>
                  <a:schemeClr val="tx1"/>
                </a:solidFill>
              </a:rPr>
              <a:t>==-1) {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        </a:t>
            </a:r>
            <a:r>
              <a:rPr lang="de-DE" sz="2400" dirty="0" err="1" smtClean="0">
                <a:solidFill>
                  <a:schemeClr val="tx1"/>
                </a:solidFill>
              </a:rPr>
              <a:t>minute</a:t>
            </a:r>
            <a:r>
              <a:rPr lang="de-DE" sz="2400" dirty="0" smtClean="0">
                <a:solidFill>
                  <a:schemeClr val="tx1"/>
                </a:solidFill>
              </a:rPr>
              <a:t>=59</a:t>
            </a:r>
            <a:r>
              <a:rPr lang="de-DE" sz="2400" dirty="0">
                <a:solidFill>
                  <a:schemeClr val="tx1"/>
                </a:solidFill>
              </a:rPr>
              <a:t>; </a:t>
            </a:r>
            <a:r>
              <a:rPr lang="de-DE" sz="2400" dirty="0" smtClean="0">
                <a:solidFill>
                  <a:schemeClr val="tx1"/>
                </a:solidFill>
              </a:rPr>
              <a:t>stunde-</a:t>
            </a:r>
            <a:r>
              <a:rPr lang="de-DE" sz="2400" dirty="0">
                <a:solidFill>
                  <a:schemeClr val="tx1"/>
                </a:solidFill>
              </a:rPr>
              <a:t>-;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        </a:t>
            </a:r>
            <a:r>
              <a:rPr lang="de-DE" sz="2400" dirty="0" err="1">
                <a:solidFill>
                  <a:schemeClr val="tx1"/>
                </a:solidFill>
              </a:rPr>
              <a:t>if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smtClean="0">
                <a:solidFill>
                  <a:schemeClr val="tx1"/>
                </a:solidFill>
              </a:rPr>
              <a:t>(stunde</a:t>
            </a:r>
            <a:r>
              <a:rPr lang="de-DE" sz="2400" dirty="0">
                <a:solidFill>
                  <a:schemeClr val="tx1"/>
                </a:solidFill>
              </a:rPr>
              <a:t>==-1) </a:t>
            </a:r>
            <a:r>
              <a:rPr lang="de-DE" sz="2400" dirty="0" smtClean="0">
                <a:solidFill>
                  <a:schemeClr val="tx1"/>
                </a:solidFill>
              </a:rPr>
              <a:t>stunde=23</a:t>
            </a:r>
            <a:r>
              <a:rPr lang="de-DE" sz="2400" dirty="0">
                <a:solidFill>
                  <a:schemeClr val="tx1"/>
                </a:solidFill>
              </a:rPr>
              <a:t>;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    }   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    break;       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}</a:t>
            </a:r>
          </a:p>
          <a:p>
            <a:r>
              <a:rPr lang="de-DE" sz="2400" dirty="0">
                <a:solidFill>
                  <a:schemeClr val="tx1"/>
                </a:solidFill>
              </a:rPr>
              <a:t>}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34" name="Google Shape;56;p1"/>
          <p:cNvSpPr/>
          <p:nvPr/>
        </p:nvSpPr>
        <p:spPr>
          <a:xfrm>
            <a:off x="8307633" y="508634"/>
            <a:ext cx="3894493" cy="1970048"/>
          </a:xfrm>
          <a:prstGeom prst="wedgeRoundRectCallout">
            <a:avLst>
              <a:gd name="adj1" fmla="val -88310"/>
              <a:gd name="adj2" fmla="val 144354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Ebenso Ereignis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tr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()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Im Zustand „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Sekunde_einstellen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“ gibt es nichts zu tun</a:t>
            </a:r>
          </a:p>
        </p:txBody>
      </p:sp>
      <p:pic>
        <p:nvPicPr>
          <p:cNvPr id="56" name="Google Shape;365;g6fe11b7731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22484" y="4408659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776961"/>
      </p:ext>
    </p:extLst>
  </p:cSld>
  <p:clrMapOvr>
    <a:masterClrMapping/>
  </p:clrMapOvr>
  <p:transition spd="slow" advTm="5242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grpSp>
        <p:nvGrpSpPr>
          <p:cNvPr id="10" name="Gruppieren 9"/>
          <p:cNvGrpSpPr/>
          <p:nvPr/>
        </p:nvGrpSpPr>
        <p:grpSpPr>
          <a:xfrm>
            <a:off x="1936875" y="1075000"/>
            <a:ext cx="2215485" cy="2325053"/>
            <a:chOff x="3632886" y="1021492"/>
            <a:chExt cx="1771136" cy="1580980"/>
          </a:xfrm>
        </p:grpSpPr>
        <p:sp>
          <p:nvSpPr>
            <p:cNvPr id="3" name="Abgerundetes Rechteck 2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848008" y="1021492"/>
              <a:ext cx="132132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Anzeigen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uppieren 34"/>
          <p:cNvGrpSpPr/>
          <p:nvPr/>
        </p:nvGrpSpPr>
        <p:grpSpPr>
          <a:xfrm>
            <a:off x="5778842" y="1084461"/>
            <a:ext cx="2747319" cy="1780064"/>
            <a:chOff x="3632886" y="1021491"/>
            <a:chExt cx="1771136" cy="1580981"/>
          </a:xfrm>
        </p:grpSpPr>
        <p:sp>
          <p:nvSpPr>
            <p:cNvPr id="36" name="Abgerundetes Rechteck 35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7" name="Textfeld 36"/>
            <p:cNvSpPr txBox="1"/>
            <p:nvPr/>
          </p:nvSpPr>
          <p:spPr>
            <a:xfrm>
              <a:off x="3685550" y="1021491"/>
              <a:ext cx="156972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Stunde_einstellen</a:t>
              </a:r>
              <a:endParaRPr lang="de-DE" sz="2400" dirty="0" smtClean="0"/>
            </a:p>
          </p:txBody>
        </p:sp>
        <p:cxnSp>
          <p:nvCxnSpPr>
            <p:cNvPr id="38" name="Gerader Verbinder 37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uppieren 38"/>
          <p:cNvGrpSpPr/>
          <p:nvPr/>
        </p:nvGrpSpPr>
        <p:grpSpPr>
          <a:xfrm>
            <a:off x="8138982" y="2953768"/>
            <a:ext cx="2747319" cy="1756908"/>
            <a:chOff x="3632886" y="1021491"/>
            <a:chExt cx="1771136" cy="1580981"/>
          </a:xfrm>
        </p:grpSpPr>
        <p:sp>
          <p:nvSpPr>
            <p:cNvPr id="40" name="Abgerundetes Rechteck 39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1" name="Textfeld 40"/>
            <p:cNvSpPr txBox="1"/>
            <p:nvPr/>
          </p:nvSpPr>
          <p:spPr>
            <a:xfrm>
              <a:off x="3685550" y="1021491"/>
              <a:ext cx="158721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Minute_einstellen</a:t>
              </a:r>
              <a:endParaRPr lang="de-DE" sz="2400" dirty="0" smtClean="0"/>
            </a:p>
          </p:txBody>
        </p:sp>
        <p:cxnSp>
          <p:nvCxnSpPr>
            <p:cNvPr id="42" name="Gerader Verbinder 41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uppieren 42"/>
          <p:cNvGrpSpPr/>
          <p:nvPr/>
        </p:nvGrpSpPr>
        <p:grpSpPr>
          <a:xfrm>
            <a:off x="8138982" y="5061119"/>
            <a:ext cx="2747319" cy="1580981"/>
            <a:chOff x="3632886" y="1021491"/>
            <a:chExt cx="1771136" cy="1580981"/>
          </a:xfrm>
        </p:grpSpPr>
        <p:sp>
          <p:nvSpPr>
            <p:cNvPr id="44" name="Abgerundetes Rechteck 43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5" name="Textfeld 44"/>
            <p:cNvSpPr txBox="1"/>
            <p:nvPr/>
          </p:nvSpPr>
          <p:spPr>
            <a:xfrm>
              <a:off x="3685550" y="1021491"/>
              <a:ext cx="16901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Sekunde_einstellen</a:t>
              </a:r>
              <a:endParaRPr lang="de-DE" sz="2400" dirty="0" smtClean="0"/>
            </a:p>
          </p:txBody>
        </p:sp>
        <p:cxnSp>
          <p:nvCxnSpPr>
            <p:cNvPr id="46" name="Gerader Verbinder 45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Gerade Verbindung mit Pfeil 11"/>
          <p:cNvCxnSpPr>
            <a:stCxn id="3" idx="3"/>
            <a:endCxn id="36" idx="1"/>
          </p:cNvCxnSpPr>
          <p:nvPr/>
        </p:nvCxnSpPr>
        <p:spPr>
          <a:xfrm flipV="1">
            <a:off x="4152360" y="1974494"/>
            <a:ext cx="1626482" cy="263033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/>
          <p:cNvSpPr txBox="1"/>
          <p:nvPr/>
        </p:nvSpPr>
        <p:spPr>
          <a:xfrm>
            <a:off x="9492270" y="4599453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m</a:t>
            </a:r>
            <a:r>
              <a:rPr lang="de-DE" sz="2400" dirty="0" err="1" smtClean="0"/>
              <a:t>ode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cxnSp>
        <p:nvCxnSpPr>
          <p:cNvPr id="50" name="Gerade Verbindung mit Pfeil 49"/>
          <p:cNvCxnSpPr>
            <a:endCxn id="40" idx="0"/>
          </p:cNvCxnSpPr>
          <p:nvPr/>
        </p:nvCxnSpPr>
        <p:spPr>
          <a:xfrm>
            <a:off x="8526161" y="1737975"/>
            <a:ext cx="986481" cy="1215794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 Verbindung mit Pfeil 51"/>
          <p:cNvCxnSpPr>
            <a:stCxn id="44" idx="1"/>
          </p:cNvCxnSpPr>
          <p:nvPr/>
        </p:nvCxnSpPr>
        <p:spPr>
          <a:xfrm flipH="1" flipV="1">
            <a:off x="4124938" y="2550695"/>
            <a:ext cx="4014044" cy="3300915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Gerade Verbindung mit Pfeil 52"/>
          <p:cNvCxnSpPr>
            <a:stCxn id="40" idx="2"/>
            <a:endCxn id="44" idx="0"/>
          </p:cNvCxnSpPr>
          <p:nvPr/>
        </p:nvCxnSpPr>
        <p:spPr>
          <a:xfrm>
            <a:off x="9512642" y="4710676"/>
            <a:ext cx="0" cy="350444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feld 79"/>
          <p:cNvSpPr txBox="1"/>
          <p:nvPr/>
        </p:nvSpPr>
        <p:spPr>
          <a:xfrm>
            <a:off x="8843952" y="1874952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m</a:t>
            </a:r>
            <a:r>
              <a:rPr lang="de-DE" sz="2400" dirty="0" err="1" smtClean="0"/>
              <a:t>ode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81" name="Textfeld 80"/>
          <p:cNvSpPr txBox="1"/>
          <p:nvPr/>
        </p:nvSpPr>
        <p:spPr>
          <a:xfrm>
            <a:off x="4450583" y="1429161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m</a:t>
            </a:r>
            <a:r>
              <a:rPr lang="de-DE" sz="2400" dirty="0" err="1" smtClean="0"/>
              <a:t>ode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82" name="Textfeld 81"/>
          <p:cNvSpPr txBox="1"/>
          <p:nvPr/>
        </p:nvSpPr>
        <p:spPr>
          <a:xfrm>
            <a:off x="7117148" y="4598714"/>
            <a:ext cx="612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tv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" name="Textfeld 4"/>
          <p:cNvSpPr txBox="1"/>
          <p:nvPr/>
        </p:nvSpPr>
        <p:spPr>
          <a:xfrm>
            <a:off x="1970597" y="1918356"/>
            <a:ext cx="19881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  <a:p>
            <a:r>
              <a:rPr lang="de-DE" sz="2400" dirty="0" err="1" smtClean="0"/>
              <a:t>zeittakt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7" name="Textfeld 46"/>
          <p:cNvSpPr txBox="1"/>
          <p:nvPr/>
        </p:nvSpPr>
        <p:spPr>
          <a:xfrm>
            <a:off x="5905592" y="1678074"/>
            <a:ext cx="19881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  <a:p>
            <a:r>
              <a:rPr lang="de-DE" sz="2400" dirty="0" err="1" smtClean="0"/>
              <a:t>tv</a:t>
            </a:r>
            <a:r>
              <a:rPr lang="de-DE" sz="2400" dirty="0" smtClean="0"/>
              <a:t>()</a:t>
            </a:r>
          </a:p>
          <a:p>
            <a:r>
              <a:rPr lang="de-DE" sz="2400" dirty="0" err="1" smtClean="0"/>
              <a:t>tr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1" name="Textfeld 50"/>
          <p:cNvSpPr txBox="1"/>
          <p:nvPr/>
        </p:nvSpPr>
        <p:spPr>
          <a:xfrm>
            <a:off x="8305150" y="3501284"/>
            <a:ext cx="19881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  <a:p>
            <a:r>
              <a:rPr lang="de-DE" sz="2400" dirty="0" err="1" smtClean="0"/>
              <a:t>tv</a:t>
            </a:r>
            <a:r>
              <a:rPr lang="de-DE" sz="2400" dirty="0" smtClean="0"/>
              <a:t>()</a:t>
            </a:r>
          </a:p>
          <a:p>
            <a:r>
              <a:rPr lang="de-DE" sz="2400" dirty="0" err="1" smtClean="0"/>
              <a:t>tr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8" name="Textfeld 47"/>
          <p:cNvSpPr txBox="1"/>
          <p:nvPr/>
        </p:nvSpPr>
        <p:spPr>
          <a:xfrm>
            <a:off x="8295428" y="5617296"/>
            <a:ext cx="19881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</p:txBody>
      </p:sp>
      <p:sp>
        <p:nvSpPr>
          <p:cNvPr id="8" name="Vertikaler Bildlauf 7"/>
          <p:cNvSpPr/>
          <p:nvPr/>
        </p:nvSpPr>
        <p:spPr>
          <a:xfrm>
            <a:off x="-331249" y="3191570"/>
            <a:ext cx="8370101" cy="3634165"/>
          </a:xfrm>
          <a:prstGeom prst="verticalScroll">
            <a:avLst>
              <a:gd name="adj" fmla="val 6758"/>
            </a:avLst>
          </a:prstGeom>
          <a:solidFill>
            <a:schemeClr val="accent4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400">
                <a:solidFill>
                  <a:schemeClr val="tx1"/>
                </a:solidFill>
              </a:rPr>
              <a:t>void mode()</a:t>
            </a:r>
          </a:p>
          <a:p>
            <a:r>
              <a:rPr lang="de-DE" sz="2400">
                <a:solidFill>
                  <a:schemeClr val="tx1"/>
                </a:solidFill>
              </a:rPr>
              <a:t>{</a:t>
            </a:r>
          </a:p>
          <a:p>
            <a:r>
              <a:rPr lang="de-DE" sz="2400">
                <a:solidFill>
                  <a:schemeClr val="tx1"/>
                </a:solidFill>
              </a:rPr>
              <a:t>    switch(zustand)</a:t>
            </a:r>
          </a:p>
          <a:p>
            <a:r>
              <a:rPr lang="de-DE" sz="2400">
                <a:solidFill>
                  <a:schemeClr val="tx1"/>
                </a:solidFill>
              </a:rPr>
              <a:t>    {</a:t>
            </a:r>
          </a:p>
          <a:p>
            <a:r>
              <a:rPr lang="de-DE" sz="2400">
                <a:solidFill>
                  <a:schemeClr val="tx1"/>
                </a:solidFill>
              </a:rPr>
              <a:t>        case Anzeigen: zustand=Stunde_stellen; break;</a:t>
            </a:r>
          </a:p>
          <a:p>
            <a:r>
              <a:rPr lang="de-DE" sz="2400">
                <a:solidFill>
                  <a:schemeClr val="tx1"/>
                </a:solidFill>
              </a:rPr>
              <a:t>        case Stunde_stellen: zustand=Minute_stellen; break;</a:t>
            </a:r>
          </a:p>
          <a:p>
            <a:r>
              <a:rPr lang="de-DE" sz="2400">
                <a:solidFill>
                  <a:schemeClr val="tx1"/>
                </a:solidFill>
              </a:rPr>
              <a:t>        case Minute_stellen: zustand=Sekunde_stellen; break;  </a:t>
            </a:r>
          </a:p>
          <a:p>
            <a:r>
              <a:rPr lang="de-DE" sz="2400">
                <a:solidFill>
                  <a:schemeClr val="tx1"/>
                </a:solidFill>
              </a:rPr>
              <a:t>    }</a:t>
            </a:r>
          </a:p>
          <a:p>
            <a:r>
              <a:rPr lang="de-DE" sz="2400">
                <a:solidFill>
                  <a:schemeClr val="tx1"/>
                </a:solidFill>
              </a:rPr>
              <a:t>}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34" name="Google Shape;56;p1"/>
          <p:cNvSpPr/>
          <p:nvPr/>
        </p:nvSpPr>
        <p:spPr>
          <a:xfrm>
            <a:off x="4549613" y="140980"/>
            <a:ext cx="6460320" cy="868199"/>
          </a:xfrm>
          <a:prstGeom prst="wedgeRoundRectCallout">
            <a:avLst>
              <a:gd name="adj1" fmla="val 35948"/>
              <a:gd name="adj2" fmla="val 107329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Bei Taste Mode in den jeweiligen Folgezustand wechseln</a:t>
            </a:r>
            <a:endParaRPr lang="de-DE" sz="2400" dirty="0" smtClean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" name="Rechteck 48"/>
          <p:cNvSpPr/>
          <p:nvPr/>
        </p:nvSpPr>
        <p:spPr>
          <a:xfrm>
            <a:off x="4330606" y="1489945"/>
            <a:ext cx="1236357" cy="376257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4" name="Rechteck 53"/>
          <p:cNvSpPr/>
          <p:nvPr/>
        </p:nvSpPr>
        <p:spPr>
          <a:xfrm>
            <a:off x="8701164" y="1931146"/>
            <a:ext cx="1236357" cy="376257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5" name="Rechteck 54"/>
          <p:cNvSpPr/>
          <p:nvPr/>
        </p:nvSpPr>
        <p:spPr>
          <a:xfrm>
            <a:off x="9455918" y="4655444"/>
            <a:ext cx="1236357" cy="376257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6" name="Google Shape;365;g6fe11b7731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99821" y="1678074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62174"/>
      </p:ext>
    </p:extLst>
  </p:cSld>
  <p:clrMapOvr>
    <a:masterClrMapping/>
  </p:clrMapOvr>
  <p:transition spd="slow" advTm="8972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grpSp>
        <p:nvGrpSpPr>
          <p:cNvPr id="10" name="Gruppieren 9"/>
          <p:cNvGrpSpPr/>
          <p:nvPr/>
        </p:nvGrpSpPr>
        <p:grpSpPr>
          <a:xfrm>
            <a:off x="1936875" y="1075000"/>
            <a:ext cx="2215485" cy="2325053"/>
            <a:chOff x="3632886" y="1021492"/>
            <a:chExt cx="1771136" cy="1580980"/>
          </a:xfrm>
        </p:grpSpPr>
        <p:sp>
          <p:nvSpPr>
            <p:cNvPr id="3" name="Abgerundetes Rechteck 2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848008" y="1021492"/>
              <a:ext cx="132132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Anzeigen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uppieren 34"/>
          <p:cNvGrpSpPr/>
          <p:nvPr/>
        </p:nvGrpSpPr>
        <p:grpSpPr>
          <a:xfrm>
            <a:off x="5778842" y="1084461"/>
            <a:ext cx="2747319" cy="1780064"/>
            <a:chOff x="3632886" y="1021491"/>
            <a:chExt cx="1771136" cy="1580981"/>
          </a:xfrm>
        </p:grpSpPr>
        <p:sp>
          <p:nvSpPr>
            <p:cNvPr id="36" name="Abgerundetes Rechteck 35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7" name="Textfeld 36"/>
            <p:cNvSpPr txBox="1"/>
            <p:nvPr/>
          </p:nvSpPr>
          <p:spPr>
            <a:xfrm>
              <a:off x="3685550" y="1021491"/>
              <a:ext cx="156972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Stunde_einstellen</a:t>
              </a:r>
              <a:endParaRPr lang="de-DE" sz="2400" dirty="0" smtClean="0"/>
            </a:p>
          </p:txBody>
        </p:sp>
        <p:cxnSp>
          <p:nvCxnSpPr>
            <p:cNvPr id="38" name="Gerader Verbinder 37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uppieren 38"/>
          <p:cNvGrpSpPr/>
          <p:nvPr/>
        </p:nvGrpSpPr>
        <p:grpSpPr>
          <a:xfrm>
            <a:off x="8138982" y="2953768"/>
            <a:ext cx="2747319" cy="1756908"/>
            <a:chOff x="3632886" y="1021491"/>
            <a:chExt cx="1771136" cy="1580981"/>
          </a:xfrm>
        </p:grpSpPr>
        <p:sp>
          <p:nvSpPr>
            <p:cNvPr id="40" name="Abgerundetes Rechteck 39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1" name="Textfeld 40"/>
            <p:cNvSpPr txBox="1"/>
            <p:nvPr/>
          </p:nvSpPr>
          <p:spPr>
            <a:xfrm>
              <a:off x="3685550" y="1021491"/>
              <a:ext cx="158721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Minute_einstellen</a:t>
              </a:r>
              <a:endParaRPr lang="de-DE" sz="2400" dirty="0" smtClean="0"/>
            </a:p>
          </p:txBody>
        </p:sp>
        <p:cxnSp>
          <p:nvCxnSpPr>
            <p:cNvPr id="42" name="Gerader Verbinder 41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uppieren 42"/>
          <p:cNvGrpSpPr/>
          <p:nvPr/>
        </p:nvGrpSpPr>
        <p:grpSpPr>
          <a:xfrm>
            <a:off x="8138982" y="5061119"/>
            <a:ext cx="2747319" cy="1580981"/>
            <a:chOff x="3632886" y="1021491"/>
            <a:chExt cx="1771136" cy="1580981"/>
          </a:xfrm>
        </p:grpSpPr>
        <p:sp>
          <p:nvSpPr>
            <p:cNvPr id="44" name="Abgerundetes Rechteck 43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5" name="Textfeld 44"/>
            <p:cNvSpPr txBox="1"/>
            <p:nvPr/>
          </p:nvSpPr>
          <p:spPr>
            <a:xfrm>
              <a:off x="3685550" y="1021491"/>
              <a:ext cx="16901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Sekunde_einstellen</a:t>
              </a:r>
              <a:endParaRPr lang="de-DE" sz="2400" dirty="0" smtClean="0"/>
            </a:p>
          </p:txBody>
        </p:sp>
        <p:cxnSp>
          <p:nvCxnSpPr>
            <p:cNvPr id="46" name="Gerader Verbinder 45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Gerade Verbindung mit Pfeil 11"/>
          <p:cNvCxnSpPr>
            <a:stCxn id="3" idx="3"/>
            <a:endCxn id="36" idx="1"/>
          </p:cNvCxnSpPr>
          <p:nvPr/>
        </p:nvCxnSpPr>
        <p:spPr>
          <a:xfrm flipV="1">
            <a:off x="4152360" y="1974494"/>
            <a:ext cx="1626482" cy="263033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/>
          <p:cNvSpPr txBox="1"/>
          <p:nvPr/>
        </p:nvSpPr>
        <p:spPr>
          <a:xfrm>
            <a:off x="9492270" y="4599453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m</a:t>
            </a:r>
            <a:r>
              <a:rPr lang="de-DE" sz="2400" dirty="0" err="1" smtClean="0"/>
              <a:t>ode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cxnSp>
        <p:nvCxnSpPr>
          <p:cNvPr id="50" name="Gerade Verbindung mit Pfeil 49"/>
          <p:cNvCxnSpPr>
            <a:endCxn id="40" idx="0"/>
          </p:cNvCxnSpPr>
          <p:nvPr/>
        </p:nvCxnSpPr>
        <p:spPr>
          <a:xfrm>
            <a:off x="8526161" y="1737975"/>
            <a:ext cx="986481" cy="1215794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 Verbindung mit Pfeil 51"/>
          <p:cNvCxnSpPr>
            <a:stCxn id="44" idx="1"/>
          </p:cNvCxnSpPr>
          <p:nvPr/>
        </p:nvCxnSpPr>
        <p:spPr>
          <a:xfrm flipH="1" flipV="1">
            <a:off x="4124938" y="2550695"/>
            <a:ext cx="4014044" cy="3300915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Gerade Verbindung mit Pfeil 52"/>
          <p:cNvCxnSpPr>
            <a:stCxn id="40" idx="2"/>
            <a:endCxn id="44" idx="0"/>
          </p:cNvCxnSpPr>
          <p:nvPr/>
        </p:nvCxnSpPr>
        <p:spPr>
          <a:xfrm>
            <a:off x="9512642" y="4710676"/>
            <a:ext cx="0" cy="350444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feld 79"/>
          <p:cNvSpPr txBox="1"/>
          <p:nvPr/>
        </p:nvSpPr>
        <p:spPr>
          <a:xfrm>
            <a:off x="8843952" y="1874952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m</a:t>
            </a:r>
            <a:r>
              <a:rPr lang="de-DE" sz="2400" dirty="0" err="1" smtClean="0"/>
              <a:t>ode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81" name="Textfeld 80"/>
          <p:cNvSpPr txBox="1"/>
          <p:nvPr/>
        </p:nvSpPr>
        <p:spPr>
          <a:xfrm>
            <a:off x="4450583" y="1429161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m</a:t>
            </a:r>
            <a:r>
              <a:rPr lang="de-DE" sz="2400" dirty="0" err="1" smtClean="0"/>
              <a:t>ode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82" name="Textfeld 81"/>
          <p:cNvSpPr txBox="1"/>
          <p:nvPr/>
        </p:nvSpPr>
        <p:spPr>
          <a:xfrm>
            <a:off x="7117148" y="4598714"/>
            <a:ext cx="612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tv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" name="Textfeld 4"/>
          <p:cNvSpPr txBox="1"/>
          <p:nvPr/>
        </p:nvSpPr>
        <p:spPr>
          <a:xfrm>
            <a:off x="1970597" y="1918356"/>
            <a:ext cx="19881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  <a:p>
            <a:r>
              <a:rPr lang="de-DE" sz="2400" dirty="0" err="1" smtClean="0"/>
              <a:t>zeittakt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7" name="Textfeld 46"/>
          <p:cNvSpPr txBox="1"/>
          <p:nvPr/>
        </p:nvSpPr>
        <p:spPr>
          <a:xfrm>
            <a:off x="5905592" y="1678074"/>
            <a:ext cx="19881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  <a:p>
            <a:r>
              <a:rPr lang="de-DE" sz="2400" dirty="0" err="1" smtClean="0"/>
              <a:t>tv</a:t>
            </a:r>
            <a:r>
              <a:rPr lang="de-DE" sz="2400" dirty="0" smtClean="0"/>
              <a:t>()</a:t>
            </a:r>
          </a:p>
          <a:p>
            <a:r>
              <a:rPr lang="de-DE" sz="2400" dirty="0" err="1" smtClean="0"/>
              <a:t>tr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1" name="Textfeld 50"/>
          <p:cNvSpPr txBox="1"/>
          <p:nvPr/>
        </p:nvSpPr>
        <p:spPr>
          <a:xfrm>
            <a:off x="8305150" y="3501284"/>
            <a:ext cx="19881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  <a:p>
            <a:r>
              <a:rPr lang="de-DE" sz="2400" dirty="0" err="1" smtClean="0"/>
              <a:t>tv</a:t>
            </a:r>
            <a:r>
              <a:rPr lang="de-DE" sz="2400" dirty="0" smtClean="0"/>
              <a:t>()</a:t>
            </a:r>
          </a:p>
          <a:p>
            <a:r>
              <a:rPr lang="de-DE" sz="2400" dirty="0" err="1" smtClean="0"/>
              <a:t>tr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8" name="Textfeld 47"/>
          <p:cNvSpPr txBox="1"/>
          <p:nvPr/>
        </p:nvSpPr>
        <p:spPr>
          <a:xfrm>
            <a:off x="8295428" y="5617296"/>
            <a:ext cx="19881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</p:txBody>
      </p:sp>
      <p:sp>
        <p:nvSpPr>
          <p:cNvPr id="8" name="Vertikaler Bildlauf 7"/>
          <p:cNvSpPr/>
          <p:nvPr/>
        </p:nvSpPr>
        <p:spPr>
          <a:xfrm>
            <a:off x="-331249" y="176832"/>
            <a:ext cx="6278345" cy="6648904"/>
          </a:xfrm>
          <a:prstGeom prst="verticalScroll">
            <a:avLst>
              <a:gd name="adj" fmla="val 6758"/>
            </a:avLst>
          </a:prstGeom>
          <a:solidFill>
            <a:schemeClr val="accent4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400" dirty="0" err="1">
                <a:solidFill>
                  <a:schemeClr val="tx1"/>
                </a:solidFill>
              </a:rPr>
              <a:t>int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err="1">
                <a:solidFill>
                  <a:schemeClr val="tx1"/>
                </a:solidFill>
              </a:rPr>
              <a:t>main</a:t>
            </a:r>
            <a:r>
              <a:rPr lang="de-DE" sz="2400" dirty="0">
                <a:solidFill>
                  <a:schemeClr val="tx1"/>
                </a:solidFill>
              </a:rPr>
              <a:t>()</a:t>
            </a:r>
          </a:p>
          <a:p>
            <a:r>
              <a:rPr lang="de-DE" sz="2400" dirty="0">
                <a:solidFill>
                  <a:schemeClr val="tx1"/>
                </a:solidFill>
              </a:rPr>
              <a:t>{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</a:t>
            </a:r>
            <a:r>
              <a:rPr lang="de-DE" sz="2400" dirty="0" err="1">
                <a:solidFill>
                  <a:schemeClr val="tx1"/>
                </a:solidFill>
              </a:rPr>
              <a:t>initTimer</a:t>
            </a:r>
            <a:r>
              <a:rPr lang="de-DE" sz="2400" dirty="0">
                <a:solidFill>
                  <a:schemeClr val="tx1"/>
                </a:solidFill>
              </a:rPr>
              <a:t>();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</a:t>
            </a:r>
            <a:r>
              <a:rPr lang="de-DE" sz="2400" dirty="0" err="1">
                <a:solidFill>
                  <a:schemeClr val="tx1"/>
                </a:solidFill>
              </a:rPr>
              <a:t>initInterrupt</a:t>
            </a:r>
            <a:r>
              <a:rPr lang="de-DE" sz="2400" dirty="0">
                <a:solidFill>
                  <a:schemeClr val="tx1"/>
                </a:solidFill>
              </a:rPr>
              <a:t>();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</a:t>
            </a:r>
            <a:r>
              <a:rPr lang="de-DE" sz="2400" dirty="0" err="1">
                <a:solidFill>
                  <a:schemeClr val="tx1"/>
                </a:solidFill>
              </a:rPr>
              <a:t>mylcd.clear</a:t>
            </a:r>
            <a:r>
              <a:rPr lang="de-DE" sz="2400" dirty="0">
                <a:solidFill>
                  <a:schemeClr val="tx1"/>
                </a:solidFill>
              </a:rPr>
              <a:t>();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</a:t>
            </a:r>
            <a:r>
              <a:rPr lang="de-DE" sz="2400" dirty="0" err="1">
                <a:solidFill>
                  <a:schemeClr val="tx1"/>
                </a:solidFill>
              </a:rPr>
              <a:t>while</a:t>
            </a:r>
            <a:r>
              <a:rPr lang="de-DE" sz="2400" dirty="0">
                <a:solidFill>
                  <a:schemeClr val="tx1"/>
                </a:solidFill>
              </a:rPr>
              <a:t> (</a:t>
            </a:r>
            <a:r>
              <a:rPr lang="de-DE" sz="2400" dirty="0" err="1">
                <a:solidFill>
                  <a:schemeClr val="tx1"/>
                </a:solidFill>
              </a:rPr>
              <a:t>true</a:t>
            </a:r>
            <a:r>
              <a:rPr lang="de-DE" sz="2400" dirty="0">
                <a:solidFill>
                  <a:schemeClr val="tx1"/>
                </a:solidFill>
              </a:rPr>
              <a:t>) {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</a:t>
            </a:r>
            <a:r>
              <a:rPr lang="de-DE" sz="2400" dirty="0" err="1">
                <a:solidFill>
                  <a:schemeClr val="tx1"/>
                </a:solidFill>
              </a:rPr>
              <a:t>switch</a:t>
            </a:r>
            <a:r>
              <a:rPr lang="de-DE" sz="2400" dirty="0">
                <a:solidFill>
                  <a:schemeClr val="tx1"/>
                </a:solidFill>
              </a:rPr>
              <a:t>(zustand)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{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    </a:t>
            </a:r>
            <a:r>
              <a:rPr lang="de-DE" sz="2400" dirty="0" err="1">
                <a:solidFill>
                  <a:schemeClr val="tx1"/>
                </a:solidFill>
              </a:rPr>
              <a:t>case</a:t>
            </a:r>
            <a:r>
              <a:rPr lang="de-DE" sz="2400" dirty="0">
                <a:solidFill>
                  <a:schemeClr val="tx1"/>
                </a:solidFill>
              </a:rPr>
              <a:t> Anzeigen: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    </a:t>
            </a:r>
            <a:r>
              <a:rPr lang="de-DE" sz="2400" dirty="0" err="1">
                <a:solidFill>
                  <a:schemeClr val="tx1"/>
                </a:solidFill>
              </a:rPr>
              <a:t>case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err="1">
                <a:solidFill>
                  <a:schemeClr val="tx1"/>
                </a:solidFill>
              </a:rPr>
              <a:t>Stunde_stellen</a:t>
            </a:r>
            <a:r>
              <a:rPr lang="de-DE" sz="2400" dirty="0">
                <a:solidFill>
                  <a:schemeClr val="tx1"/>
                </a:solidFill>
              </a:rPr>
              <a:t>: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    </a:t>
            </a:r>
            <a:r>
              <a:rPr lang="de-DE" sz="2400" dirty="0" err="1">
                <a:solidFill>
                  <a:schemeClr val="tx1"/>
                </a:solidFill>
              </a:rPr>
              <a:t>case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err="1">
                <a:solidFill>
                  <a:schemeClr val="tx1"/>
                </a:solidFill>
              </a:rPr>
              <a:t>Minute_stellen</a:t>
            </a:r>
            <a:r>
              <a:rPr lang="de-DE" sz="2400" dirty="0">
                <a:solidFill>
                  <a:schemeClr val="tx1"/>
                </a:solidFill>
              </a:rPr>
              <a:t>: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    </a:t>
            </a:r>
            <a:r>
              <a:rPr lang="de-DE" sz="2400" dirty="0" err="1">
                <a:solidFill>
                  <a:schemeClr val="tx1"/>
                </a:solidFill>
              </a:rPr>
              <a:t>case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err="1">
                <a:solidFill>
                  <a:schemeClr val="tx1"/>
                </a:solidFill>
              </a:rPr>
              <a:t>Sekunde_stellen</a:t>
            </a:r>
            <a:r>
              <a:rPr lang="de-DE" sz="2400" dirty="0">
                <a:solidFill>
                  <a:schemeClr val="tx1"/>
                </a:solidFill>
              </a:rPr>
              <a:t>: anzeigen(); </a:t>
            </a:r>
            <a:endParaRPr lang="de-DE" sz="2400" dirty="0" smtClean="0">
              <a:solidFill>
                <a:schemeClr val="tx1"/>
              </a:solidFill>
            </a:endParaRPr>
          </a:p>
          <a:p>
            <a:r>
              <a:rPr lang="de-DE" sz="2400" dirty="0">
                <a:solidFill>
                  <a:schemeClr val="tx1"/>
                </a:solidFill>
              </a:rPr>
              <a:t>	</a:t>
            </a:r>
            <a:r>
              <a:rPr lang="de-DE" sz="2400" dirty="0" smtClean="0">
                <a:solidFill>
                  <a:schemeClr val="tx1"/>
                </a:solidFill>
              </a:rPr>
              <a:t>	break</a:t>
            </a:r>
            <a:r>
              <a:rPr lang="de-DE" sz="2400" dirty="0">
                <a:solidFill>
                  <a:schemeClr val="tx1"/>
                </a:solidFill>
              </a:rPr>
              <a:t>;   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    </a:t>
            </a:r>
            <a:r>
              <a:rPr lang="de-DE" sz="2400" dirty="0" smtClean="0">
                <a:solidFill>
                  <a:schemeClr val="tx1"/>
                </a:solidFill>
              </a:rPr>
              <a:t>}</a:t>
            </a:r>
            <a:endParaRPr lang="de-DE" sz="2400" dirty="0">
              <a:solidFill>
                <a:schemeClr val="tx1"/>
              </a:solidFill>
            </a:endParaRPr>
          </a:p>
          <a:p>
            <a:r>
              <a:rPr lang="de-DE" sz="2400" dirty="0">
                <a:solidFill>
                  <a:schemeClr val="tx1"/>
                </a:solidFill>
              </a:rPr>
              <a:t>    }</a:t>
            </a:r>
          </a:p>
          <a:p>
            <a:r>
              <a:rPr lang="de-DE" sz="2400" dirty="0">
                <a:solidFill>
                  <a:schemeClr val="tx1"/>
                </a:solidFill>
              </a:rPr>
              <a:t>}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34" name="Google Shape;56;p1"/>
          <p:cNvSpPr/>
          <p:nvPr/>
        </p:nvSpPr>
        <p:spPr>
          <a:xfrm>
            <a:off x="8307633" y="508634"/>
            <a:ext cx="3894493" cy="1970048"/>
          </a:xfrm>
          <a:prstGeom prst="wedgeRoundRectCallout">
            <a:avLst>
              <a:gd name="adj1" fmla="val -88310"/>
              <a:gd name="adj2" fmla="val 144354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Hauptprogramm: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Alles Initialisieren und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In allen Zuständen die do-Aktivität „anzeigen()“ ausführen</a:t>
            </a:r>
          </a:p>
        </p:txBody>
      </p:sp>
      <p:pic>
        <p:nvPicPr>
          <p:cNvPr id="56" name="Google Shape;365;g6fe11b7731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22484" y="4408659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35447"/>
      </p:ext>
    </p:extLst>
  </p:cSld>
  <p:clrMapOvr>
    <a:masterClrMapping/>
  </p:clrMapOvr>
  <p:transition spd="slow" advTm="5111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grpSp>
        <p:nvGrpSpPr>
          <p:cNvPr id="10" name="Gruppieren 9"/>
          <p:cNvGrpSpPr/>
          <p:nvPr/>
        </p:nvGrpSpPr>
        <p:grpSpPr>
          <a:xfrm>
            <a:off x="1936875" y="1075000"/>
            <a:ext cx="2215485" cy="2325053"/>
            <a:chOff x="3632886" y="1021492"/>
            <a:chExt cx="1771136" cy="1580980"/>
          </a:xfrm>
        </p:grpSpPr>
        <p:sp>
          <p:nvSpPr>
            <p:cNvPr id="3" name="Abgerundetes Rechteck 2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848008" y="1021492"/>
              <a:ext cx="132132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Anzeigen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uppieren 34"/>
          <p:cNvGrpSpPr/>
          <p:nvPr/>
        </p:nvGrpSpPr>
        <p:grpSpPr>
          <a:xfrm>
            <a:off x="5778842" y="1084461"/>
            <a:ext cx="2747319" cy="1780064"/>
            <a:chOff x="3632886" y="1021491"/>
            <a:chExt cx="1771136" cy="1580981"/>
          </a:xfrm>
        </p:grpSpPr>
        <p:sp>
          <p:nvSpPr>
            <p:cNvPr id="36" name="Abgerundetes Rechteck 35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7" name="Textfeld 36"/>
            <p:cNvSpPr txBox="1"/>
            <p:nvPr/>
          </p:nvSpPr>
          <p:spPr>
            <a:xfrm>
              <a:off x="3685550" y="1021491"/>
              <a:ext cx="156972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Stunde_einstellen</a:t>
              </a:r>
              <a:endParaRPr lang="de-DE" sz="2400" dirty="0" smtClean="0"/>
            </a:p>
          </p:txBody>
        </p:sp>
        <p:cxnSp>
          <p:nvCxnSpPr>
            <p:cNvPr id="38" name="Gerader Verbinder 37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uppieren 38"/>
          <p:cNvGrpSpPr/>
          <p:nvPr/>
        </p:nvGrpSpPr>
        <p:grpSpPr>
          <a:xfrm>
            <a:off x="8138982" y="2953768"/>
            <a:ext cx="2747319" cy="1756908"/>
            <a:chOff x="3632886" y="1021491"/>
            <a:chExt cx="1771136" cy="1580981"/>
          </a:xfrm>
        </p:grpSpPr>
        <p:sp>
          <p:nvSpPr>
            <p:cNvPr id="40" name="Abgerundetes Rechteck 39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1" name="Textfeld 40"/>
            <p:cNvSpPr txBox="1"/>
            <p:nvPr/>
          </p:nvSpPr>
          <p:spPr>
            <a:xfrm>
              <a:off x="3685550" y="1021491"/>
              <a:ext cx="158721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Minute_einstellen</a:t>
              </a:r>
              <a:endParaRPr lang="de-DE" sz="2400" dirty="0" smtClean="0"/>
            </a:p>
          </p:txBody>
        </p:sp>
        <p:cxnSp>
          <p:nvCxnSpPr>
            <p:cNvPr id="42" name="Gerader Verbinder 41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uppieren 42"/>
          <p:cNvGrpSpPr/>
          <p:nvPr/>
        </p:nvGrpSpPr>
        <p:grpSpPr>
          <a:xfrm>
            <a:off x="8138982" y="5061119"/>
            <a:ext cx="2747319" cy="1580981"/>
            <a:chOff x="3632886" y="1021491"/>
            <a:chExt cx="1771136" cy="1580981"/>
          </a:xfrm>
        </p:grpSpPr>
        <p:sp>
          <p:nvSpPr>
            <p:cNvPr id="44" name="Abgerundetes Rechteck 43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5" name="Textfeld 44"/>
            <p:cNvSpPr txBox="1"/>
            <p:nvPr/>
          </p:nvSpPr>
          <p:spPr>
            <a:xfrm>
              <a:off x="3685550" y="1021491"/>
              <a:ext cx="16901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Sekunde_einstellen</a:t>
              </a:r>
              <a:endParaRPr lang="de-DE" sz="2400" dirty="0" smtClean="0"/>
            </a:p>
          </p:txBody>
        </p:sp>
        <p:cxnSp>
          <p:nvCxnSpPr>
            <p:cNvPr id="46" name="Gerader Verbinder 45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Gerade Verbindung mit Pfeil 11"/>
          <p:cNvCxnSpPr>
            <a:stCxn id="3" idx="3"/>
            <a:endCxn id="36" idx="1"/>
          </p:cNvCxnSpPr>
          <p:nvPr/>
        </p:nvCxnSpPr>
        <p:spPr>
          <a:xfrm flipV="1">
            <a:off x="4152360" y="1974494"/>
            <a:ext cx="1626482" cy="263033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/>
          <p:cNvSpPr txBox="1"/>
          <p:nvPr/>
        </p:nvSpPr>
        <p:spPr>
          <a:xfrm>
            <a:off x="9492270" y="4599453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m</a:t>
            </a:r>
            <a:r>
              <a:rPr lang="de-DE" sz="2400" dirty="0" err="1" smtClean="0"/>
              <a:t>ode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cxnSp>
        <p:nvCxnSpPr>
          <p:cNvPr id="50" name="Gerade Verbindung mit Pfeil 49"/>
          <p:cNvCxnSpPr>
            <a:endCxn id="40" idx="0"/>
          </p:cNvCxnSpPr>
          <p:nvPr/>
        </p:nvCxnSpPr>
        <p:spPr>
          <a:xfrm>
            <a:off x="8526161" y="1737975"/>
            <a:ext cx="986481" cy="1215794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 Verbindung mit Pfeil 51"/>
          <p:cNvCxnSpPr>
            <a:stCxn id="44" idx="1"/>
          </p:cNvCxnSpPr>
          <p:nvPr/>
        </p:nvCxnSpPr>
        <p:spPr>
          <a:xfrm flipH="1" flipV="1">
            <a:off x="4124938" y="2550695"/>
            <a:ext cx="4014044" cy="3300915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Gerade Verbindung mit Pfeil 52"/>
          <p:cNvCxnSpPr>
            <a:stCxn id="40" idx="2"/>
            <a:endCxn id="44" idx="0"/>
          </p:cNvCxnSpPr>
          <p:nvPr/>
        </p:nvCxnSpPr>
        <p:spPr>
          <a:xfrm>
            <a:off x="9512642" y="4710676"/>
            <a:ext cx="0" cy="350444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feld 79"/>
          <p:cNvSpPr txBox="1"/>
          <p:nvPr/>
        </p:nvSpPr>
        <p:spPr>
          <a:xfrm>
            <a:off x="8843952" y="1874952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m</a:t>
            </a:r>
            <a:r>
              <a:rPr lang="de-DE" sz="2400" dirty="0" err="1" smtClean="0"/>
              <a:t>ode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81" name="Textfeld 80"/>
          <p:cNvSpPr txBox="1"/>
          <p:nvPr/>
        </p:nvSpPr>
        <p:spPr>
          <a:xfrm>
            <a:off x="4450583" y="1429161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m</a:t>
            </a:r>
            <a:r>
              <a:rPr lang="de-DE" sz="2400" dirty="0" err="1" smtClean="0"/>
              <a:t>ode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82" name="Textfeld 81"/>
          <p:cNvSpPr txBox="1"/>
          <p:nvPr/>
        </p:nvSpPr>
        <p:spPr>
          <a:xfrm>
            <a:off x="7117148" y="4598714"/>
            <a:ext cx="612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tv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" name="Textfeld 4"/>
          <p:cNvSpPr txBox="1"/>
          <p:nvPr/>
        </p:nvSpPr>
        <p:spPr>
          <a:xfrm>
            <a:off x="1970597" y="1918356"/>
            <a:ext cx="19881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  <a:p>
            <a:r>
              <a:rPr lang="de-DE" sz="2400" dirty="0" err="1" smtClean="0"/>
              <a:t>zeittakt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7" name="Textfeld 46"/>
          <p:cNvSpPr txBox="1"/>
          <p:nvPr/>
        </p:nvSpPr>
        <p:spPr>
          <a:xfrm>
            <a:off x="5905592" y="1678074"/>
            <a:ext cx="19881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  <a:p>
            <a:r>
              <a:rPr lang="de-DE" sz="2400" dirty="0" err="1" smtClean="0"/>
              <a:t>tv</a:t>
            </a:r>
            <a:r>
              <a:rPr lang="de-DE" sz="2400" dirty="0" smtClean="0"/>
              <a:t>()</a:t>
            </a:r>
          </a:p>
          <a:p>
            <a:r>
              <a:rPr lang="de-DE" sz="2400" dirty="0" err="1" smtClean="0"/>
              <a:t>tr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1" name="Textfeld 50"/>
          <p:cNvSpPr txBox="1"/>
          <p:nvPr/>
        </p:nvSpPr>
        <p:spPr>
          <a:xfrm>
            <a:off x="8305150" y="3501284"/>
            <a:ext cx="19881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  <a:p>
            <a:r>
              <a:rPr lang="de-DE" sz="2400" dirty="0" err="1" smtClean="0"/>
              <a:t>tv</a:t>
            </a:r>
            <a:r>
              <a:rPr lang="de-DE" sz="2400" dirty="0" smtClean="0"/>
              <a:t>()</a:t>
            </a:r>
          </a:p>
          <a:p>
            <a:r>
              <a:rPr lang="de-DE" sz="2400" dirty="0" err="1" smtClean="0"/>
              <a:t>tr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8" name="Textfeld 47"/>
          <p:cNvSpPr txBox="1"/>
          <p:nvPr/>
        </p:nvSpPr>
        <p:spPr>
          <a:xfrm>
            <a:off x="8295428" y="5617296"/>
            <a:ext cx="19881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</p:txBody>
      </p:sp>
      <p:sp>
        <p:nvSpPr>
          <p:cNvPr id="8" name="Vertikaler Bildlauf 7"/>
          <p:cNvSpPr/>
          <p:nvPr/>
        </p:nvSpPr>
        <p:spPr>
          <a:xfrm>
            <a:off x="166966" y="3658218"/>
            <a:ext cx="8097339" cy="2439576"/>
          </a:xfrm>
          <a:prstGeom prst="verticalScroll">
            <a:avLst>
              <a:gd name="adj" fmla="val 6758"/>
            </a:avLst>
          </a:prstGeom>
          <a:solidFill>
            <a:schemeClr val="accent4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400" dirty="0" err="1">
                <a:solidFill>
                  <a:schemeClr val="tx1"/>
                </a:solidFill>
              </a:rPr>
              <a:t>void</a:t>
            </a:r>
            <a:r>
              <a:rPr lang="de-DE" sz="2400" dirty="0">
                <a:solidFill>
                  <a:schemeClr val="tx1"/>
                </a:solidFill>
              </a:rPr>
              <a:t> anzeigen()</a:t>
            </a:r>
          </a:p>
          <a:p>
            <a:r>
              <a:rPr lang="de-DE" sz="2400" dirty="0">
                <a:solidFill>
                  <a:schemeClr val="tx1"/>
                </a:solidFill>
              </a:rPr>
              <a:t>{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</a:t>
            </a:r>
            <a:r>
              <a:rPr lang="de-DE" sz="2400" dirty="0" err="1">
                <a:solidFill>
                  <a:schemeClr val="tx1"/>
                </a:solidFill>
              </a:rPr>
              <a:t>mylcd.cursorpos</a:t>
            </a:r>
            <a:r>
              <a:rPr lang="de-DE" sz="2400" dirty="0">
                <a:solidFill>
                  <a:schemeClr val="tx1"/>
                </a:solidFill>
              </a:rPr>
              <a:t>(0);</a:t>
            </a:r>
          </a:p>
          <a:p>
            <a:r>
              <a:rPr lang="de-DE" sz="2400" dirty="0">
                <a:solidFill>
                  <a:schemeClr val="tx1"/>
                </a:solidFill>
              </a:rPr>
              <a:t>    </a:t>
            </a:r>
            <a:r>
              <a:rPr lang="de-DE" sz="2400" dirty="0" err="1">
                <a:solidFill>
                  <a:schemeClr val="tx1"/>
                </a:solidFill>
              </a:rPr>
              <a:t>mylcd.printf</a:t>
            </a:r>
            <a:r>
              <a:rPr lang="de-DE" sz="2400" dirty="0">
                <a:solidFill>
                  <a:schemeClr val="tx1"/>
                </a:solidFill>
              </a:rPr>
              <a:t>("%d:%d:%d  ",</a:t>
            </a:r>
            <a:r>
              <a:rPr lang="de-DE" sz="2400" dirty="0" err="1">
                <a:solidFill>
                  <a:schemeClr val="tx1"/>
                </a:solidFill>
              </a:rPr>
              <a:t>stunde,minute,sekunde</a:t>
            </a:r>
            <a:r>
              <a:rPr lang="de-DE" sz="2400" dirty="0">
                <a:solidFill>
                  <a:schemeClr val="tx1"/>
                </a:solidFill>
              </a:rPr>
              <a:t>);</a:t>
            </a:r>
          </a:p>
          <a:p>
            <a:r>
              <a:rPr lang="de-DE" sz="2400" dirty="0">
                <a:solidFill>
                  <a:schemeClr val="tx1"/>
                </a:solidFill>
              </a:rPr>
              <a:t>}</a:t>
            </a:r>
            <a:endParaRPr lang="de-DE" sz="2400" dirty="0">
              <a:solidFill>
                <a:schemeClr val="tx1"/>
              </a:solidFill>
            </a:endParaRPr>
          </a:p>
        </p:txBody>
      </p:sp>
      <p:sp>
        <p:nvSpPr>
          <p:cNvPr id="34" name="Google Shape;56;p1"/>
          <p:cNvSpPr/>
          <p:nvPr/>
        </p:nvSpPr>
        <p:spPr>
          <a:xfrm>
            <a:off x="8307633" y="508634"/>
            <a:ext cx="3894493" cy="1970048"/>
          </a:xfrm>
          <a:prstGeom prst="wedgeRoundRectCallout">
            <a:avLst>
              <a:gd name="adj1" fmla="val -63595"/>
              <a:gd name="adj2" fmla="val 14630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Das Unterprogramm „anzeigen()“ sorgt für die Ausgabe.</a:t>
            </a:r>
          </a:p>
        </p:txBody>
      </p:sp>
      <p:pic>
        <p:nvPicPr>
          <p:cNvPr id="56" name="Google Shape;365;g6fe11b7731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955582" y="4371861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809225"/>
      </p:ext>
    </p:extLst>
  </p:cSld>
  <p:clrMapOvr>
    <a:masterClrMapping/>
  </p:clrMapOvr>
  <p:transition spd="slow" advTm="14215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75369" y="2275242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4006935" y="4484663"/>
            <a:ext cx="6652826" cy="1192144"/>
          </a:xfrm>
          <a:prstGeom prst="wedgeRoundRectCallout">
            <a:avLst>
              <a:gd name="adj1" fmla="val -69308"/>
              <a:gd name="adj2" fmla="val -127374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Die Taster benötigen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PullDown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und sind als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Interrupteingänge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zu konfigurieren</a:t>
            </a:r>
          </a:p>
        </p:txBody>
      </p:sp>
      <p:grpSp>
        <p:nvGrpSpPr>
          <p:cNvPr id="55" name="Gruppieren 54"/>
          <p:cNvGrpSpPr/>
          <p:nvPr/>
        </p:nvGrpSpPr>
        <p:grpSpPr>
          <a:xfrm>
            <a:off x="2281666" y="851011"/>
            <a:ext cx="7170026" cy="2444384"/>
            <a:chOff x="2685321" y="1987833"/>
            <a:chExt cx="7170026" cy="2444384"/>
          </a:xfrm>
        </p:grpSpPr>
        <p:sp>
          <p:nvSpPr>
            <p:cNvPr id="56" name="Rechteck 55"/>
            <p:cNvSpPr/>
            <p:nvPr/>
          </p:nvSpPr>
          <p:spPr>
            <a:xfrm>
              <a:off x="4573377" y="2430423"/>
              <a:ext cx="2938827" cy="2001794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cxnSp>
          <p:nvCxnSpPr>
            <p:cNvPr id="57" name="Gerader Verbinder 56"/>
            <p:cNvCxnSpPr/>
            <p:nvPr/>
          </p:nvCxnSpPr>
          <p:spPr>
            <a:xfrm flipH="1" flipV="1">
              <a:off x="3986236" y="2599178"/>
              <a:ext cx="587141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Gerader Verbinder 57"/>
            <p:cNvCxnSpPr/>
            <p:nvPr/>
          </p:nvCxnSpPr>
          <p:spPr>
            <a:xfrm>
              <a:off x="3591600" y="2443186"/>
              <a:ext cx="394636" cy="15599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Gerader Verbinder 58"/>
            <p:cNvCxnSpPr/>
            <p:nvPr/>
          </p:nvCxnSpPr>
          <p:spPr>
            <a:xfrm flipH="1">
              <a:off x="3245091" y="2579089"/>
              <a:ext cx="32725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Textfeld 59"/>
            <p:cNvSpPr txBox="1"/>
            <p:nvPr/>
          </p:nvSpPr>
          <p:spPr>
            <a:xfrm>
              <a:off x="2701343" y="2279730"/>
              <a:ext cx="591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„1“</a:t>
              </a:r>
            </a:p>
          </p:txBody>
        </p:sp>
        <p:sp>
          <p:nvSpPr>
            <p:cNvPr id="61" name="Textfeld 60"/>
            <p:cNvSpPr txBox="1"/>
            <p:nvPr/>
          </p:nvSpPr>
          <p:spPr>
            <a:xfrm>
              <a:off x="4515301" y="2378139"/>
              <a:ext cx="8079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PA_1</a:t>
              </a:r>
            </a:p>
          </p:txBody>
        </p:sp>
        <p:sp>
          <p:nvSpPr>
            <p:cNvPr id="62" name="Textfeld 61"/>
            <p:cNvSpPr txBox="1"/>
            <p:nvPr/>
          </p:nvSpPr>
          <p:spPr>
            <a:xfrm>
              <a:off x="3293172" y="1987833"/>
              <a:ext cx="92525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/>
                <a:t>M</a:t>
              </a:r>
              <a:r>
                <a:rPr lang="de-DE" sz="2400" dirty="0" smtClean="0"/>
                <a:t>ode</a:t>
              </a:r>
              <a:endParaRPr lang="de-DE" sz="2400" dirty="0" smtClean="0"/>
            </a:p>
          </p:txBody>
        </p:sp>
        <p:sp>
          <p:nvSpPr>
            <p:cNvPr id="63" name="Textfeld 62"/>
            <p:cNvSpPr txBox="1"/>
            <p:nvPr/>
          </p:nvSpPr>
          <p:spPr>
            <a:xfrm>
              <a:off x="4952809" y="3924895"/>
              <a:ext cx="21394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Mikrocontroller</a:t>
              </a:r>
            </a:p>
          </p:txBody>
        </p:sp>
        <p:cxnSp>
          <p:nvCxnSpPr>
            <p:cNvPr id="64" name="Gerader Verbinder 63"/>
            <p:cNvCxnSpPr/>
            <p:nvPr/>
          </p:nvCxnSpPr>
          <p:spPr>
            <a:xfrm flipH="1" flipV="1">
              <a:off x="3970214" y="3171438"/>
              <a:ext cx="587141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Gerader Verbinder 64"/>
            <p:cNvCxnSpPr/>
            <p:nvPr/>
          </p:nvCxnSpPr>
          <p:spPr>
            <a:xfrm>
              <a:off x="3575578" y="3015446"/>
              <a:ext cx="394636" cy="15599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Gerader Verbinder 65"/>
            <p:cNvCxnSpPr/>
            <p:nvPr/>
          </p:nvCxnSpPr>
          <p:spPr>
            <a:xfrm flipH="1">
              <a:off x="3229069" y="3151349"/>
              <a:ext cx="32725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Textfeld 66"/>
            <p:cNvSpPr txBox="1"/>
            <p:nvPr/>
          </p:nvSpPr>
          <p:spPr>
            <a:xfrm>
              <a:off x="2685321" y="2851990"/>
              <a:ext cx="591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„1“</a:t>
              </a:r>
            </a:p>
          </p:txBody>
        </p:sp>
        <p:sp>
          <p:nvSpPr>
            <p:cNvPr id="68" name="Textfeld 67"/>
            <p:cNvSpPr txBox="1"/>
            <p:nvPr/>
          </p:nvSpPr>
          <p:spPr>
            <a:xfrm>
              <a:off x="4499279" y="2950399"/>
              <a:ext cx="8079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PA_6</a:t>
              </a:r>
            </a:p>
          </p:txBody>
        </p:sp>
        <p:sp>
          <p:nvSpPr>
            <p:cNvPr id="69" name="Textfeld 68"/>
            <p:cNvSpPr txBox="1"/>
            <p:nvPr/>
          </p:nvSpPr>
          <p:spPr>
            <a:xfrm>
              <a:off x="3277150" y="2560093"/>
              <a:ext cx="51007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TV</a:t>
              </a:r>
              <a:endParaRPr lang="de-DE" sz="2400" dirty="0" smtClean="0"/>
            </a:p>
          </p:txBody>
        </p:sp>
        <p:cxnSp>
          <p:nvCxnSpPr>
            <p:cNvPr id="70" name="Gerader Verbinder 69"/>
            <p:cNvCxnSpPr/>
            <p:nvPr/>
          </p:nvCxnSpPr>
          <p:spPr>
            <a:xfrm flipH="1" flipV="1">
              <a:off x="3986236" y="3706481"/>
              <a:ext cx="587141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Gerader Verbinder 70"/>
            <p:cNvCxnSpPr/>
            <p:nvPr/>
          </p:nvCxnSpPr>
          <p:spPr>
            <a:xfrm>
              <a:off x="3591600" y="3550489"/>
              <a:ext cx="394636" cy="15599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Gerader Verbinder 71"/>
            <p:cNvCxnSpPr/>
            <p:nvPr/>
          </p:nvCxnSpPr>
          <p:spPr>
            <a:xfrm flipH="1">
              <a:off x="3245091" y="3686392"/>
              <a:ext cx="32725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Textfeld 72"/>
            <p:cNvSpPr txBox="1"/>
            <p:nvPr/>
          </p:nvSpPr>
          <p:spPr>
            <a:xfrm>
              <a:off x="2701343" y="3387033"/>
              <a:ext cx="591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„1“</a:t>
              </a:r>
            </a:p>
          </p:txBody>
        </p:sp>
        <p:sp>
          <p:nvSpPr>
            <p:cNvPr id="74" name="Textfeld 73"/>
            <p:cNvSpPr txBox="1"/>
            <p:nvPr/>
          </p:nvSpPr>
          <p:spPr>
            <a:xfrm>
              <a:off x="4515301" y="3485442"/>
              <a:ext cx="9634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PA_10</a:t>
              </a:r>
            </a:p>
          </p:txBody>
        </p:sp>
        <p:sp>
          <p:nvSpPr>
            <p:cNvPr id="75" name="Textfeld 74"/>
            <p:cNvSpPr txBox="1"/>
            <p:nvPr/>
          </p:nvSpPr>
          <p:spPr>
            <a:xfrm>
              <a:off x="3293172" y="3095136"/>
              <a:ext cx="50206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TR</a:t>
              </a:r>
              <a:endParaRPr lang="de-DE" sz="2400" dirty="0" smtClean="0"/>
            </a:p>
          </p:txBody>
        </p:sp>
        <p:cxnSp>
          <p:nvCxnSpPr>
            <p:cNvPr id="76" name="Gerader Verbinder 75"/>
            <p:cNvCxnSpPr/>
            <p:nvPr/>
          </p:nvCxnSpPr>
          <p:spPr>
            <a:xfrm flipV="1">
              <a:off x="7512204" y="3015446"/>
              <a:ext cx="577353" cy="1369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Rechteck 76"/>
            <p:cNvSpPr/>
            <p:nvPr/>
          </p:nvSpPr>
          <p:spPr>
            <a:xfrm>
              <a:off x="8089557" y="2741395"/>
              <a:ext cx="1765790" cy="504313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11:30:15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8" name="Textfeld 77"/>
            <p:cNvSpPr txBox="1"/>
            <p:nvPr/>
          </p:nvSpPr>
          <p:spPr>
            <a:xfrm>
              <a:off x="8089557" y="3262850"/>
              <a:ext cx="173316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LCD-Anzeige</a:t>
              </a:r>
              <a:endParaRPr lang="de-DE" sz="2400" dirty="0" smtClean="0"/>
            </a:p>
          </p:txBody>
        </p:sp>
      </p:grpSp>
      <p:pic>
        <p:nvPicPr>
          <p:cNvPr id="13" name="Audio 1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717419"/>
      </p:ext>
    </p:extLst>
  </p:cSld>
  <p:clrMapOvr>
    <a:masterClrMapping/>
  </p:clrMapOvr>
  <p:transition spd="slow" advTm="1253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19577" y="827864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1034906" y="3852792"/>
            <a:ext cx="6652826" cy="2358538"/>
          </a:xfrm>
          <a:prstGeom prst="wedgeRoundRectCallout">
            <a:avLst>
              <a:gd name="adj1" fmla="val -36246"/>
              <a:gd name="adj2" fmla="val -113824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Taste 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„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mode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wechselt die Betriebsarten: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Anzeigen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Stunde_einstellen</a:t>
            </a:r>
            <a:endParaRPr lang="de-DE" sz="2400" dirty="0" smtClean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Minute_einstellen</a:t>
            </a:r>
            <a:endParaRPr lang="de-DE" sz="2400" dirty="0" smtClean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de-DE" sz="2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Sekunde_einstellen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5" name="Gruppieren 54"/>
          <p:cNvGrpSpPr/>
          <p:nvPr/>
        </p:nvGrpSpPr>
        <p:grpSpPr>
          <a:xfrm>
            <a:off x="2281666" y="851011"/>
            <a:ext cx="7170026" cy="2444384"/>
            <a:chOff x="2685321" y="1987833"/>
            <a:chExt cx="7170026" cy="2444384"/>
          </a:xfrm>
        </p:grpSpPr>
        <p:sp>
          <p:nvSpPr>
            <p:cNvPr id="56" name="Rechteck 55"/>
            <p:cNvSpPr/>
            <p:nvPr/>
          </p:nvSpPr>
          <p:spPr>
            <a:xfrm>
              <a:off x="4573377" y="2430423"/>
              <a:ext cx="2938827" cy="2001794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cxnSp>
          <p:nvCxnSpPr>
            <p:cNvPr id="57" name="Gerader Verbinder 56"/>
            <p:cNvCxnSpPr/>
            <p:nvPr/>
          </p:nvCxnSpPr>
          <p:spPr>
            <a:xfrm flipH="1" flipV="1">
              <a:off x="3986236" y="2599178"/>
              <a:ext cx="587141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Gerader Verbinder 57"/>
            <p:cNvCxnSpPr/>
            <p:nvPr/>
          </p:nvCxnSpPr>
          <p:spPr>
            <a:xfrm>
              <a:off x="3591600" y="2443186"/>
              <a:ext cx="394636" cy="15599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Gerader Verbinder 58"/>
            <p:cNvCxnSpPr/>
            <p:nvPr/>
          </p:nvCxnSpPr>
          <p:spPr>
            <a:xfrm flipH="1">
              <a:off x="3245091" y="2579089"/>
              <a:ext cx="32725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Textfeld 59"/>
            <p:cNvSpPr txBox="1"/>
            <p:nvPr/>
          </p:nvSpPr>
          <p:spPr>
            <a:xfrm>
              <a:off x="2701343" y="2279730"/>
              <a:ext cx="591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„1“</a:t>
              </a:r>
            </a:p>
          </p:txBody>
        </p:sp>
        <p:sp>
          <p:nvSpPr>
            <p:cNvPr id="61" name="Textfeld 60"/>
            <p:cNvSpPr txBox="1"/>
            <p:nvPr/>
          </p:nvSpPr>
          <p:spPr>
            <a:xfrm>
              <a:off x="4515301" y="2378139"/>
              <a:ext cx="8079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PA_1</a:t>
              </a:r>
            </a:p>
          </p:txBody>
        </p:sp>
        <p:sp>
          <p:nvSpPr>
            <p:cNvPr id="62" name="Textfeld 61"/>
            <p:cNvSpPr txBox="1"/>
            <p:nvPr/>
          </p:nvSpPr>
          <p:spPr>
            <a:xfrm>
              <a:off x="3293172" y="1987833"/>
              <a:ext cx="92525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/>
                <a:t>M</a:t>
              </a:r>
              <a:r>
                <a:rPr lang="de-DE" sz="2400" dirty="0" smtClean="0"/>
                <a:t>ode</a:t>
              </a:r>
              <a:endParaRPr lang="de-DE" sz="2400" dirty="0" smtClean="0"/>
            </a:p>
          </p:txBody>
        </p:sp>
        <p:sp>
          <p:nvSpPr>
            <p:cNvPr id="63" name="Textfeld 62"/>
            <p:cNvSpPr txBox="1"/>
            <p:nvPr/>
          </p:nvSpPr>
          <p:spPr>
            <a:xfrm>
              <a:off x="4952809" y="3924895"/>
              <a:ext cx="21394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Mikrocontroller</a:t>
              </a:r>
            </a:p>
          </p:txBody>
        </p:sp>
        <p:cxnSp>
          <p:nvCxnSpPr>
            <p:cNvPr id="64" name="Gerader Verbinder 63"/>
            <p:cNvCxnSpPr/>
            <p:nvPr/>
          </p:nvCxnSpPr>
          <p:spPr>
            <a:xfrm flipH="1" flipV="1">
              <a:off x="3970214" y="3171438"/>
              <a:ext cx="587141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Gerader Verbinder 64"/>
            <p:cNvCxnSpPr/>
            <p:nvPr/>
          </p:nvCxnSpPr>
          <p:spPr>
            <a:xfrm>
              <a:off x="3575578" y="3015446"/>
              <a:ext cx="394636" cy="15599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Gerader Verbinder 65"/>
            <p:cNvCxnSpPr/>
            <p:nvPr/>
          </p:nvCxnSpPr>
          <p:spPr>
            <a:xfrm flipH="1">
              <a:off x="3229069" y="3151349"/>
              <a:ext cx="32725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Textfeld 66"/>
            <p:cNvSpPr txBox="1"/>
            <p:nvPr/>
          </p:nvSpPr>
          <p:spPr>
            <a:xfrm>
              <a:off x="2685321" y="2851990"/>
              <a:ext cx="591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„1“</a:t>
              </a:r>
            </a:p>
          </p:txBody>
        </p:sp>
        <p:sp>
          <p:nvSpPr>
            <p:cNvPr id="68" name="Textfeld 67"/>
            <p:cNvSpPr txBox="1"/>
            <p:nvPr/>
          </p:nvSpPr>
          <p:spPr>
            <a:xfrm>
              <a:off x="4499279" y="2950399"/>
              <a:ext cx="8079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PA_6</a:t>
              </a:r>
            </a:p>
          </p:txBody>
        </p:sp>
        <p:sp>
          <p:nvSpPr>
            <p:cNvPr id="69" name="Textfeld 68"/>
            <p:cNvSpPr txBox="1"/>
            <p:nvPr/>
          </p:nvSpPr>
          <p:spPr>
            <a:xfrm>
              <a:off x="3277150" y="2560093"/>
              <a:ext cx="51007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TV</a:t>
              </a:r>
              <a:endParaRPr lang="de-DE" sz="2400" dirty="0" smtClean="0"/>
            </a:p>
          </p:txBody>
        </p:sp>
        <p:cxnSp>
          <p:nvCxnSpPr>
            <p:cNvPr id="70" name="Gerader Verbinder 69"/>
            <p:cNvCxnSpPr/>
            <p:nvPr/>
          </p:nvCxnSpPr>
          <p:spPr>
            <a:xfrm flipH="1" flipV="1">
              <a:off x="3986236" y="3706481"/>
              <a:ext cx="587141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Gerader Verbinder 70"/>
            <p:cNvCxnSpPr/>
            <p:nvPr/>
          </p:nvCxnSpPr>
          <p:spPr>
            <a:xfrm>
              <a:off x="3591600" y="3550489"/>
              <a:ext cx="394636" cy="15599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Gerader Verbinder 71"/>
            <p:cNvCxnSpPr/>
            <p:nvPr/>
          </p:nvCxnSpPr>
          <p:spPr>
            <a:xfrm flipH="1">
              <a:off x="3245091" y="3686392"/>
              <a:ext cx="32725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Textfeld 72"/>
            <p:cNvSpPr txBox="1"/>
            <p:nvPr/>
          </p:nvSpPr>
          <p:spPr>
            <a:xfrm>
              <a:off x="2701343" y="3387033"/>
              <a:ext cx="591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„1“</a:t>
              </a:r>
            </a:p>
          </p:txBody>
        </p:sp>
        <p:sp>
          <p:nvSpPr>
            <p:cNvPr id="74" name="Textfeld 73"/>
            <p:cNvSpPr txBox="1"/>
            <p:nvPr/>
          </p:nvSpPr>
          <p:spPr>
            <a:xfrm>
              <a:off x="4515301" y="3485442"/>
              <a:ext cx="9634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PA_10</a:t>
              </a:r>
            </a:p>
          </p:txBody>
        </p:sp>
        <p:sp>
          <p:nvSpPr>
            <p:cNvPr id="75" name="Textfeld 74"/>
            <p:cNvSpPr txBox="1"/>
            <p:nvPr/>
          </p:nvSpPr>
          <p:spPr>
            <a:xfrm>
              <a:off x="3293172" y="3095136"/>
              <a:ext cx="50206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TR</a:t>
              </a:r>
              <a:endParaRPr lang="de-DE" sz="2400" dirty="0" smtClean="0"/>
            </a:p>
          </p:txBody>
        </p:sp>
        <p:cxnSp>
          <p:nvCxnSpPr>
            <p:cNvPr id="76" name="Gerader Verbinder 75"/>
            <p:cNvCxnSpPr/>
            <p:nvPr/>
          </p:nvCxnSpPr>
          <p:spPr>
            <a:xfrm flipV="1">
              <a:off x="7512204" y="3015446"/>
              <a:ext cx="577353" cy="1369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Rechteck 76"/>
            <p:cNvSpPr/>
            <p:nvPr/>
          </p:nvSpPr>
          <p:spPr>
            <a:xfrm>
              <a:off x="8089557" y="2741395"/>
              <a:ext cx="1765790" cy="504313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11:30:15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8" name="Textfeld 77"/>
            <p:cNvSpPr txBox="1"/>
            <p:nvPr/>
          </p:nvSpPr>
          <p:spPr>
            <a:xfrm>
              <a:off x="8013420" y="3290866"/>
              <a:ext cx="173316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LCD-Anzeige</a:t>
              </a:r>
              <a:endParaRPr lang="de-DE" sz="2400" dirty="0" smtClean="0"/>
            </a:p>
          </p:txBody>
        </p:sp>
      </p:grpSp>
      <p:pic>
        <p:nvPicPr>
          <p:cNvPr id="13" name="Audio 1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780216"/>
      </p:ext>
    </p:extLst>
  </p:cSld>
  <p:clrMapOvr>
    <a:masterClrMapping/>
  </p:clrMapOvr>
  <p:transition spd="slow" advTm="1213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96310" y="1865491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590063" y="4190544"/>
            <a:ext cx="3562297" cy="2358538"/>
          </a:xfrm>
          <a:prstGeom prst="wedgeRoundRectCallout">
            <a:avLst>
              <a:gd name="adj1" fmla="val -30302"/>
              <a:gd name="adj2" fmla="val -6981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4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Zusände</a:t>
            </a:r>
            <a:endParaRPr lang="de-DE" sz="2400" dirty="0" smtClean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Anzeigen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Stunde_einstellen</a:t>
            </a:r>
            <a:endParaRPr lang="de-DE" sz="2400" dirty="0" smtClean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Minute_einstellen</a:t>
            </a:r>
            <a:endParaRPr lang="de-DE" sz="2400" dirty="0" smtClean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de-DE" sz="2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Sekunde_einstellen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" name="Gruppieren 9"/>
          <p:cNvGrpSpPr/>
          <p:nvPr/>
        </p:nvGrpSpPr>
        <p:grpSpPr>
          <a:xfrm>
            <a:off x="1936875" y="1075000"/>
            <a:ext cx="2215485" cy="2325053"/>
            <a:chOff x="3632886" y="1021492"/>
            <a:chExt cx="1771136" cy="1580980"/>
          </a:xfrm>
        </p:grpSpPr>
        <p:sp>
          <p:nvSpPr>
            <p:cNvPr id="3" name="Abgerundetes Rechteck 2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848008" y="1021492"/>
              <a:ext cx="132132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Anzeigen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uppieren 34"/>
          <p:cNvGrpSpPr/>
          <p:nvPr/>
        </p:nvGrpSpPr>
        <p:grpSpPr>
          <a:xfrm>
            <a:off x="5778842" y="1084461"/>
            <a:ext cx="2747319" cy="1580981"/>
            <a:chOff x="3632886" y="1021491"/>
            <a:chExt cx="1771136" cy="1580981"/>
          </a:xfrm>
        </p:grpSpPr>
        <p:sp>
          <p:nvSpPr>
            <p:cNvPr id="36" name="Abgerundetes Rechteck 35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7" name="Textfeld 36"/>
            <p:cNvSpPr txBox="1"/>
            <p:nvPr/>
          </p:nvSpPr>
          <p:spPr>
            <a:xfrm>
              <a:off x="3685550" y="1021491"/>
              <a:ext cx="156972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Stunde_einstellen</a:t>
              </a:r>
              <a:endParaRPr lang="de-DE" sz="2400" dirty="0" smtClean="0"/>
            </a:p>
          </p:txBody>
        </p:sp>
        <p:cxnSp>
          <p:nvCxnSpPr>
            <p:cNvPr id="38" name="Gerader Verbinder 37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uppieren 38"/>
          <p:cNvGrpSpPr/>
          <p:nvPr/>
        </p:nvGrpSpPr>
        <p:grpSpPr>
          <a:xfrm>
            <a:off x="8138982" y="3129694"/>
            <a:ext cx="2747319" cy="1580981"/>
            <a:chOff x="3632886" y="1021491"/>
            <a:chExt cx="1771136" cy="1580981"/>
          </a:xfrm>
        </p:grpSpPr>
        <p:sp>
          <p:nvSpPr>
            <p:cNvPr id="40" name="Abgerundetes Rechteck 39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1" name="Textfeld 40"/>
            <p:cNvSpPr txBox="1"/>
            <p:nvPr/>
          </p:nvSpPr>
          <p:spPr>
            <a:xfrm>
              <a:off x="3685550" y="1021491"/>
              <a:ext cx="158721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Minute_einstellen</a:t>
              </a:r>
              <a:endParaRPr lang="de-DE" sz="2400" dirty="0" smtClean="0"/>
            </a:p>
          </p:txBody>
        </p:sp>
        <p:cxnSp>
          <p:nvCxnSpPr>
            <p:cNvPr id="42" name="Gerader Verbinder 41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uppieren 42"/>
          <p:cNvGrpSpPr/>
          <p:nvPr/>
        </p:nvGrpSpPr>
        <p:grpSpPr>
          <a:xfrm>
            <a:off x="8138982" y="5061119"/>
            <a:ext cx="2747319" cy="1580981"/>
            <a:chOff x="3632886" y="1021491"/>
            <a:chExt cx="1771136" cy="1580981"/>
          </a:xfrm>
        </p:grpSpPr>
        <p:sp>
          <p:nvSpPr>
            <p:cNvPr id="44" name="Abgerundetes Rechteck 43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5" name="Textfeld 44"/>
            <p:cNvSpPr txBox="1"/>
            <p:nvPr/>
          </p:nvSpPr>
          <p:spPr>
            <a:xfrm>
              <a:off x="3685550" y="1021491"/>
              <a:ext cx="16901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Sekunde_einstellen</a:t>
              </a:r>
              <a:endParaRPr lang="de-DE" sz="2400" dirty="0" smtClean="0"/>
            </a:p>
          </p:txBody>
        </p:sp>
        <p:cxnSp>
          <p:nvCxnSpPr>
            <p:cNvPr id="46" name="Gerader Verbinder 45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Gerade Verbindung mit Pfeil 11"/>
          <p:cNvCxnSpPr>
            <a:stCxn id="3" idx="3"/>
            <a:endCxn id="36" idx="1"/>
          </p:cNvCxnSpPr>
          <p:nvPr/>
        </p:nvCxnSpPr>
        <p:spPr>
          <a:xfrm flipV="1">
            <a:off x="4152360" y="1874952"/>
            <a:ext cx="1626482" cy="362575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/>
          <p:cNvSpPr txBox="1"/>
          <p:nvPr/>
        </p:nvSpPr>
        <p:spPr>
          <a:xfrm>
            <a:off x="9492270" y="4599453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m</a:t>
            </a:r>
            <a:r>
              <a:rPr lang="de-DE" sz="2400" dirty="0" err="1" smtClean="0"/>
              <a:t>ode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cxnSp>
        <p:nvCxnSpPr>
          <p:cNvPr id="50" name="Gerade Verbindung mit Pfeil 49"/>
          <p:cNvCxnSpPr>
            <a:endCxn id="40" idx="0"/>
          </p:cNvCxnSpPr>
          <p:nvPr/>
        </p:nvCxnSpPr>
        <p:spPr>
          <a:xfrm>
            <a:off x="8526161" y="1737975"/>
            <a:ext cx="986481" cy="1391720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 Verbindung mit Pfeil 51"/>
          <p:cNvCxnSpPr>
            <a:stCxn id="44" idx="1"/>
          </p:cNvCxnSpPr>
          <p:nvPr/>
        </p:nvCxnSpPr>
        <p:spPr>
          <a:xfrm flipH="1" flipV="1">
            <a:off x="4124938" y="2550695"/>
            <a:ext cx="4014044" cy="3300915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Gerade Verbindung mit Pfeil 52"/>
          <p:cNvCxnSpPr>
            <a:stCxn id="40" idx="2"/>
            <a:endCxn id="44" idx="0"/>
          </p:cNvCxnSpPr>
          <p:nvPr/>
        </p:nvCxnSpPr>
        <p:spPr>
          <a:xfrm>
            <a:off x="9512642" y="4710675"/>
            <a:ext cx="0" cy="350445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feld 79"/>
          <p:cNvSpPr txBox="1"/>
          <p:nvPr/>
        </p:nvSpPr>
        <p:spPr>
          <a:xfrm>
            <a:off x="8843952" y="1874952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m</a:t>
            </a:r>
            <a:r>
              <a:rPr lang="de-DE" sz="2400" dirty="0" err="1" smtClean="0"/>
              <a:t>ode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81" name="Textfeld 80"/>
          <p:cNvSpPr txBox="1"/>
          <p:nvPr/>
        </p:nvSpPr>
        <p:spPr>
          <a:xfrm>
            <a:off x="4450583" y="1429161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m</a:t>
            </a:r>
            <a:r>
              <a:rPr lang="de-DE" sz="2400" dirty="0" err="1" smtClean="0"/>
              <a:t>ode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82" name="Textfeld 81"/>
          <p:cNvSpPr txBox="1"/>
          <p:nvPr/>
        </p:nvSpPr>
        <p:spPr>
          <a:xfrm>
            <a:off x="7413570" y="4710675"/>
            <a:ext cx="612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tv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pic>
        <p:nvPicPr>
          <p:cNvPr id="14" name="Audio 1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066031"/>
      </p:ext>
    </p:extLst>
  </p:cSld>
  <p:clrMapOvr>
    <a:masterClrMapping/>
  </p:clrMapOvr>
  <p:transition spd="slow" advTm="3751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96310" y="1865491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590063" y="4190544"/>
            <a:ext cx="3918607" cy="1074475"/>
          </a:xfrm>
          <a:prstGeom prst="wedgeRoundRectCallout">
            <a:avLst>
              <a:gd name="adj1" fmla="val -30302"/>
              <a:gd name="adj2" fmla="val -6981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do-Aktivität: Zeit anzeigen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" name="Gruppieren 9"/>
          <p:cNvGrpSpPr/>
          <p:nvPr/>
        </p:nvGrpSpPr>
        <p:grpSpPr>
          <a:xfrm>
            <a:off x="1936875" y="1075000"/>
            <a:ext cx="2215485" cy="2325053"/>
            <a:chOff x="3632886" y="1021492"/>
            <a:chExt cx="1771136" cy="1580980"/>
          </a:xfrm>
        </p:grpSpPr>
        <p:sp>
          <p:nvSpPr>
            <p:cNvPr id="3" name="Abgerundetes Rechteck 2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848008" y="1021492"/>
              <a:ext cx="132132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Anzeigen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uppieren 34"/>
          <p:cNvGrpSpPr/>
          <p:nvPr/>
        </p:nvGrpSpPr>
        <p:grpSpPr>
          <a:xfrm>
            <a:off x="5778842" y="1084461"/>
            <a:ext cx="2747319" cy="1580981"/>
            <a:chOff x="3632886" y="1021491"/>
            <a:chExt cx="1771136" cy="1580981"/>
          </a:xfrm>
        </p:grpSpPr>
        <p:sp>
          <p:nvSpPr>
            <p:cNvPr id="36" name="Abgerundetes Rechteck 35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7" name="Textfeld 36"/>
            <p:cNvSpPr txBox="1"/>
            <p:nvPr/>
          </p:nvSpPr>
          <p:spPr>
            <a:xfrm>
              <a:off x="3685550" y="1021491"/>
              <a:ext cx="156972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Stunde_einstellen</a:t>
              </a:r>
              <a:endParaRPr lang="de-DE" sz="2400" dirty="0" smtClean="0"/>
            </a:p>
          </p:txBody>
        </p:sp>
        <p:cxnSp>
          <p:nvCxnSpPr>
            <p:cNvPr id="38" name="Gerader Verbinder 37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uppieren 38"/>
          <p:cNvGrpSpPr/>
          <p:nvPr/>
        </p:nvGrpSpPr>
        <p:grpSpPr>
          <a:xfrm>
            <a:off x="8138982" y="3129694"/>
            <a:ext cx="2747319" cy="1580981"/>
            <a:chOff x="3632886" y="1021491"/>
            <a:chExt cx="1771136" cy="1580981"/>
          </a:xfrm>
        </p:grpSpPr>
        <p:sp>
          <p:nvSpPr>
            <p:cNvPr id="40" name="Abgerundetes Rechteck 39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1" name="Textfeld 40"/>
            <p:cNvSpPr txBox="1"/>
            <p:nvPr/>
          </p:nvSpPr>
          <p:spPr>
            <a:xfrm>
              <a:off x="3685550" y="1021491"/>
              <a:ext cx="158721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Minute_einstellen</a:t>
              </a:r>
              <a:endParaRPr lang="de-DE" sz="2400" dirty="0" smtClean="0"/>
            </a:p>
          </p:txBody>
        </p:sp>
        <p:cxnSp>
          <p:nvCxnSpPr>
            <p:cNvPr id="42" name="Gerader Verbinder 41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uppieren 42"/>
          <p:cNvGrpSpPr/>
          <p:nvPr/>
        </p:nvGrpSpPr>
        <p:grpSpPr>
          <a:xfrm>
            <a:off x="8138982" y="5061119"/>
            <a:ext cx="2747319" cy="1580981"/>
            <a:chOff x="3632886" y="1021491"/>
            <a:chExt cx="1771136" cy="1580981"/>
          </a:xfrm>
        </p:grpSpPr>
        <p:sp>
          <p:nvSpPr>
            <p:cNvPr id="44" name="Abgerundetes Rechteck 43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5" name="Textfeld 44"/>
            <p:cNvSpPr txBox="1"/>
            <p:nvPr/>
          </p:nvSpPr>
          <p:spPr>
            <a:xfrm>
              <a:off x="3685550" y="1021491"/>
              <a:ext cx="16901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Sekunde_einstellen</a:t>
              </a:r>
              <a:endParaRPr lang="de-DE" sz="2400" dirty="0" smtClean="0"/>
            </a:p>
          </p:txBody>
        </p:sp>
        <p:cxnSp>
          <p:nvCxnSpPr>
            <p:cNvPr id="46" name="Gerader Verbinder 45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Gerade Verbindung mit Pfeil 11"/>
          <p:cNvCxnSpPr>
            <a:stCxn id="3" idx="3"/>
            <a:endCxn id="36" idx="1"/>
          </p:cNvCxnSpPr>
          <p:nvPr/>
        </p:nvCxnSpPr>
        <p:spPr>
          <a:xfrm flipV="1">
            <a:off x="4152360" y="1874952"/>
            <a:ext cx="1626482" cy="362575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/>
          <p:cNvSpPr txBox="1"/>
          <p:nvPr/>
        </p:nvSpPr>
        <p:spPr>
          <a:xfrm>
            <a:off x="9492270" y="4599453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m</a:t>
            </a:r>
            <a:r>
              <a:rPr lang="de-DE" sz="2400" dirty="0" err="1" smtClean="0"/>
              <a:t>ode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cxnSp>
        <p:nvCxnSpPr>
          <p:cNvPr id="50" name="Gerade Verbindung mit Pfeil 49"/>
          <p:cNvCxnSpPr>
            <a:endCxn id="40" idx="0"/>
          </p:cNvCxnSpPr>
          <p:nvPr/>
        </p:nvCxnSpPr>
        <p:spPr>
          <a:xfrm>
            <a:off x="8526161" y="1737975"/>
            <a:ext cx="986481" cy="1391720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 Verbindung mit Pfeil 51"/>
          <p:cNvCxnSpPr>
            <a:stCxn id="44" idx="1"/>
          </p:cNvCxnSpPr>
          <p:nvPr/>
        </p:nvCxnSpPr>
        <p:spPr>
          <a:xfrm flipH="1" flipV="1">
            <a:off x="4124938" y="2550695"/>
            <a:ext cx="4014044" cy="3300915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Gerade Verbindung mit Pfeil 52"/>
          <p:cNvCxnSpPr>
            <a:stCxn id="40" idx="2"/>
            <a:endCxn id="44" idx="0"/>
          </p:cNvCxnSpPr>
          <p:nvPr/>
        </p:nvCxnSpPr>
        <p:spPr>
          <a:xfrm>
            <a:off x="9512642" y="4710675"/>
            <a:ext cx="0" cy="350445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feld 79"/>
          <p:cNvSpPr txBox="1"/>
          <p:nvPr/>
        </p:nvSpPr>
        <p:spPr>
          <a:xfrm>
            <a:off x="8843952" y="1874952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m</a:t>
            </a:r>
            <a:r>
              <a:rPr lang="de-DE" sz="2400" dirty="0" err="1" smtClean="0"/>
              <a:t>ode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81" name="Textfeld 80"/>
          <p:cNvSpPr txBox="1"/>
          <p:nvPr/>
        </p:nvSpPr>
        <p:spPr>
          <a:xfrm>
            <a:off x="4450583" y="1429161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m</a:t>
            </a:r>
            <a:r>
              <a:rPr lang="de-DE" sz="2400" dirty="0" err="1" smtClean="0"/>
              <a:t>ode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82" name="Textfeld 81"/>
          <p:cNvSpPr txBox="1"/>
          <p:nvPr/>
        </p:nvSpPr>
        <p:spPr>
          <a:xfrm>
            <a:off x="7307542" y="4803354"/>
            <a:ext cx="612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tv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" name="Textfeld 4"/>
          <p:cNvSpPr txBox="1"/>
          <p:nvPr/>
        </p:nvSpPr>
        <p:spPr>
          <a:xfrm>
            <a:off x="1970597" y="1918356"/>
            <a:ext cx="19881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  <a:endParaRPr lang="de-DE" sz="2400" dirty="0" smtClean="0"/>
          </a:p>
        </p:txBody>
      </p:sp>
      <p:sp>
        <p:nvSpPr>
          <p:cNvPr id="47" name="Textfeld 46"/>
          <p:cNvSpPr txBox="1"/>
          <p:nvPr/>
        </p:nvSpPr>
        <p:spPr>
          <a:xfrm>
            <a:off x="5799503" y="1580198"/>
            <a:ext cx="19881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  <a:endParaRPr lang="de-DE" sz="2400" dirty="0" smtClean="0"/>
          </a:p>
        </p:txBody>
      </p:sp>
      <p:sp>
        <p:nvSpPr>
          <p:cNvPr id="48" name="Textfeld 47"/>
          <p:cNvSpPr txBox="1"/>
          <p:nvPr/>
        </p:nvSpPr>
        <p:spPr>
          <a:xfrm>
            <a:off x="8138981" y="3632265"/>
            <a:ext cx="19881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  <a:endParaRPr lang="de-DE" sz="2400" dirty="0" smtClean="0"/>
          </a:p>
        </p:txBody>
      </p:sp>
      <p:sp>
        <p:nvSpPr>
          <p:cNvPr id="49" name="Textfeld 48"/>
          <p:cNvSpPr txBox="1"/>
          <p:nvPr/>
        </p:nvSpPr>
        <p:spPr>
          <a:xfrm>
            <a:off x="8138980" y="5554357"/>
            <a:ext cx="19881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  <a:endParaRPr lang="de-DE" sz="2400" dirty="0" smtClean="0"/>
          </a:p>
        </p:txBody>
      </p:sp>
      <p:pic>
        <p:nvPicPr>
          <p:cNvPr id="14" name="Audio 1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896470"/>
      </p:ext>
    </p:extLst>
  </p:cSld>
  <p:clrMapOvr>
    <a:masterClrMapping/>
  </p:clrMapOvr>
  <p:transition spd="slow" advTm="1708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grpSp>
        <p:nvGrpSpPr>
          <p:cNvPr id="10" name="Gruppieren 9"/>
          <p:cNvGrpSpPr/>
          <p:nvPr/>
        </p:nvGrpSpPr>
        <p:grpSpPr>
          <a:xfrm>
            <a:off x="1936875" y="1075000"/>
            <a:ext cx="2215485" cy="2325053"/>
            <a:chOff x="3632886" y="1021492"/>
            <a:chExt cx="1771136" cy="1580980"/>
          </a:xfrm>
        </p:grpSpPr>
        <p:sp>
          <p:nvSpPr>
            <p:cNvPr id="3" name="Abgerundetes Rechteck 2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848008" y="1021492"/>
              <a:ext cx="132132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Anzeigen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uppieren 34"/>
          <p:cNvGrpSpPr/>
          <p:nvPr/>
        </p:nvGrpSpPr>
        <p:grpSpPr>
          <a:xfrm>
            <a:off x="5778842" y="1084461"/>
            <a:ext cx="2747319" cy="1780064"/>
            <a:chOff x="3632886" y="1021491"/>
            <a:chExt cx="1771136" cy="1580981"/>
          </a:xfrm>
        </p:grpSpPr>
        <p:sp>
          <p:nvSpPr>
            <p:cNvPr id="36" name="Abgerundetes Rechteck 35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7" name="Textfeld 36"/>
            <p:cNvSpPr txBox="1"/>
            <p:nvPr/>
          </p:nvSpPr>
          <p:spPr>
            <a:xfrm>
              <a:off x="3685550" y="1021491"/>
              <a:ext cx="156972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Stunde_einstellen</a:t>
              </a:r>
              <a:endParaRPr lang="de-DE" sz="2400" dirty="0" smtClean="0"/>
            </a:p>
          </p:txBody>
        </p:sp>
        <p:cxnSp>
          <p:nvCxnSpPr>
            <p:cNvPr id="38" name="Gerader Verbinder 37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uppieren 38"/>
          <p:cNvGrpSpPr/>
          <p:nvPr/>
        </p:nvGrpSpPr>
        <p:grpSpPr>
          <a:xfrm>
            <a:off x="8138982" y="3129694"/>
            <a:ext cx="2747319" cy="1580981"/>
            <a:chOff x="3632886" y="1021491"/>
            <a:chExt cx="1771136" cy="1580981"/>
          </a:xfrm>
        </p:grpSpPr>
        <p:sp>
          <p:nvSpPr>
            <p:cNvPr id="40" name="Abgerundetes Rechteck 39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1" name="Textfeld 40"/>
            <p:cNvSpPr txBox="1"/>
            <p:nvPr/>
          </p:nvSpPr>
          <p:spPr>
            <a:xfrm>
              <a:off x="3685550" y="1021491"/>
              <a:ext cx="158721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Minute_einstellen</a:t>
              </a:r>
              <a:endParaRPr lang="de-DE" sz="2400" dirty="0" smtClean="0"/>
            </a:p>
          </p:txBody>
        </p:sp>
        <p:cxnSp>
          <p:nvCxnSpPr>
            <p:cNvPr id="42" name="Gerader Verbinder 41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uppieren 42"/>
          <p:cNvGrpSpPr/>
          <p:nvPr/>
        </p:nvGrpSpPr>
        <p:grpSpPr>
          <a:xfrm>
            <a:off x="8138982" y="5061119"/>
            <a:ext cx="2747319" cy="1580981"/>
            <a:chOff x="3632886" y="1021491"/>
            <a:chExt cx="1771136" cy="1580981"/>
          </a:xfrm>
        </p:grpSpPr>
        <p:sp>
          <p:nvSpPr>
            <p:cNvPr id="44" name="Abgerundetes Rechteck 43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5" name="Textfeld 44"/>
            <p:cNvSpPr txBox="1"/>
            <p:nvPr/>
          </p:nvSpPr>
          <p:spPr>
            <a:xfrm>
              <a:off x="3685550" y="1021491"/>
              <a:ext cx="16901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Sekunde_einstellen</a:t>
              </a:r>
              <a:endParaRPr lang="de-DE" sz="2400" dirty="0" smtClean="0"/>
            </a:p>
          </p:txBody>
        </p:sp>
        <p:cxnSp>
          <p:nvCxnSpPr>
            <p:cNvPr id="46" name="Gerader Verbinder 45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Gerade Verbindung mit Pfeil 11"/>
          <p:cNvCxnSpPr>
            <a:stCxn id="3" idx="3"/>
            <a:endCxn id="36" idx="1"/>
          </p:cNvCxnSpPr>
          <p:nvPr/>
        </p:nvCxnSpPr>
        <p:spPr>
          <a:xfrm flipV="1">
            <a:off x="4152360" y="1974494"/>
            <a:ext cx="1626482" cy="263033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/>
          <p:cNvSpPr txBox="1"/>
          <p:nvPr/>
        </p:nvSpPr>
        <p:spPr>
          <a:xfrm>
            <a:off x="9492270" y="4599453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m</a:t>
            </a:r>
            <a:r>
              <a:rPr lang="de-DE" sz="2400" dirty="0" err="1" smtClean="0"/>
              <a:t>ode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cxnSp>
        <p:nvCxnSpPr>
          <p:cNvPr id="50" name="Gerade Verbindung mit Pfeil 49"/>
          <p:cNvCxnSpPr>
            <a:endCxn id="40" idx="0"/>
          </p:cNvCxnSpPr>
          <p:nvPr/>
        </p:nvCxnSpPr>
        <p:spPr>
          <a:xfrm>
            <a:off x="8526161" y="1737975"/>
            <a:ext cx="986481" cy="1391720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 Verbindung mit Pfeil 51"/>
          <p:cNvCxnSpPr>
            <a:stCxn id="44" idx="1"/>
          </p:cNvCxnSpPr>
          <p:nvPr/>
        </p:nvCxnSpPr>
        <p:spPr>
          <a:xfrm flipH="1" flipV="1">
            <a:off x="4124938" y="2550695"/>
            <a:ext cx="4014044" cy="3300915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Gerade Verbindung mit Pfeil 52"/>
          <p:cNvCxnSpPr>
            <a:stCxn id="40" idx="2"/>
            <a:endCxn id="44" idx="0"/>
          </p:cNvCxnSpPr>
          <p:nvPr/>
        </p:nvCxnSpPr>
        <p:spPr>
          <a:xfrm>
            <a:off x="9512642" y="4710675"/>
            <a:ext cx="0" cy="350445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feld 79"/>
          <p:cNvSpPr txBox="1"/>
          <p:nvPr/>
        </p:nvSpPr>
        <p:spPr>
          <a:xfrm>
            <a:off x="8843952" y="1874952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m</a:t>
            </a:r>
            <a:r>
              <a:rPr lang="de-DE" sz="2400" dirty="0" err="1" smtClean="0"/>
              <a:t>ode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81" name="Textfeld 80"/>
          <p:cNvSpPr txBox="1"/>
          <p:nvPr/>
        </p:nvSpPr>
        <p:spPr>
          <a:xfrm>
            <a:off x="4450583" y="1429161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m</a:t>
            </a:r>
            <a:r>
              <a:rPr lang="de-DE" sz="2400" dirty="0" err="1" smtClean="0"/>
              <a:t>ode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82" name="Textfeld 81"/>
          <p:cNvSpPr txBox="1"/>
          <p:nvPr/>
        </p:nvSpPr>
        <p:spPr>
          <a:xfrm>
            <a:off x="7307542" y="4830285"/>
            <a:ext cx="612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tv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" name="Textfeld 4"/>
          <p:cNvSpPr txBox="1"/>
          <p:nvPr/>
        </p:nvSpPr>
        <p:spPr>
          <a:xfrm>
            <a:off x="1970597" y="1918356"/>
            <a:ext cx="19881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  <a:p>
            <a:r>
              <a:rPr lang="de-DE" sz="2400" dirty="0" err="1" smtClean="0"/>
              <a:t>zeittakt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7" name="Textfeld 46"/>
          <p:cNvSpPr txBox="1"/>
          <p:nvPr/>
        </p:nvSpPr>
        <p:spPr>
          <a:xfrm>
            <a:off x="5905592" y="1678074"/>
            <a:ext cx="19881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  <a:p>
            <a:r>
              <a:rPr lang="de-DE" sz="2400" dirty="0" err="1" smtClean="0"/>
              <a:t>tv</a:t>
            </a:r>
            <a:r>
              <a:rPr lang="de-DE" sz="2400" dirty="0" smtClean="0"/>
              <a:t>()</a:t>
            </a:r>
          </a:p>
          <a:p>
            <a:r>
              <a:rPr lang="de-DE" sz="2400" dirty="0" err="1" smtClean="0"/>
              <a:t>tr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8" name="Textfeld 47"/>
          <p:cNvSpPr txBox="1"/>
          <p:nvPr/>
        </p:nvSpPr>
        <p:spPr>
          <a:xfrm>
            <a:off x="8138981" y="3632265"/>
            <a:ext cx="19881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  <a:endParaRPr lang="de-DE" sz="2400" dirty="0" smtClean="0"/>
          </a:p>
        </p:txBody>
      </p:sp>
      <p:sp>
        <p:nvSpPr>
          <p:cNvPr id="49" name="Textfeld 48"/>
          <p:cNvSpPr txBox="1"/>
          <p:nvPr/>
        </p:nvSpPr>
        <p:spPr>
          <a:xfrm>
            <a:off x="8138980" y="5554357"/>
            <a:ext cx="19881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  <a:endParaRPr lang="de-DE" sz="2400" dirty="0" smtClean="0"/>
          </a:p>
        </p:txBody>
      </p:sp>
      <p:sp>
        <p:nvSpPr>
          <p:cNvPr id="34" name="Google Shape;56;p1"/>
          <p:cNvSpPr/>
          <p:nvPr/>
        </p:nvSpPr>
        <p:spPr>
          <a:xfrm>
            <a:off x="264659" y="4474059"/>
            <a:ext cx="4732708" cy="1974234"/>
          </a:xfrm>
          <a:prstGeom prst="wedgeRoundRectCallout">
            <a:avLst>
              <a:gd name="adj1" fmla="val -29488"/>
              <a:gd name="adj2" fmla="val -8639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Internes Ereignis (Interrupt):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Zeittakt()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Ausgelöst im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Sekundenrythmus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240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vom Timer TIM6</a:t>
            </a:r>
            <a:endParaRPr lang="de-DE" sz="2400" dirty="0" smtClean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94377" y="1918356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Audio 1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821066"/>
      </p:ext>
    </p:extLst>
  </p:cSld>
  <p:clrMapOvr>
    <a:masterClrMapping/>
  </p:clrMapOvr>
  <p:transition spd="slow" advTm="2067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grpSp>
        <p:nvGrpSpPr>
          <p:cNvPr id="10" name="Gruppieren 9"/>
          <p:cNvGrpSpPr/>
          <p:nvPr/>
        </p:nvGrpSpPr>
        <p:grpSpPr>
          <a:xfrm>
            <a:off x="1936875" y="1075000"/>
            <a:ext cx="2215485" cy="2325053"/>
            <a:chOff x="3632886" y="1021492"/>
            <a:chExt cx="1771136" cy="1580980"/>
          </a:xfrm>
        </p:grpSpPr>
        <p:sp>
          <p:nvSpPr>
            <p:cNvPr id="3" name="Abgerundetes Rechteck 2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848008" y="1021492"/>
              <a:ext cx="132132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Anzeigen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uppieren 34"/>
          <p:cNvGrpSpPr/>
          <p:nvPr/>
        </p:nvGrpSpPr>
        <p:grpSpPr>
          <a:xfrm>
            <a:off x="5778842" y="1084461"/>
            <a:ext cx="2747319" cy="1780064"/>
            <a:chOff x="3632886" y="1021491"/>
            <a:chExt cx="1771136" cy="1580981"/>
          </a:xfrm>
        </p:grpSpPr>
        <p:sp>
          <p:nvSpPr>
            <p:cNvPr id="36" name="Abgerundetes Rechteck 35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7" name="Textfeld 36"/>
            <p:cNvSpPr txBox="1"/>
            <p:nvPr/>
          </p:nvSpPr>
          <p:spPr>
            <a:xfrm>
              <a:off x="3685550" y="1021491"/>
              <a:ext cx="156972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Stunde_einstellen</a:t>
              </a:r>
              <a:endParaRPr lang="de-DE" sz="2400" dirty="0" smtClean="0"/>
            </a:p>
          </p:txBody>
        </p:sp>
        <p:cxnSp>
          <p:nvCxnSpPr>
            <p:cNvPr id="38" name="Gerader Verbinder 37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uppieren 38"/>
          <p:cNvGrpSpPr/>
          <p:nvPr/>
        </p:nvGrpSpPr>
        <p:grpSpPr>
          <a:xfrm>
            <a:off x="8138982" y="3129694"/>
            <a:ext cx="2747319" cy="1580981"/>
            <a:chOff x="3632886" y="1021491"/>
            <a:chExt cx="1771136" cy="1580981"/>
          </a:xfrm>
        </p:grpSpPr>
        <p:sp>
          <p:nvSpPr>
            <p:cNvPr id="40" name="Abgerundetes Rechteck 39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1" name="Textfeld 40"/>
            <p:cNvSpPr txBox="1"/>
            <p:nvPr/>
          </p:nvSpPr>
          <p:spPr>
            <a:xfrm>
              <a:off x="3685550" y="1021491"/>
              <a:ext cx="158721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Minute_einstellen</a:t>
              </a:r>
              <a:endParaRPr lang="de-DE" sz="2400" dirty="0" smtClean="0"/>
            </a:p>
          </p:txBody>
        </p:sp>
        <p:cxnSp>
          <p:nvCxnSpPr>
            <p:cNvPr id="42" name="Gerader Verbinder 41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uppieren 42"/>
          <p:cNvGrpSpPr/>
          <p:nvPr/>
        </p:nvGrpSpPr>
        <p:grpSpPr>
          <a:xfrm>
            <a:off x="8138982" y="5061119"/>
            <a:ext cx="2747319" cy="1580981"/>
            <a:chOff x="3632886" y="1021491"/>
            <a:chExt cx="1771136" cy="1580981"/>
          </a:xfrm>
        </p:grpSpPr>
        <p:sp>
          <p:nvSpPr>
            <p:cNvPr id="44" name="Abgerundetes Rechteck 43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5" name="Textfeld 44"/>
            <p:cNvSpPr txBox="1"/>
            <p:nvPr/>
          </p:nvSpPr>
          <p:spPr>
            <a:xfrm>
              <a:off x="3685550" y="1021491"/>
              <a:ext cx="16901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Sekunde_einstellen</a:t>
              </a:r>
              <a:endParaRPr lang="de-DE" sz="2400" dirty="0" smtClean="0"/>
            </a:p>
          </p:txBody>
        </p:sp>
        <p:cxnSp>
          <p:nvCxnSpPr>
            <p:cNvPr id="46" name="Gerader Verbinder 45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Gerade Verbindung mit Pfeil 11"/>
          <p:cNvCxnSpPr>
            <a:stCxn id="3" idx="3"/>
            <a:endCxn id="36" idx="1"/>
          </p:cNvCxnSpPr>
          <p:nvPr/>
        </p:nvCxnSpPr>
        <p:spPr>
          <a:xfrm flipV="1">
            <a:off x="4152360" y="1974494"/>
            <a:ext cx="1626482" cy="263033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/>
          <p:cNvSpPr txBox="1"/>
          <p:nvPr/>
        </p:nvSpPr>
        <p:spPr>
          <a:xfrm>
            <a:off x="9492270" y="4599453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m</a:t>
            </a:r>
            <a:r>
              <a:rPr lang="de-DE" sz="2400" dirty="0" err="1" smtClean="0"/>
              <a:t>ode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cxnSp>
        <p:nvCxnSpPr>
          <p:cNvPr id="50" name="Gerade Verbindung mit Pfeil 49"/>
          <p:cNvCxnSpPr>
            <a:endCxn id="40" idx="0"/>
          </p:cNvCxnSpPr>
          <p:nvPr/>
        </p:nvCxnSpPr>
        <p:spPr>
          <a:xfrm>
            <a:off x="8526161" y="1737975"/>
            <a:ext cx="986481" cy="1391720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 Verbindung mit Pfeil 51"/>
          <p:cNvCxnSpPr>
            <a:stCxn id="44" idx="1"/>
          </p:cNvCxnSpPr>
          <p:nvPr/>
        </p:nvCxnSpPr>
        <p:spPr>
          <a:xfrm flipH="1" flipV="1">
            <a:off x="4124938" y="2550695"/>
            <a:ext cx="4014044" cy="3300915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Gerade Verbindung mit Pfeil 52"/>
          <p:cNvCxnSpPr>
            <a:stCxn id="40" idx="2"/>
            <a:endCxn id="44" idx="0"/>
          </p:cNvCxnSpPr>
          <p:nvPr/>
        </p:nvCxnSpPr>
        <p:spPr>
          <a:xfrm>
            <a:off x="9512642" y="4710675"/>
            <a:ext cx="0" cy="350445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feld 79"/>
          <p:cNvSpPr txBox="1"/>
          <p:nvPr/>
        </p:nvSpPr>
        <p:spPr>
          <a:xfrm>
            <a:off x="8843952" y="1874952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m</a:t>
            </a:r>
            <a:r>
              <a:rPr lang="de-DE" sz="2400" dirty="0" err="1" smtClean="0"/>
              <a:t>ode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81" name="Textfeld 80"/>
          <p:cNvSpPr txBox="1"/>
          <p:nvPr/>
        </p:nvSpPr>
        <p:spPr>
          <a:xfrm>
            <a:off x="4450583" y="1429161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m</a:t>
            </a:r>
            <a:r>
              <a:rPr lang="de-DE" sz="2400" dirty="0" err="1" smtClean="0"/>
              <a:t>ode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82" name="Textfeld 81"/>
          <p:cNvSpPr txBox="1"/>
          <p:nvPr/>
        </p:nvSpPr>
        <p:spPr>
          <a:xfrm>
            <a:off x="7307542" y="4830285"/>
            <a:ext cx="612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tv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" name="Textfeld 4"/>
          <p:cNvSpPr txBox="1"/>
          <p:nvPr/>
        </p:nvSpPr>
        <p:spPr>
          <a:xfrm>
            <a:off x="1970597" y="1918356"/>
            <a:ext cx="19881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  <a:p>
            <a:r>
              <a:rPr lang="de-DE" sz="2400" dirty="0" err="1" smtClean="0"/>
              <a:t>zeittakt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7" name="Textfeld 46"/>
          <p:cNvSpPr txBox="1"/>
          <p:nvPr/>
        </p:nvSpPr>
        <p:spPr>
          <a:xfrm>
            <a:off x="5905592" y="1678074"/>
            <a:ext cx="19881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  <a:p>
            <a:r>
              <a:rPr lang="de-DE" sz="2400" dirty="0" err="1" smtClean="0"/>
              <a:t>tv</a:t>
            </a:r>
            <a:r>
              <a:rPr lang="de-DE" sz="2400" dirty="0" smtClean="0"/>
              <a:t>()</a:t>
            </a:r>
          </a:p>
          <a:p>
            <a:r>
              <a:rPr lang="de-DE" sz="2400" dirty="0" err="1" smtClean="0"/>
              <a:t>tr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8" name="Textfeld 47"/>
          <p:cNvSpPr txBox="1"/>
          <p:nvPr/>
        </p:nvSpPr>
        <p:spPr>
          <a:xfrm>
            <a:off x="8138981" y="3632265"/>
            <a:ext cx="19881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  <a:endParaRPr lang="de-DE" sz="2400" dirty="0" smtClean="0"/>
          </a:p>
        </p:txBody>
      </p:sp>
      <p:sp>
        <p:nvSpPr>
          <p:cNvPr id="49" name="Textfeld 48"/>
          <p:cNvSpPr txBox="1"/>
          <p:nvPr/>
        </p:nvSpPr>
        <p:spPr>
          <a:xfrm>
            <a:off x="8138980" y="5554357"/>
            <a:ext cx="19881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  <a:endParaRPr lang="de-DE" sz="2400" dirty="0" smtClean="0"/>
          </a:p>
        </p:txBody>
      </p:sp>
      <p:sp>
        <p:nvSpPr>
          <p:cNvPr id="34" name="Google Shape;56;p1"/>
          <p:cNvSpPr/>
          <p:nvPr/>
        </p:nvSpPr>
        <p:spPr>
          <a:xfrm>
            <a:off x="264659" y="4474059"/>
            <a:ext cx="4732708" cy="1974234"/>
          </a:xfrm>
          <a:prstGeom prst="wedgeRoundRectCallout">
            <a:avLst>
              <a:gd name="adj1" fmla="val 41287"/>
              <a:gd name="adj2" fmla="val -82979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Interne Ereignisse (Interrupts):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tv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() und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tr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(), Taste Vor (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tv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) und Taste Rück (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tr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) stellen die Stunde ein.</a:t>
            </a:r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499783" y="2386283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405425"/>
      </p:ext>
    </p:extLst>
  </p:cSld>
  <p:clrMapOvr>
    <a:masterClrMapping/>
  </p:clrMapOvr>
  <p:transition spd="slow" advTm="3171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grpSp>
        <p:nvGrpSpPr>
          <p:cNvPr id="10" name="Gruppieren 9"/>
          <p:cNvGrpSpPr/>
          <p:nvPr/>
        </p:nvGrpSpPr>
        <p:grpSpPr>
          <a:xfrm>
            <a:off x="1936875" y="1075000"/>
            <a:ext cx="2215485" cy="2325053"/>
            <a:chOff x="3632886" y="1021492"/>
            <a:chExt cx="1771136" cy="1580980"/>
          </a:xfrm>
        </p:grpSpPr>
        <p:sp>
          <p:nvSpPr>
            <p:cNvPr id="3" name="Abgerundetes Rechteck 2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848008" y="1021492"/>
              <a:ext cx="132132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Anzeigen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uppieren 34"/>
          <p:cNvGrpSpPr/>
          <p:nvPr/>
        </p:nvGrpSpPr>
        <p:grpSpPr>
          <a:xfrm>
            <a:off x="5778842" y="1084461"/>
            <a:ext cx="2747319" cy="1780064"/>
            <a:chOff x="3632886" y="1021491"/>
            <a:chExt cx="1771136" cy="1580981"/>
          </a:xfrm>
        </p:grpSpPr>
        <p:sp>
          <p:nvSpPr>
            <p:cNvPr id="36" name="Abgerundetes Rechteck 35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7" name="Textfeld 36"/>
            <p:cNvSpPr txBox="1"/>
            <p:nvPr/>
          </p:nvSpPr>
          <p:spPr>
            <a:xfrm>
              <a:off x="3685550" y="1021491"/>
              <a:ext cx="156972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Stunde_einstellen</a:t>
              </a:r>
              <a:endParaRPr lang="de-DE" sz="2400" dirty="0" smtClean="0"/>
            </a:p>
          </p:txBody>
        </p:sp>
        <p:cxnSp>
          <p:nvCxnSpPr>
            <p:cNvPr id="38" name="Gerader Verbinder 37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uppieren 38"/>
          <p:cNvGrpSpPr/>
          <p:nvPr/>
        </p:nvGrpSpPr>
        <p:grpSpPr>
          <a:xfrm>
            <a:off x="8138982" y="2953768"/>
            <a:ext cx="2747319" cy="1756908"/>
            <a:chOff x="3632886" y="1021491"/>
            <a:chExt cx="1771136" cy="1580981"/>
          </a:xfrm>
        </p:grpSpPr>
        <p:sp>
          <p:nvSpPr>
            <p:cNvPr id="40" name="Abgerundetes Rechteck 39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1" name="Textfeld 40"/>
            <p:cNvSpPr txBox="1"/>
            <p:nvPr/>
          </p:nvSpPr>
          <p:spPr>
            <a:xfrm>
              <a:off x="3685550" y="1021491"/>
              <a:ext cx="158721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Minute_einstellen</a:t>
              </a:r>
              <a:endParaRPr lang="de-DE" sz="2400" dirty="0" smtClean="0"/>
            </a:p>
          </p:txBody>
        </p:sp>
        <p:cxnSp>
          <p:nvCxnSpPr>
            <p:cNvPr id="42" name="Gerader Verbinder 41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uppieren 42"/>
          <p:cNvGrpSpPr/>
          <p:nvPr/>
        </p:nvGrpSpPr>
        <p:grpSpPr>
          <a:xfrm>
            <a:off x="8138982" y="5061119"/>
            <a:ext cx="2747319" cy="1580981"/>
            <a:chOff x="3632886" y="1021491"/>
            <a:chExt cx="1771136" cy="1580981"/>
          </a:xfrm>
        </p:grpSpPr>
        <p:sp>
          <p:nvSpPr>
            <p:cNvPr id="44" name="Abgerundetes Rechteck 43"/>
            <p:cNvSpPr/>
            <p:nvPr/>
          </p:nvSpPr>
          <p:spPr>
            <a:xfrm>
              <a:off x="3632886" y="1021492"/>
              <a:ext cx="1771136" cy="158098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5" name="Textfeld 44"/>
            <p:cNvSpPr txBox="1"/>
            <p:nvPr/>
          </p:nvSpPr>
          <p:spPr>
            <a:xfrm>
              <a:off x="3685550" y="1021491"/>
              <a:ext cx="16901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Sekunde_einstellen</a:t>
              </a:r>
              <a:endParaRPr lang="de-DE" sz="2400" dirty="0" smtClean="0"/>
            </a:p>
          </p:txBody>
        </p:sp>
        <p:cxnSp>
          <p:nvCxnSpPr>
            <p:cNvPr id="46" name="Gerader Verbinder 45"/>
            <p:cNvCxnSpPr/>
            <p:nvPr/>
          </p:nvCxnSpPr>
          <p:spPr>
            <a:xfrm flipV="1">
              <a:off x="3632886" y="1548714"/>
              <a:ext cx="1771136" cy="823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Gerade Verbindung mit Pfeil 11"/>
          <p:cNvCxnSpPr>
            <a:stCxn id="3" idx="3"/>
            <a:endCxn id="36" idx="1"/>
          </p:cNvCxnSpPr>
          <p:nvPr/>
        </p:nvCxnSpPr>
        <p:spPr>
          <a:xfrm flipV="1">
            <a:off x="4152360" y="1974494"/>
            <a:ext cx="1626482" cy="263033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/>
          <p:cNvSpPr txBox="1"/>
          <p:nvPr/>
        </p:nvSpPr>
        <p:spPr>
          <a:xfrm>
            <a:off x="9492270" y="4599453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m</a:t>
            </a:r>
            <a:r>
              <a:rPr lang="de-DE" sz="2400" dirty="0" err="1" smtClean="0"/>
              <a:t>ode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cxnSp>
        <p:nvCxnSpPr>
          <p:cNvPr id="50" name="Gerade Verbindung mit Pfeil 49"/>
          <p:cNvCxnSpPr>
            <a:endCxn id="40" idx="0"/>
          </p:cNvCxnSpPr>
          <p:nvPr/>
        </p:nvCxnSpPr>
        <p:spPr>
          <a:xfrm>
            <a:off x="8526161" y="1737975"/>
            <a:ext cx="986481" cy="1215794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 Verbindung mit Pfeil 51"/>
          <p:cNvCxnSpPr>
            <a:stCxn id="44" idx="1"/>
          </p:cNvCxnSpPr>
          <p:nvPr/>
        </p:nvCxnSpPr>
        <p:spPr>
          <a:xfrm flipH="1" flipV="1">
            <a:off x="4124938" y="2550695"/>
            <a:ext cx="4014044" cy="3300915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Gerade Verbindung mit Pfeil 52"/>
          <p:cNvCxnSpPr>
            <a:stCxn id="40" idx="2"/>
            <a:endCxn id="44" idx="0"/>
          </p:cNvCxnSpPr>
          <p:nvPr/>
        </p:nvCxnSpPr>
        <p:spPr>
          <a:xfrm>
            <a:off x="9512642" y="4710676"/>
            <a:ext cx="0" cy="350444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feld 79"/>
          <p:cNvSpPr txBox="1"/>
          <p:nvPr/>
        </p:nvSpPr>
        <p:spPr>
          <a:xfrm>
            <a:off x="8843952" y="1874952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m</a:t>
            </a:r>
            <a:r>
              <a:rPr lang="de-DE" sz="2400" dirty="0" err="1" smtClean="0"/>
              <a:t>ode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81" name="Textfeld 80"/>
          <p:cNvSpPr txBox="1"/>
          <p:nvPr/>
        </p:nvSpPr>
        <p:spPr>
          <a:xfrm>
            <a:off x="4450583" y="1429161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m</a:t>
            </a:r>
            <a:r>
              <a:rPr lang="de-DE" sz="2400" dirty="0" err="1" smtClean="0"/>
              <a:t>ode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82" name="Textfeld 81"/>
          <p:cNvSpPr txBox="1"/>
          <p:nvPr/>
        </p:nvSpPr>
        <p:spPr>
          <a:xfrm>
            <a:off x="6545398" y="4974200"/>
            <a:ext cx="612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tv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" name="Textfeld 4"/>
          <p:cNvSpPr txBox="1"/>
          <p:nvPr/>
        </p:nvSpPr>
        <p:spPr>
          <a:xfrm>
            <a:off x="1970597" y="1918356"/>
            <a:ext cx="19881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  <a:p>
            <a:r>
              <a:rPr lang="de-DE" sz="2400" dirty="0" err="1" smtClean="0"/>
              <a:t>zeittakt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7" name="Textfeld 46"/>
          <p:cNvSpPr txBox="1"/>
          <p:nvPr/>
        </p:nvSpPr>
        <p:spPr>
          <a:xfrm>
            <a:off x="5905592" y="1678074"/>
            <a:ext cx="19881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  <a:p>
            <a:r>
              <a:rPr lang="de-DE" sz="2400" dirty="0" err="1" smtClean="0"/>
              <a:t>tv</a:t>
            </a:r>
            <a:r>
              <a:rPr lang="de-DE" sz="2400" dirty="0" smtClean="0"/>
              <a:t>()</a:t>
            </a:r>
          </a:p>
          <a:p>
            <a:r>
              <a:rPr lang="de-DE" sz="2400" dirty="0" err="1" smtClean="0"/>
              <a:t>tr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9" name="Textfeld 48"/>
          <p:cNvSpPr txBox="1"/>
          <p:nvPr/>
        </p:nvSpPr>
        <p:spPr>
          <a:xfrm>
            <a:off x="8138980" y="5554357"/>
            <a:ext cx="19881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  <a:endParaRPr lang="de-DE" sz="2400" dirty="0" smtClean="0"/>
          </a:p>
        </p:txBody>
      </p:sp>
      <p:sp>
        <p:nvSpPr>
          <p:cNvPr id="34" name="Google Shape;56;p1"/>
          <p:cNvSpPr/>
          <p:nvPr/>
        </p:nvSpPr>
        <p:spPr>
          <a:xfrm>
            <a:off x="264659" y="4474059"/>
            <a:ext cx="4732708" cy="1974234"/>
          </a:xfrm>
          <a:prstGeom prst="wedgeRoundRectCallout">
            <a:avLst>
              <a:gd name="adj1" fmla="val 87860"/>
              <a:gd name="adj2" fmla="val -4592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Interne Ereignisse (Interrupts):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tv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() und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tr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(), Taste Vor (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tv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) und Taste Rück (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tr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) stellen die Minute ein.</a:t>
            </a:r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915555" y="3542765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Textfeld 50"/>
          <p:cNvSpPr txBox="1"/>
          <p:nvPr/>
        </p:nvSpPr>
        <p:spPr>
          <a:xfrm>
            <a:off x="8305150" y="3501284"/>
            <a:ext cx="19881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do/ anzeigen()</a:t>
            </a:r>
          </a:p>
          <a:p>
            <a:r>
              <a:rPr lang="de-DE" sz="2400" dirty="0" err="1" smtClean="0"/>
              <a:t>tv</a:t>
            </a:r>
            <a:r>
              <a:rPr lang="de-DE" sz="2400" dirty="0" smtClean="0"/>
              <a:t>()</a:t>
            </a:r>
          </a:p>
          <a:p>
            <a:r>
              <a:rPr lang="de-DE" sz="2400" dirty="0" err="1" smtClean="0"/>
              <a:t>tr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pic>
        <p:nvPicPr>
          <p:cNvPr id="11" name="Audio 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980179"/>
      </p:ext>
    </p:extLst>
  </p:cSld>
  <p:clrMapOvr>
    <a:masterClrMapping/>
  </p:clrMapOvr>
  <p:transition spd="slow" advTm="1132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254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2225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24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1869</Words>
  <Application>Microsoft Office PowerPoint</Application>
  <PresentationFormat>Breitbild</PresentationFormat>
  <Paragraphs>607</Paragraphs>
  <Slides>24</Slides>
  <Notes>0</Notes>
  <HiddenSlides>0</HiddenSlides>
  <MMClips>24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24</vt:i4>
      </vt:variant>
    </vt:vector>
  </HeadingPairs>
  <TitlesOfParts>
    <vt:vector size="28" baseType="lpstr">
      <vt:lpstr>Arial</vt:lpstr>
      <vt:lpstr>Calibri</vt:lpstr>
      <vt:lpstr>Calibri Light</vt:lpstr>
      <vt:lpstr>Office Theme</vt:lpstr>
      <vt:lpstr>Interne 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Timer</dc:title>
  <dc:creator>Jörg Sturm</dc:creator>
  <cp:lastModifiedBy>Jörg Sturm</cp:lastModifiedBy>
  <cp:revision>77</cp:revision>
  <dcterms:created xsi:type="dcterms:W3CDTF">2020-04-14T15:29:24Z</dcterms:created>
  <dcterms:modified xsi:type="dcterms:W3CDTF">2020-06-24T18:46:04Z</dcterms:modified>
</cp:coreProperties>
</file>