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21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48545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3840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8889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25796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2936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49365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31761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83607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7320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7703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99498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214D-A3E7-4EE5-8892-BA53D1A5AB22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Einführung Zustandsdiagramm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Denken in Zuständen</a:t>
            </a:r>
            <a:endParaRPr lang="de-DE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63983" y="4370496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00906" y="4370496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62841" y="5303837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189" y="440575"/>
            <a:ext cx="6693919" cy="136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69974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sp>
        <p:nvSpPr>
          <p:cNvPr id="8" name="Google Shape;56;p1"/>
          <p:cNvSpPr/>
          <p:nvPr/>
        </p:nvSpPr>
        <p:spPr>
          <a:xfrm>
            <a:off x="6543579" y="4462153"/>
            <a:ext cx="4787029" cy="1700107"/>
          </a:xfrm>
          <a:prstGeom prst="wedgeRoundRectCallout">
            <a:avLst>
              <a:gd name="adj1" fmla="val -70598"/>
              <a:gd name="adj2" fmla="val -13987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Übergang von einem Zustand in den anderen heißt: </a:t>
            </a:r>
            <a:r>
              <a:rPr lang="de-DE" sz="32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Transition</a:t>
            </a:r>
            <a:endParaRPr sz="32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7127095" y="1473885"/>
            <a:ext cx="2854078" cy="1703671"/>
            <a:chOff x="4119613" y="943276"/>
            <a:chExt cx="2854078" cy="1703671"/>
          </a:xfrm>
        </p:grpSpPr>
        <p:sp>
          <p:nvSpPr>
            <p:cNvPr id="3" name="Abgerundetes Rechteck 2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769254" y="1167410"/>
              <a:ext cx="14681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rechts</a:t>
              </a:r>
              <a:r>
                <a:rPr lang="de-DE" sz="2400" dirty="0" smtClean="0"/>
                <a:t>rum</a:t>
              </a:r>
              <a:endParaRPr lang="de-DE" sz="2400" dirty="0" smtClean="0"/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4143294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84619" y="2046035"/>
              <a:ext cx="2547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drehenrechts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607036" y="1473886"/>
            <a:ext cx="2830398" cy="1703671"/>
            <a:chOff x="4119612" y="943276"/>
            <a:chExt cx="2830398" cy="1703671"/>
          </a:xfrm>
        </p:grpSpPr>
        <p:sp>
          <p:nvSpPr>
            <p:cNvPr id="16" name="Abgerundetes Rechteck 15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769254" y="1167410"/>
              <a:ext cx="1258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linksrum</a:t>
              </a:r>
              <a:endParaRPr lang="de-DE" sz="2400" dirty="0" smtClean="0"/>
            </a:p>
          </p:txBody>
        </p:sp>
        <p:cxnSp>
          <p:nvCxnSpPr>
            <p:cNvPr id="18" name="Gerader Verbinder 17"/>
            <p:cNvCxnSpPr/>
            <p:nvPr/>
          </p:nvCxnSpPr>
          <p:spPr>
            <a:xfrm>
              <a:off x="4119612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4284619" y="2046035"/>
              <a:ext cx="2338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drehenlinks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cxnSp>
        <p:nvCxnSpPr>
          <p:cNvPr id="7" name="Gerade Verbindung mit Pfeil 6"/>
          <p:cNvCxnSpPr/>
          <p:nvPr/>
        </p:nvCxnSpPr>
        <p:spPr>
          <a:xfrm>
            <a:off x="4437433" y="1838739"/>
            <a:ext cx="2689662" cy="9939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08670" y="1176970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3451213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sp>
        <p:nvSpPr>
          <p:cNvPr id="8" name="Google Shape;56;p1"/>
          <p:cNvSpPr/>
          <p:nvPr/>
        </p:nvSpPr>
        <p:spPr>
          <a:xfrm>
            <a:off x="6543579" y="4462153"/>
            <a:ext cx="4787029" cy="1700107"/>
          </a:xfrm>
          <a:prstGeom prst="wedgeRoundRectCallout">
            <a:avLst>
              <a:gd name="adj1" fmla="val -70598"/>
              <a:gd name="adj2" fmla="val -13987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Wächterbedingung: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Steht in eckiger Klammer.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Zustandswechsel erfolgt, wenn die Bedingung erfüllt ist.</a:t>
            </a:r>
            <a:endParaRPr sz="32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7127095" y="1473885"/>
            <a:ext cx="2854078" cy="1703671"/>
            <a:chOff x="4119613" y="943276"/>
            <a:chExt cx="2854078" cy="1703671"/>
          </a:xfrm>
        </p:grpSpPr>
        <p:sp>
          <p:nvSpPr>
            <p:cNvPr id="3" name="Abgerundetes Rechteck 2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769254" y="1167410"/>
              <a:ext cx="14681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rechts</a:t>
              </a:r>
              <a:r>
                <a:rPr lang="de-DE" sz="2400" dirty="0" smtClean="0"/>
                <a:t>rum</a:t>
              </a:r>
              <a:endParaRPr lang="de-DE" sz="2400" dirty="0" smtClean="0"/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4143294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84619" y="2046035"/>
              <a:ext cx="2547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drehenrechts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607036" y="1473886"/>
            <a:ext cx="2830398" cy="1703671"/>
            <a:chOff x="4119612" y="943276"/>
            <a:chExt cx="2830398" cy="1703671"/>
          </a:xfrm>
        </p:grpSpPr>
        <p:sp>
          <p:nvSpPr>
            <p:cNvPr id="16" name="Abgerundetes Rechteck 15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769254" y="1167410"/>
              <a:ext cx="1258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linksrum</a:t>
              </a:r>
              <a:endParaRPr lang="de-DE" sz="2400" dirty="0" smtClean="0"/>
            </a:p>
          </p:txBody>
        </p:sp>
        <p:cxnSp>
          <p:nvCxnSpPr>
            <p:cNvPr id="18" name="Gerader Verbinder 17"/>
            <p:cNvCxnSpPr/>
            <p:nvPr/>
          </p:nvCxnSpPr>
          <p:spPr>
            <a:xfrm>
              <a:off x="4119612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4284619" y="2046035"/>
              <a:ext cx="2338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drehenlinks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cxnSp>
        <p:nvCxnSpPr>
          <p:cNvPr id="7" name="Gerade Verbindung mit Pfeil 6"/>
          <p:cNvCxnSpPr/>
          <p:nvPr/>
        </p:nvCxnSpPr>
        <p:spPr>
          <a:xfrm>
            <a:off x="4437433" y="1838739"/>
            <a:ext cx="2689662" cy="9939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08670" y="202179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4822915" y="1377074"/>
            <a:ext cx="1720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</a:rPr>
              <a:t>[</a:t>
            </a:r>
            <a:r>
              <a:rPr lang="de-DE" sz="2400" dirty="0" err="1" smtClean="0">
                <a:solidFill>
                  <a:srgbClr val="FF0000"/>
                </a:solidFill>
              </a:rPr>
              <a:t>richtung</a:t>
            </a:r>
            <a:r>
              <a:rPr lang="de-DE" sz="2400" dirty="0" smtClean="0">
                <a:solidFill>
                  <a:srgbClr val="FF0000"/>
                </a:solidFill>
              </a:rPr>
              <a:t>=1]</a:t>
            </a:r>
            <a:endParaRPr lang="de-DE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64089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sp>
        <p:nvSpPr>
          <p:cNvPr id="8" name="Google Shape;56;p1"/>
          <p:cNvSpPr/>
          <p:nvPr/>
        </p:nvSpPr>
        <p:spPr>
          <a:xfrm>
            <a:off x="6851380" y="4835128"/>
            <a:ext cx="4787029" cy="1700107"/>
          </a:xfrm>
          <a:prstGeom prst="wedgeRoundRectCallout">
            <a:avLst>
              <a:gd name="adj1" fmla="val -70598"/>
              <a:gd name="adj2" fmla="val -13987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geht natürlich in beide Richtungen</a:t>
            </a:r>
            <a:endParaRPr sz="32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7127095" y="1473885"/>
            <a:ext cx="2854078" cy="1703671"/>
            <a:chOff x="4119613" y="943276"/>
            <a:chExt cx="2854078" cy="1703671"/>
          </a:xfrm>
        </p:grpSpPr>
        <p:sp>
          <p:nvSpPr>
            <p:cNvPr id="3" name="Abgerundetes Rechteck 2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769254" y="1167410"/>
              <a:ext cx="14681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rechts</a:t>
              </a:r>
              <a:r>
                <a:rPr lang="de-DE" sz="2400" dirty="0" smtClean="0"/>
                <a:t>rum</a:t>
              </a:r>
              <a:endParaRPr lang="de-DE" sz="2400" dirty="0" smtClean="0"/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4143294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84619" y="2046035"/>
              <a:ext cx="2547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drehenrechts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607036" y="1473886"/>
            <a:ext cx="2830398" cy="1703671"/>
            <a:chOff x="4119612" y="943276"/>
            <a:chExt cx="2830398" cy="1703671"/>
          </a:xfrm>
        </p:grpSpPr>
        <p:sp>
          <p:nvSpPr>
            <p:cNvPr id="16" name="Abgerundetes Rechteck 15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769254" y="1167410"/>
              <a:ext cx="1258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linksrum</a:t>
              </a:r>
              <a:endParaRPr lang="de-DE" sz="2400" dirty="0" smtClean="0"/>
            </a:p>
          </p:txBody>
        </p:sp>
        <p:cxnSp>
          <p:nvCxnSpPr>
            <p:cNvPr id="18" name="Gerader Verbinder 17"/>
            <p:cNvCxnSpPr/>
            <p:nvPr/>
          </p:nvCxnSpPr>
          <p:spPr>
            <a:xfrm>
              <a:off x="4119612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4284619" y="2046035"/>
              <a:ext cx="2338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drehenlinks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cxnSp>
        <p:nvCxnSpPr>
          <p:cNvPr id="7" name="Gerade Verbindung mit Pfeil 6"/>
          <p:cNvCxnSpPr/>
          <p:nvPr/>
        </p:nvCxnSpPr>
        <p:spPr>
          <a:xfrm>
            <a:off x="4437433" y="1838739"/>
            <a:ext cx="2689662" cy="9939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02440" y="2690574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4822915" y="1377074"/>
            <a:ext cx="1720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</a:rPr>
              <a:t>[</a:t>
            </a:r>
            <a:r>
              <a:rPr lang="de-DE" sz="2400" dirty="0" err="1" smtClean="0">
                <a:solidFill>
                  <a:srgbClr val="FF0000"/>
                </a:solidFill>
              </a:rPr>
              <a:t>richtung</a:t>
            </a:r>
            <a:r>
              <a:rPr lang="de-DE" sz="2400" dirty="0" smtClean="0">
                <a:solidFill>
                  <a:srgbClr val="FF0000"/>
                </a:solidFill>
              </a:rPr>
              <a:t>=1]</a:t>
            </a:r>
            <a:endParaRPr lang="de-DE" sz="2400" dirty="0" smtClean="0">
              <a:solidFill>
                <a:srgbClr val="FF0000"/>
              </a:solidFill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 flipH="1" flipV="1">
            <a:off x="4437433" y="2653748"/>
            <a:ext cx="2689662" cy="5303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822915" y="2228909"/>
            <a:ext cx="1720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</a:rPr>
              <a:t>[</a:t>
            </a:r>
            <a:r>
              <a:rPr lang="de-DE" sz="2400" dirty="0" err="1" smtClean="0">
                <a:solidFill>
                  <a:srgbClr val="FF0000"/>
                </a:solidFill>
              </a:rPr>
              <a:t>richtung</a:t>
            </a:r>
            <a:r>
              <a:rPr lang="de-DE" sz="2400" dirty="0" smtClean="0">
                <a:solidFill>
                  <a:srgbClr val="FF0000"/>
                </a:solidFill>
              </a:rPr>
              <a:t>=0]</a:t>
            </a:r>
            <a:endParaRPr lang="de-DE" sz="2400" dirty="0" smtClean="0">
              <a:solidFill>
                <a:srgbClr val="FF0000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196101" y="3289232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400" dirty="0" err="1"/>
              <a:t>while</a:t>
            </a:r>
            <a:r>
              <a:rPr lang="de-DE" sz="2400" dirty="0"/>
              <a:t> (</a:t>
            </a:r>
            <a:r>
              <a:rPr lang="de-DE" sz="2400" dirty="0" err="1"/>
              <a:t>true</a:t>
            </a:r>
            <a:r>
              <a:rPr lang="de-DE" sz="2400" dirty="0"/>
              <a:t>) {</a:t>
            </a:r>
          </a:p>
          <a:p>
            <a:r>
              <a:rPr lang="de-DE" sz="2400" dirty="0"/>
              <a:t>        </a:t>
            </a:r>
            <a:r>
              <a:rPr lang="de-DE" sz="2400" dirty="0" err="1"/>
              <a:t>if</a:t>
            </a:r>
            <a:r>
              <a:rPr lang="de-DE" sz="2400" dirty="0"/>
              <a:t> (</a:t>
            </a:r>
            <a:r>
              <a:rPr lang="de-DE" sz="2400" dirty="0" err="1"/>
              <a:t>richtung</a:t>
            </a:r>
            <a:r>
              <a:rPr lang="de-DE" sz="2400" dirty="0"/>
              <a:t>==1)</a:t>
            </a:r>
          </a:p>
          <a:p>
            <a:r>
              <a:rPr lang="de-DE" sz="2400" dirty="0"/>
              <a:t>        {</a:t>
            </a:r>
          </a:p>
          <a:p>
            <a:r>
              <a:rPr lang="de-DE" sz="2400" dirty="0"/>
              <a:t>            </a:t>
            </a:r>
            <a:r>
              <a:rPr lang="de-DE" sz="2400" dirty="0" err="1"/>
              <a:t>drehenrechts</a:t>
            </a:r>
            <a:r>
              <a:rPr lang="de-DE" sz="2400" dirty="0"/>
              <a:t>();</a:t>
            </a:r>
          </a:p>
          <a:p>
            <a:r>
              <a:rPr lang="de-DE" sz="2400" dirty="0"/>
              <a:t>        }</a:t>
            </a:r>
          </a:p>
          <a:p>
            <a:r>
              <a:rPr lang="de-DE" sz="2400" dirty="0"/>
              <a:t>        </a:t>
            </a:r>
            <a:r>
              <a:rPr lang="de-DE" sz="2400" dirty="0" err="1"/>
              <a:t>else</a:t>
            </a:r>
            <a:endParaRPr lang="de-DE" sz="2400" dirty="0"/>
          </a:p>
          <a:p>
            <a:r>
              <a:rPr lang="de-DE" sz="2400" dirty="0"/>
              <a:t>        {</a:t>
            </a:r>
          </a:p>
          <a:p>
            <a:r>
              <a:rPr lang="de-DE" sz="2400" dirty="0"/>
              <a:t>            </a:t>
            </a:r>
            <a:r>
              <a:rPr lang="de-DE" sz="2400" dirty="0" err="1"/>
              <a:t>drehenlinks</a:t>
            </a:r>
            <a:r>
              <a:rPr lang="de-DE" sz="2400" dirty="0"/>
              <a:t>();</a:t>
            </a:r>
          </a:p>
          <a:p>
            <a:r>
              <a:rPr lang="de-DE" sz="2400" dirty="0"/>
              <a:t>        }</a:t>
            </a:r>
          </a:p>
        </p:txBody>
      </p:sp>
    </p:spTree>
    <p:extLst>
      <p:ext uri="{BB962C8B-B14F-4D97-AF65-F5344CB8AC3E}">
        <p14:creationId xmlns:p14="http://schemas.microsoft.com/office/powerpoint/2010/main" val="1116395261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3406" y="2290355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2300438" y="877536"/>
            <a:ext cx="4379495" cy="1192144"/>
          </a:xfrm>
          <a:prstGeom prst="wedgeRoundRectCallout">
            <a:avLst>
              <a:gd name="adj1" fmla="val -50610"/>
              <a:gd name="adj2" fmla="val 8131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soll den Schrittmotor in 2 Richtungen laufen lassen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2701343" y="2430423"/>
            <a:ext cx="6499617" cy="2001794"/>
            <a:chOff x="2257204" y="3171568"/>
            <a:chExt cx="6499617" cy="2001794"/>
          </a:xfrm>
        </p:grpSpPr>
        <p:sp>
          <p:nvSpPr>
            <p:cNvPr id="5" name="Rechteck 4"/>
            <p:cNvSpPr/>
            <p:nvPr/>
          </p:nvSpPr>
          <p:spPr>
            <a:xfrm>
              <a:off x="4129238" y="3171568"/>
              <a:ext cx="2938827" cy="20017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7867134" y="3750978"/>
              <a:ext cx="889687" cy="83749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</a:t>
              </a:r>
              <a:r>
                <a:rPr lang="de-DE" dirty="0" smtClean="0">
                  <a:solidFill>
                    <a:schemeClr val="tx1"/>
                  </a:solidFill>
                </a:rPr>
                <a:t>M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Gerader Verbinder 11"/>
            <p:cNvCxnSpPr>
              <a:stCxn id="5" idx="3"/>
              <a:endCxn id="10" idx="2"/>
            </p:cNvCxnSpPr>
            <p:nvPr/>
          </p:nvCxnSpPr>
          <p:spPr>
            <a:xfrm flipV="1">
              <a:off x="7068065" y="4169727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 flipV="1">
              <a:off x="7467599" y="4081112"/>
              <a:ext cx="126734" cy="16362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7390576" y="368797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4</a:t>
              </a:r>
              <a:endParaRPr lang="de-DE" sz="2400" dirty="0" smtClean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466343" y="3918805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PC_0..PC_3</a:t>
              </a:r>
              <a:endParaRPr lang="de-DE" sz="2400" dirty="0" smtClean="0"/>
            </a:p>
          </p:txBody>
        </p:sp>
        <p:cxnSp>
          <p:nvCxnSpPr>
            <p:cNvPr id="21" name="Gerader Verbinder 20"/>
            <p:cNvCxnSpPr>
              <a:stCxn id="5" idx="1"/>
            </p:cNvCxnSpPr>
            <p:nvPr/>
          </p:nvCxnSpPr>
          <p:spPr>
            <a:xfrm flipH="1" flipV="1">
              <a:off x="3542097" y="4169727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3147461" y="4013735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 flipH="1">
              <a:off x="2800952" y="4149638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2257204" y="3850279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  <a:endParaRPr lang="de-DE" sz="2400" dirty="0" smtClean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119045" y="3918804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PB_0</a:t>
              </a:r>
              <a:endParaRPr lang="de-DE" sz="2400" dirty="0" smtClean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849033" y="3558382"/>
              <a:ext cx="12221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richtung</a:t>
              </a:r>
              <a:endParaRPr lang="de-DE" sz="2400" dirty="0" smtClean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508670" y="4666040"/>
              <a:ext cx="2139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Mikrocontroller</a:t>
              </a:r>
              <a:endParaRPr lang="de-DE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036105448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25374" y="340849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495119" y="4773373"/>
            <a:ext cx="4379495" cy="1406045"/>
          </a:xfrm>
          <a:prstGeom prst="wedgeRoundRectCallout">
            <a:avLst>
              <a:gd name="adj1" fmla="val -59181"/>
              <a:gd name="adj2" fmla="val -9227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Richtungsumschaltung erfolgt mit dem Schalter „</a:t>
            </a:r>
            <a:r>
              <a:rPr lang="de-DE" sz="24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richtung</a:t>
            </a: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“ an PB_0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2701343" y="2430423"/>
            <a:ext cx="6499617" cy="2001794"/>
            <a:chOff x="2257204" y="3171568"/>
            <a:chExt cx="6499617" cy="2001794"/>
          </a:xfrm>
        </p:grpSpPr>
        <p:sp>
          <p:nvSpPr>
            <p:cNvPr id="5" name="Rechteck 4"/>
            <p:cNvSpPr/>
            <p:nvPr/>
          </p:nvSpPr>
          <p:spPr>
            <a:xfrm>
              <a:off x="4129238" y="3171568"/>
              <a:ext cx="2938827" cy="20017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7867134" y="3750978"/>
              <a:ext cx="889687" cy="83749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</a:t>
              </a:r>
              <a:r>
                <a:rPr lang="de-DE" dirty="0" smtClean="0">
                  <a:solidFill>
                    <a:schemeClr val="tx1"/>
                  </a:solidFill>
                </a:rPr>
                <a:t>M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Gerader Verbinder 11"/>
            <p:cNvCxnSpPr>
              <a:stCxn id="5" idx="3"/>
              <a:endCxn id="10" idx="2"/>
            </p:cNvCxnSpPr>
            <p:nvPr/>
          </p:nvCxnSpPr>
          <p:spPr>
            <a:xfrm flipV="1">
              <a:off x="7068065" y="4169727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 flipV="1">
              <a:off x="7467599" y="4081112"/>
              <a:ext cx="126734" cy="16362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7390576" y="368797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4</a:t>
              </a:r>
              <a:endParaRPr lang="de-DE" sz="2400" dirty="0" smtClean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466343" y="3918805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PC_0..PC_3</a:t>
              </a:r>
              <a:endParaRPr lang="de-DE" sz="2400" dirty="0" smtClean="0"/>
            </a:p>
          </p:txBody>
        </p:sp>
        <p:cxnSp>
          <p:nvCxnSpPr>
            <p:cNvPr id="21" name="Gerader Verbinder 20"/>
            <p:cNvCxnSpPr>
              <a:stCxn id="5" idx="1"/>
            </p:cNvCxnSpPr>
            <p:nvPr/>
          </p:nvCxnSpPr>
          <p:spPr>
            <a:xfrm flipH="1" flipV="1">
              <a:off x="3542097" y="4169727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3147461" y="4013735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 flipH="1">
              <a:off x="2800952" y="4149638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2257204" y="3850279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  <a:endParaRPr lang="de-DE" sz="2400" dirty="0" smtClean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119045" y="3918804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PB_0</a:t>
              </a:r>
              <a:endParaRPr lang="de-DE" sz="2400" dirty="0" smtClean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849033" y="3558382"/>
              <a:ext cx="12221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richtung</a:t>
              </a:r>
              <a:endParaRPr lang="de-DE" sz="2400" dirty="0" smtClean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508670" y="4666040"/>
              <a:ext cx="2139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Mikrocontroller</a:t>
              </a:r>
              <a:endParaRPr lang="de-DE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894208416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25374" y="340849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408720" y="5341263"/>
            <a:ext cx="4379495" cy="1406045"/>
          </a:xfrm>
          <a:prstGeom prst="wedgeRoundRectCallout">
            <a:avLst>
              <a:gd name="adj1" fmla="val -59181"/>
              <a:gd name="adj2" fmla="val -9227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Schalter offen </a:t>
            </a:r>
            <a:r>
              <a:rPr lang="de-DE" sz="24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richtung</a:t>
            </a: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=0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de-DE" sz="24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rehenlinks</a:t>
            </a: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()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3740871" y="3046440"/>
            <a:ext cx="6499617" cy="2001794"/>
            <a:chOff x="2257204" y="3171568"/>
            <a:chExt cx="6499617" cy="2001794"/>
          </a:xfrm>
        </p:grpSpPr>
        <p:sp>
          <p:nvSpPr>
            <p:cNvPr id="5" name="Rechteck 4"/>
            <p:cNvSpPr/>
            <p:nvPr/>
          </p:nvSpPr>
          <p:spPr>
            <a:xfrm>
              <a:off x="4129238" y="3171568"/>
              <a:ext cx="2938827" cy="20017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7867134" y="3750978"/>
              <a:ext cx="889687" cy="83749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</a:t>
              </a:r>
              <a:r>
                <a:rPr lang="de-DE" dirty="0" smtClean="0">
                  <a:solidFill>
                    <a:schemeClr val="tx1"/>
                  </a:solidFill>
                </a:rPr>
                <a:t>M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Gerader Verbinder 11"/>
            <p:cNvCxnSpPr>
              <a:stCxn id="5" idx="3"/>
              <a:endCxn id="10" idx="2"/>
            </p:cNvCxnSpPr>
            <p:nvPr/>
          </p:nvCxnSpPr>
          <p:spPr>
            <a:xfrm flipV="1">
              <a:off x="7068065" y="4169727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 flipV="1">
              <a:off x="7467599" y="4081112"/>
              <a:ext cx="126734" cy="16362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7390576" y="368797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4</a:t>
              </a:r>
              <a:endParaRPr lang="de-DE" sz="2400" dirty="0" smtClean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466343" y="3918805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PC_0..PC_3</a:t>
              </a:r>
              <a:endParaRPr lang="de-DE" sz="2400" dirty="0" smtClean="0"/>
            </a:p>
          </p:txBody>
        </p:sp>
        <p:cxnSp>
          <p:nvCxnSpPr>
            <p:cNvPr id="21" name="Gerader Verbinder 20"/>
            <p:cNvCxnSpPr>
              <a:stCxn id="5" idx="1"/>
            </p:cNvCxnSpPr>
            <p:nvPr/>
          </p:nvCxnSpPr>
          <p:spPr>
            <a:xfrm flipH="1" flipV="1">
              <a:off x="3542097" y="4169727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3147461" y="4013735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 flipH="1">
              <a:off x="2800952" y="4149638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2257204" y="3850279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  <a:endParaRPr lang="de-DE" sz="2400" dirty="0" smtClean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119045" y="3918804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PB_0</a:t>
              </a:r>
              <a:endParaRPr lang="de-DE" sz="2400" dirty="0" smtClean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849033" y="3558382"/>
              <a:ext cx="12221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richtung</a:t>
              </a:r>
              <a:endParaRPr lang="de-DE" sz="2400" dirty="0" smtClean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508670" y="4666040"/>
              <a:ext cx="2139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Mikrocontroller</a:t>
              </a:r>
              <a:endParaRPr lang="de-DE" sz="2400" dirty="0" smtClean="0"/>
            </a:p>
          </p:txBody>
        </p:sp>
      </p:grpSp>
      <p:sp>
        <p:nvSpPr>
          <p:cNvPr id="3" name="Abgerundetes Rechteck 2"/>
          <p:cNvSpPr/>
          <p:nvPr/>
        </p:nvSpPr>
        <p:spPr>
          <a:xfrm>
            <a:off x="4119613" y="943276"/>
            <a:ext cx="2830397" cy="1703671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769254" y="1167410"/>
            <a:ext cx="125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linksrum</a:t>
            </a:r>
            <a:endParaRPr lang="de-DE" sz="2400" dirty="0" smtClean="0"/>
          </a:p>
        </p:txBody>
      </p:sp>
      <p:cxnSp>
        <p:nvCxnSpPr>
          <p:cNvPr id="9" name="Gerader Verbinder 8"/>
          <p:cNvCxnSpPr/>
          <p:nvPr/>
        </p:nvCxnSpPr>
        <p:spPr>
          <a:xfrm>
            <a:off x="4119612" y="1795111"/>
            <a:ext cx="283039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284619" y="2046035"/>
            <a:ext cx="2152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do/ </a:t>
            </a:r>
            <a:r>
              <a:rPr lang="de-DE" sz="2400" dirty="0" err="1" smtClean="0"/>
              <a:t>drehenlinks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308475310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91105" y="1531564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9759" y="4486175"/>
            <a:ext cx="4823612" cy="2059004"/>
          </a:xfrm>
          <a:prstGeom prst="wedgeRoundRectCallout">
            <a:avLst>
              <a:gd name="adj1" fmla="val 11833"/>
              <a:gd name="adj2" fmla="val -10535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befinde mich im Zustand „linksrum“. Ich meine andauernde Aktivität (do/) ist es den Motor nach links zu drehen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3740871" y="3046440"/>
            <a:ext cx="6499617" cy="2001794"/>
            <a:chOff x="2257204" y="3171568"/>
            <a:chExt cx="6499617" cy="2001794"/>
          </a:xfrm>
        </p:grpSpPr>
        <p:sp>
          <p:nvSpPr>
            <p:cNvPr id="5" name="Rechteck 4"/>
            <p:cNvSpPr/>
            <p:nvPr/>
          </p:nvSpPr>
          <p:spPr>
            <a:xfrm>
              <a:off x="4129238" y="3171568"/>
              <a:ext cx="2938827" cy="20017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7867134" y="3750978"/>
              <a:ext cx="889687" cy="83749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</a:t>
              </a:r>
              <a:r>
                <a:rPr lang="de-DE" dirty="0" smtClean="0">
                  <a:solidFill>
                    <a:schemeClr val="tx1"/>
                  </a:solidFill>
                </a:rPr>
                <a:t>M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Gerader Verbinder 11"/>
            <p:cNvCxnSpPr>
              <a:stCxn id="5" idx="3"/>
              <a:endCxn id="10" idx="2"/>
            </p:cNvCxnSpPr>
            <p:nvPr/>
          </p:nvCxnSpPr>
          <p:spPr>
            <a:xfrm flipV="1">
              <a:off x="7068065" y="4169727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 flipV="1">
              <a:off x="7467599" y="4081112"/>
              <a:ext cx="126734" cy="16362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7390576" y="368797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4</a:t>
              </a:r>
              <a:endParaRPr lang="de-DE" sz="2400" dirty="0" smtClean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466343" y="3918805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PC_0..PC_3</a:t>
              </a:r>
              <a:endParaRPr lang="de-DE" sz="2400" dirty="0" smtClean="0"/>
            </a:p>
          </p:txBody>
        </p:sp>
        <p:cxnSp>
          <p:nvCxnSpPr>
            <p:cNvPr id="21" name="Gerader Verbinder 20"/>
            <p:cNvCxnSpPr>
              <a:stCxn id="5" idx="1"/>
            </p:cNvCxnSpPr>
            <p:nvPr/>
          </p:nvCxnSpPr>
          <p:spPr>
            <a:xfrm flipH="1" flipV="1">
              <a:off x="3542097" y="4169727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3147461" y="4013735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 flipH="1">
              <a:off x="2800952" y="4149638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2257204" y="3850279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  <a:endParaRPr lang="de-DE" sz="2400" dirty="0" smtClean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119045" y="3918804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PB_0</a:t>
              </a:r>
              <a:endParaRPr lang="de-DE" sz="2400" dirty="0" smtClean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849033" y="3558382"/>
              <a:ext cx="12221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richtung</a:t>
              </a:r>
              <a:endParaRPr lang="de-DE" sz="2400" dirty="0" smtClean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508670" y="4666040"/>
              <a:ext cx="2139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Mikrocontroller</a:t>
              </a:r>
              <a:endParaRPr lang="de-DE" sz="2400" dirty="0" smtClean="0"/>
            </a:p>
          </p:txBody>
        </p:sp>
      </p:grpSp>
      <p:sp>
        <p:nvSpPr>
          <p:cNvPr id="3" name="Abgerundetes Rechteck 2"/>
          <p:cNvSpPr/>
          <p:nvPr/>
        </p:nvSpPr>
        <p:spPr>
          <a:xfrm>
            <a:off x="4119613" y="943276"/>
            <a:ext cx="2830397" cy="1703671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769254" y="1167410"/>
            <a:ext cx="125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linksrum</a:t>
            </a:r>
            <a:endParaRPr lang="de-DE" sz="2400" dirty="0" smtClean="0"/>
          </a:p>
        </p:txBody>
      </p:sp>
      <p:cxnSp>
        <p:nvCxnSpPr>
          <p:cNvPr id="9" name="Gerader Verbinder 8"/>
          <p:cNvCxnSpPr/>
          <p:nvPr/>
        </p:nvCxnSpPr>
        <p:spPr>
          <a:xfrm>
            <a:off x="4119612" y="1795111"/>
            <a:ext cx="283039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284619" y="2046035"/>
            <a:ext cx="2338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do/ </a:t>
            </a:r>
            <a:r>
              <a:rPr lang="de-DE" sz="2400" dirty="0" err="1" smtClean="0"/>
              <a:t>drehenlinks</a:t>
            </a:r>
            <a:r>
              <a:rPr lang="de-DE" sz="2400" dirty="0" smtClean="0"/>
              <a:t>()</a:t>
            </a:r>
            <a:endParaRPr lang="de-DE" sz="240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7921592" y="943276"/>
            <a:ext cx="27505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w</a:t>
            </a:r>
            <a:r>
              <a:rPr lang="de-DE" sz="2400" dirty="0" err="1" smtClean="0"/>
              <a:t>hile</a:t>
            </a:r>
            <a:r>
              <a:rPr lang="de-DE" sz="2400" dirty="0" smtClean="0"/>
              <a:t>(</a:t>
            </a:r>
            <a:r>
              <a:rPr lang="de-DE" sz="2400" dirty="0" err="1" smtClean="0"/>
              <a:t>true</a:t>
            </a:r>
            <a:r>
              <a:rPr lang="de-DE" sz="2400" dirty="0" smtClean="0"/>
              <a:t>)</a:t>
            </a:r>
          </a:p>
          <a:p>
            <a:r>
              <a:rPr lang="de-DE" sz="2400" dirty="0" smtClean="0"/>
              <a:t>{</a:t>
            </a:r>
          </a:p>
          <a:p>
            <a:r>
              <a:rPr lang="de-DE" sz="2400" dirty="0"/>
              <a:t>	</a:t>
            </a:r>
            <a:r>
              <a:rPr lang="de-DE" sz="2400" dirty="0" err="1" smtClean="0"/>
              <a:t>drehenlinks</a:t>
            </a:r>
            <a:r>
              <a:rPr lang="de-DE" sz="2400" dirty="0" smtClean="0"/>
              <a:t>()</a:t>
            </a:r>
          </a:p>
          <a:p>
            <a:r>
              <a:rPr lang="de-DE" sz="2400" dirty="0"/>
              <a:t>}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054833648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72894" y="1294785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9759" y="4486175"/>
            <a:ext cx="4823612" cy="2059004"/>
          </a:xfrm>
          <a:prstGeom prst="wedgeRoundRectCallout">
            <a:avLst>
              <a:gd name="adj1" fmla="val 88658"/>
              <a:gd name="adj2" fmla="val -13246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Mein Programm: Endlos linksrum drehen.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3740871" y="3046440"/>
            <a:ext cx="6499617" cy="2001794"/>
            <a:chOff x="2257204" y="3171568"/>
            <a:chExt cx="6499617" cy="2001794"/>
          </a:xfrm>
        </p:grpSpPr>
        <p:sp>
          <p:nvSpPr>
            <p:cNvPr id="5" name="Rechteck 4"/>
            <p:cNvSpPr/>
            <p:nvPr/>
          </p:nvSpPr>
          <p:spPr>
            <a:xfrm>
              <a:off x="4129238" y="3171568"/>
              <a:ext cx="2938827" cy="20017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7867134" y="3750978"/>
              <a:ext cx="889687" cy="83749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</a:t>
              </a:r>
              <a:r>
                <a:rPr lang="de-DE" dirty="0" smtClean="0">
                  <a:solidFill>
                    <a:schemeClr val="tx1"/>
                  </a:solidFill>
                </a:rPr>
                <a:t>M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Gerader Verbinder 11"/>
            <p:cNvCxnSpPr>
              <a:stCxn id="5" idx="3"/>
              <a:endCxn id="10" idx="2"/>
            </p:cNvCxnSpPr>
            <p:nvPr/>
          </p:nvCxnSpPr>
          <p:spPr>
            <a:xfrm flipV="1">
              <a:off x="7068065" y="4169727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 flipV="1">
              <a:off x="7467599" y="4081112"/>
              <a:ext cx="126734" cy="16362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7390576" y="368797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4</a:t>
              </a:r>
              <a:endParaRPr lang="de-DE" sz="2400" dirty="0" smtClean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466343" y="3918805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PC_0..PC_3</a:t>
              </a:r>
              <a:endParaRPr lang="de-DE" sz="2400" dirty="0" smtClean="0"/>
            </a:p>
          </p:txBody>
        </p:sp>
        <p:cxnSp>
          <p:nvCxnSpPr>
            <p:cNvPr id="21" name="Gerader Verbinder 20"/>
            <p:cNvCxnSpPr>
              <a:stCxn id="5" idx="1"/>
            </p:cNvCxnSpPr>
            <p:nvPr/>
          </p:nvCxnSpPr>
          <p:spPr>
            <a:xfrm flipH="1" flipV="1">
              <a:off x="3542097" y="4169727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3147461" y="4013735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 flipH="1">
              <a:off x="2800952" y="4149638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2257204" y="3850279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  <a:endParaRPr lang="de-DE" sz="2400" dirty="0" smtClean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119045" y="3918804"/>
              <a:ext cx="8194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PB_0</a:t>
              </a:r>
              <a:endParaRPr lang="de-DE" sz="2400" dirty="0" smtClean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849033" y="3558382"/>
              <a:ext cx="12221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richtung</a:t>
              </a:r>
              <a:endParaRPr lang="de-DE" sz="2400" dirty="0" smtClean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508670" y="4666040"/>
              <a:ext cx="2139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Mikrocontroller</a:t>
              </a:r>
              <a:endParaRPr lang="de-DE" sz="2400" dirty="0" smtClean="0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4119612" y="943276"/>
            <a:ext cx="2830398" cy="1703671"/>
            <a:chOff x="4119612" y="943276"/>
            <a:chExt cx="2830398" cy="1703671"/>
          </a:xfrm>
        </p:grpSpPr>
        <p:sp>
          <p:nvSpPr>
            <p:cNvPr id="3" name="Abgerundetes Rechteck 2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769254" y="1167410"/>
              <a:ext cx="1258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linksrum</a:t>
              </a:r>
              <a:endParaRPr lang="de-DE" sz="2400" dirty="0" smtClean="0"/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4119612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84619" y="2046035"/>
              <a:ext cx="2338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drehenlinks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7921592" y="943276"/>
            <a:ext cx="27505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w</a:t>
            </a:r>
            <a:r>
              <a:rPr lang="de-DE" sz="2400" dirty="0" err="1" smtClean="0"/>
              <a:t>hile</a:t>
            </a:r>
            <a:r>
              <a:rPr lang="de-DE" sz="2400" dirty="0" smtClean="0"/>
              <a:t>(</a:t>
            </a:r>
            <a:r>
              <a:rPr lang="de-DE" sz="2400" dirty="0" err="1" smtClean="0"/>
              <a:t>true</a:t>
            </a:r>
            <a:r>
              <a:rPr lang="de-DE" sz="2400" dirty="0" smtClean="0"/>
              <a:t>)</a:t>
            </a:r>
          </a:p>
          <a:p>
            <a:r>
              <a:rPr lang="de-DE" sz="2400" dirty="0" smtClean="0"/>
              <a:t>{</a:t>
            </a:r>
          </a:p>
          <a:p>
            <a:r>
              <a:rPr lang="de-DE" sz="2400" dirty="0"/>
              <a:t>	</a:t>
            </a:r>
            <a:r>
              <a:rPr lang="de-DE" sz="2400" dirty="0" err="1" smtClean="0"/>
              <a:t>drehenlinks</a:t>
            </a:r>
            <a:r>
              <a:rPr lang="de-DE" sz="2400" dirty="0" smtClean="0"/>
              <a:t>()</a:t>
            </a:r>
          </a:p>
          <a:p>
            <a:r>
              <a:rPr lang="de-DE" sz="2400" dirty="0"/>
              <a:t>}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067634459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48989" y="372515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1872813" y="5649439"/>
            <a:ext cx="4823612" cy="1133198"/>
          </a:xfrm>
          <a:prstGeom prst="wedgeRoundRectCallout">
            <a:avLst>
              <a:gd name="adj1" fmla="val 10636"/>
              <a:gd name="adj2" fmla="val -7730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Schalter zu: „</a:t>
            </a:r>
            <a:r>
              <a:rPr lang="de-DE" sz="24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richtung</a:t>
            </a: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“ =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Jetzt soll die Richtung rechtsdrehend sein.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1571748" y="943276"/>
            <a:ext cx="2830398" cy="1703671"/>
            <a:chOff x="4119612" y="943276"/>
            <a:chExt cx="2830398" cy="1703671"/>
          </a:xfrm>
        </p:grpSpPr>
        <p:sp>
          <p:nvSpPr>
            <p:cNvPr id="3" name="Abgerundetes Rechteck 2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769254" y="1167410"/>
              <a:ext cx="14681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rechts</a:t>
              </a:r>
              <a:r>
                <a:rPr lang="de-DE" sz="2400" dirty="0" smtClean="0"/>
                <a:t>rum</a:t>
              </a:r>
              <a:endParaRPr lang="de-DE" sz="2400" dirty="0" smtClean="0"/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4119612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84619" y="2046035"/>
              <a:ext cx="2547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drehenrechts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7750870" y="912578"/>
            <a:ext cx="29597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w</a:t>
            </a:r>
            <a:r>
              <a:rPr lang="de-DE" sz="2400" dirty="0" err="1" smtClean="0"/>
              <a:t>hile</a:t>
            </a:r>
            <a:r>
              <a:rPr lang="de-DE" sz="2400" dirty="0" smtClean="0"/>
              <a:t>(</a:t>
            </a:r>
            <a:r>
              <a:rPr lang="de-DE" sz="2400" dirty="0" err="1" smtClean="0"/>
              <a:t>true</a:t>
            </a:r>
            <a:r>
              <a:rPr lang="de-DE" sz="2400" dirty="0" smtClean="0"/>
              <a:t>)</a:t>
            </a:r>
          </a:p>
          <a:p>
            <a:r>
              <a:rPr lang="de-DE" sz="2400" dirty="0" smtClean="0"/>
              <a:t>{</a:t>
            </a:r>
          </a:p>
          <a:p>
            <a:r>
              <a:rPr lang="de-DE" sz="2400" dirty="0"/>
              <a:t>	</a:t>
            </a:r>
            <a:r>
              <a:rPr lang="de-DE" sz="2400" dirty="0" err="1" smtClean="0"/>
              <a:t>drehenrechts</a:t>
            </a:r>
            <a:r>
              <a:rPr lang="de-DE" sz="2400" dirty="0" smtClean="0"/>
              <a:t>()</a:t>
            </a:r>
          </a:p>
          <a:p>
            <a:r>
              <a:rPr lang="de-DE" sz="2400" dirty="0"/>
              <a:t>}</a:t>
            </a:r>
            <a:endParaRPr lang="de-DE" sz="2400" dirty="0" smtClean="0"/>
          </a:p>
        </p:txBody>
      </p:sp>
      <p:grpSp>
        <p:nvGrpSpPr>
          <p:cNvPr id="20" name="Gruppieren 19"/>
          <p:cNvGrpSpPr/>
          <p:nvPr/>
        </p:nvGrpSpPr>
        <p:grpSpPr>
          <a:xfrm>
            <a:off x="3740871" y="3046440"/>
            <a:ext cx="6499617" cy="2001794"/>
            <a:chOff x="3740871" y="3046440"/>
            <a:chExt cx="6499617" cy="2001794"/>
          </a:xfrm>
        </p:grpSpPr>
        <p:grpSp>
          <p:nvGrpSpPr>
            <p:cNvPr id="32" name="Gruppieren 31"/>
            <p:cNvGrpSpPr/>
            <p:nvPr/>
          </p:nvGrpSpPr>
          <p:grpSpPr>
            <a:xfrm>
              <a:off x="3740871" y="3046440"/>
              <a:ext cx="6499617" cy="2001794"/>
              <a:chOff x="2257204" y="3171568"/>
              <a:chExt cx="6499617" cy="2001794"/>
            </a:xfrm>
          </p:grpSpPr>
          <p:sp>
            <p:nvSpPr>
              <p:cNvPr id="5" name="Rechteck 4"/>
              <p:cNvSpPr/>
              <p:nvPr/>
            </p:nvSpPr>
            <p:spPr>
              <a:xfrm>
                <a:off x="4129238" y="3171568"/>
                <a:ext cx="2938827" cy="20017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" name="Ellipse 9"/>
              <p:cNvSpPr/>
              <p:nvPr/>
            </p:nvSpPr>
            <p:spPr>
              <a:xfrm>
                <a:off x="7867134" y="3750978"/>
                <a:ext cx="889687" cy="837498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S</a:t>
                </a:r>
                <a:r>
                  <a:rPr lang="de-DE" dirty="0" smtClean="0">
                    <a:solidFill>
                      <a:schemeClr val="tx1"/>
                    </a:solidFill>
                  </a:rPr>
                  <a:t>M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Gerader Verbinder 11"/>
              <p:cNvCxnSpPr>
                <a:stCxn id="5" idx="3"/>
                <a:endCxn id="10" idx="2"/>
              </p:cNvCxnSpPr>
              <p:nvPr/>
            </p:nvCxnSpPr>
            <p:spPr>
              <a:xfrm flipV="1">
                <a:off x="7068065" y="4169727"/>
                <a:ext cx="799069" cy="2738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3"/>
              <p:cNvCxnSpPr/>
              <p:nvPr/>
            </p:nvCxnSpPr>
            <p:spPr>
              <a:xfrm flipV="1">
                <a:off x="7467599" y="4081112"/>
                <a:ext cx="126734" cy="163629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feld 16"/>
              <p:cNvSpPr txBox="1"/>
              <p:nvPr/>
            </p:nvSpPr>
            <p:spPr>
              <a:xfrm>
                <a:off x="7390576" y="368797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/>
                  <a:t>4</a:t>
                </a:r>
                <a:endParaRPr lang="de-DE" sz="2400" dirty="0" smtClean="0"/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5466343" y="3918805"/>
                <a:ext cx="16017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/>
                  <a:t>PC_0..PC_3</a:t>
                </a:r>
                <a:endParaRPr lang="de-DE" sz="2400" dirty="0" smtClean="0"/>
              </a:p>
            </p:txBody>
          </p:sp>
          <p:cxnSp>
            <p:nvCxnSpPr>
              <p:cNvPr id="21" name="Gerader Verbinder 20"/>
              <p:cNvCxnSpPr>
                <a:stCxn id="5" idx="1"/>
              </p:cNvCxnSpPr>
              <p:nvPr/>
            </p:nvCxnSpPr>
            <p:spPr>
              <a:xfrm flipH="1" flipV="1">
                <a:off x="3542097" y="4169727"/>
                <a:ext cx="587141" cy="2738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/>
              <p:cNvCxnSpPr/>
              <p:nvPr/>
            </p:nvCxnSpPr>
            <p:spPr>
              <a:xfrm>
                <a:off x="3121834" y="4081111"/>
                <a:ext cx="420263" cy="88616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/>
              <p:cNvCxnSpPr/>
              <p:nvPr/>
            </p:nvCxnSpPr>
            <p:spPr>
              <a:xfrm flipH="1">
                <a:off x="2800952" y="4149638"/>
                <a:ext cx="327259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2257204" y="3850279"/>
                <a:ext cx="59182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/>
                  <a:t>„1“</a:t>
                </a:r>
                <a:endParaRPr lang="de-DE" sz="2400" dirty="0" smtClean="0"/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4119045" y="3918804"/>
                <a:ext cx="8194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/>
                  <a:t>PB_0</a:t>
                </a:r>
                <a:endParaRPr lang="de-DE" sz="2400" dirty="0" smtClean="0"/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2849033" y="3558382"/>
                <a:ext cx="122212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richtung</a:t>
                </a:r>
                <a:endParaRPr lang="de-DE" sz="2400" dirty="0" smtClean="0"/>
              </a:p>
            </p:txBody>
          </p:sp>
          <p:sp>
            <p:nvSpPr>
              <p:cNvPr id="31" name="Textfeld 30"/>
              <p:cNvSpPr txBox="1"/>
              <p:nvPr/>
            </p:nvSpPr>
            <p:spPr>
              <a:xfrm>
                <a:off x="4508670" y="4666040"/>
                <a:ext cx="21394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/>
                  <a:t>Mikrocontroller</a:t>
                </a:r>
                <a:endParaRPr lang="de-DE" sz="2400" dirty="0" smtClean="0"/>
              </a:p>
            </p:txBody>
          </p:sp>
        </p:grpSp>
        <p:cxnSp>
          <p:nvCxnSpPr>
            <p:cNvPr id="26" name="Gerader Verbinder 25"/>
            <p:cNvCxnSpPr/>
            <p:nvPr/>
          </p:nvCxnSpPr>
          <p:spPr>
            <a:xfrm flipV="1">
              <a:off x="4611878" y="3953245"/>
              <a:ext cx="0" cy="7126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4173656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085614" y="29171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2170987" y="5138014"/>
            <a:ext cx="3553952" cy="1133198"/>
          </a:xfrm>
          <a:prstGeom prst="wedgeRoundRectCallout">
            <a:avLst>
              <a:gd name="adj1" fmla="val 10636"/>
              <a:gd name="adj2" fmla="val -7730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ist ein Zustand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4424279" y="2030478"/>
            <a:ext cx="2830398" cy="1703671"/>
            <a:chOff x="4119612" y="943276"/>
            <a:chExt cx="2830398" cy="1703671"/>
          </a:xfrm>
        </p:grpSpPr>
        <p:sp>
          <p:nvSpPr>
            <p:cNvPr id="3" name="Abgerundetes Rechteck 2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769254" y="1167410"/>
              <a:ext cx="14681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rechts</a:t>
              </a:r>
              <a:r>
                <a:rPr lang="de-DE" sz="2400" dirty="0" smtClean="0"/>
                <a:t>rum</a:t>
              </a:r>
              <a:endParaRPr lang="de-DE" sz="2400" dirty="0" smtClean="0"/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4119612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84619" y="2046035"/>
              <a:ext cx="2547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drehenrechts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sp>
        <p:nvSpPr>
          <p:cNvPr id="15" name="Legende mit Linie 1 14"/>
          <p:cNvSpPr/>
          <p:nvPr/>
        </p:nvSpPr>
        <p:spPr>
          <a:xfrm>
            <a:off x="7703565" y="1230585"/>
            <a:ext cx="3080392" cy="854765"/>
          </a:xfrm>
          <a:prstGeom prst="borderCallout1">
            <a:avLst>
              <a:gd name="adj1" fmla="val 18750"/>
              <a:gd name="adj2" fmla="val -8333"/>
              <a:gd name="adj3" fmla="val 110175"/>
              <a:gd name="adj4" fmla="val -39339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Name des Zustands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38" name="Legende mit Linie 1 37"/>
          <p:cNvSpPr/>
          <p:nvPr/>
        </p:nvSpPr>
        <p:spPr>
          <a:xfrm>
            <a:off x="7703565" y="4264411"/>
            <a:ext cx="3080392" cy="854765"/>
          </a:xfrm>
          <a:prstGeom prst="borderCallout1">
            <a:avLst>
              <a:gd name="adj1" fmla="val 18750"/>
              <a:gd name="adj2" fmla="val -8333"/>
              <a:gd name="adj3" fmla="val -81685"/>
              <a:gd name="adj4" fmla="val -32563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Aktivitäten des Zustands</a:t>
            </a:r>
            <a:endParaRPr lang="de-D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78263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Einführung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249795" y="3999579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6543580" y="4462154"/>
            <a:ext cx="3553952" cy="1133198"/>
          </a:xfrm>
          <a:prstGeom prst="wedgeRoundRectCallout">
            <a:avLst>
              <a:gd name="adj1" fmla="val -91162"/>
              <a:gd name="adj2" fmla="val -3432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kann in diesem Programm 2 Zustände haben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7127095" y="1473885"/>
            <a:ext cx="2854078" cy="1703671"/>
            <a:chOff x="4119613" y="943276"/>
            <a:chExt cx="2854078" cy="1703671"/>
          </a:xfrm>
        </p:grpSpPr>
        <p:sp>
          <p:nvSpPr>
            <p:cNvPr id="3" name="Abgerundetes Rechteck 2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769254" y="1167410"/>
              <a:ext cx="14681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rechts</a:t>
              </a:r>
              <a:r>
                <a:rPr lang="de-DE" sz="2400" dirty="0" smtClean="0"/>
                <a:t>rum</a:t>
              </a:r>
              <a:endParaRPr lang="de-DE" sz="2400" dirty="0" smtClean="0"/>
            </a:p>
          </p:txBody>
        </p:sp>
        <p:cxnSp>
          <p:nvCxnSpPr>
            <p:cNvPr id="9" name="Gerader Verbinder 8"/>
            <p:cNvCxnSpPr/>
            <p:nvPr/>
          </p:nvCxnSpPr>
          <p:spPr>
            <a:xfrm>
              <a:off x="4143294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284619" y="2046035"/>
              <a:ext cx="25477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drehenrechts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607036" y="1473886"/>
            <a:ext cx="2830398" cy="1703671"/>
            <a:chOff x="4119612" y="943276"/>
            <a:chExt cx="2830398" cy="1703671"/>
          </a:xfrm>
        </p:grpSpPr>
        <p:sp>
          <p:nvSpPr>
            <p:cNvPr id="16" name="Abgerundetes Rechteck 15"/>
            <p:cNvSpPr/>
            <p:nvPr/>
          </p:nvSpPr>
          <p:spPr>
            <a:xfrm>
              <a:off x="4119613" y="943276"/>
              <a:ext cx="2830397" cy="1703671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769254" y="1167410"/>
              <a:ext cx="1258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linksrum</a:t>
              </a:r>
              <a:endParaRPr lang="de-DE" sz="2400" dirty="0" smtClean="0"/>
            </a:p>
          </p:txBody>
        </p:sp>
        <p:cxnSp>
          <p:nvCxnSpPr>
            <p:cNvPr id="18" name="Gerader Verbinder 17"/>
            <p:cNvCxnSpPr/>
            <p:nvPr/>
          </p:nvCxnSpPr>
          <p:spPr>
            <a:xfrm>
              <a:off x="4119612" y="1795111"/>
              <a:ext cx="2830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4284619" y="2046035"/>
              <a:ext cx="2338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drehenlinks</a:t>
              </a:r>
              <a:r>
                <a:rPr lang="de-DE" sz="2400" dirty="0" smtClean="0"/>
                <a:t>()</a:t>
              </a:r>
              <a:endParaRPr lang="de-DE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913396976"/>
      </p:ext>
    </p:extLst>
  </p:cSld>
  <p:clrMapOvr>
    <a:masterClrMapping/>
  </p:clrMapOvr>
  <p:transition spd="slow" advTm="2849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22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Office PowerPoint</Application>
  <PresentationFormat>Breitbild</PresentationFormat>
  <Paragraphs>123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  <vt:lpstr>Einführung Zustandsdiagramm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Timer</dc:title>
  <dc:creator>Jörg Sturm</dc:creator>
  <cp:lastModifiedBy>Jörg Sturm</cp:lastModifiedBy>
  <cp:revision>47</cp:revision>
  <dcterms:created xsi:type="dcterms:W3CDTF">2020-04-14T15:29:24Z</dcterms:created>
  <dcterms:modified xsi:type="dcterms:W3CDTF">2020-06-08T13:10:11Z</dcterms:modified>
</cp:coreProperties>
</file>