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7" autoAdjust="0"/>
    <p:restoredTop sz="94688" autoAdjust="0"/>
  </p:normalViewPr>
  <p:slideViewPr>
    <p:cSldViewPr>
      <p:cViewPr varScale="1">
        <p:scale>
          <a:sx n="101" d="100"/>
          <a:sy n="101" d="100"/>
        </p:scale>
        <p:origin x="1980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407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6F5E-E70C-4C30-B988-94439ADBD515}" type="datetimeFigureOut">
              <a:rPr lang="de-DE" smtClean="0"/>
              <a:t>15.05.2026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9292B-8929-4EF3-890E-0510944A62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8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292B-8929-4EF3-890E-0510944A624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1401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CE00E3B-9D44-E9E9-0739-C69310891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330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9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34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32843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4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9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5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96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5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 txBox="1">
            <a:spLocks/>
          </p:cNvSpPr>
          <p:nvPr userDrawn="1"/>
        </p:nvSpPr>
        <p:spPr>
          <a:xfrm>
            <a:off x="251520" y="6453336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000" kern="120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048000" algn="l"/>
              </a:tabLst>
            </a:pPr>
            <a:r>
              <a:rPr lang="de-DE" sz="900" dirty="0"/>
              <a:t>Stand: 2026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1832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26" Type="http://schemas.openxmlformats.org/officeDocument/2006/relationships/image" Target="../media/image24.svg"/><Relationship Id="rId21" Type="http://schemas.openxmlformats.org/officeDocument/2006/relationships/image" Target="../media/image19.png"/><Relationship Id="rId34" Type="http://schemas.openxmlformats.org/officeDocument/2006/relationships/image" Target="../media/image32.sv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5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24" Type="http://schemas.openxmlformats.org/officeDocument/2006/relationships/image" Target="../media/image22.svg"/><Relationship Id="rId32" Type="http://schemas.openxmlformats.org/officeDocument/2006/relationships/image" Target="../media/image30.svg"/><Relationship Id="rId37" Type="http://schemas.openxmlformats.org/officeDocument/2006/relationships/image" Target="../media/image34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svg"/><Relationship Id="rId36" Type="http://schemas.microsoft.com/office/2007/relationships/hdphoto" Target="../media/hdphoto1.wdp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Relationship Id="rId27" Type="http://schemas.openxmlformats.org/officeDocument/2006/relationships/image" Target="../media/image25.png"/><Relationship Id="rId30" Type="http://schemas.openxmlformats.org/officeDocument/2006/relationships/image" Target="../media/image28.svg"/><Relationship Id="rId35" Type="http://schemas.openxmlformats.org/officeDocument/2006/relationships/image" Target="../media/image33.png"/><Relationship Id="rId8" Type="http://schemas.openxmlformats.org/officeDocument/2006/relationships/image" Target="../media/image6.sv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675" y="128561"/>
            <a:ext cx="8901593" cy="33855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Advance Organizer: Lernfeld 5 – Kunden akquirieren und binden</a:t>
            </a:r>
          </a:p>
        </p:txBody>
      </p:sp>
      <p:sp>
        <p:nvSpPr>
          <p:cNvPr id="47" name="AutoShape 4" descr="Bildergebnis für buchungsstemp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12" name="Textfeld 1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707904" y="598809"/>
            <a:ext cx="54494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„Die Schülerinnen und Schüler verfügen über die Kompetenz, den Einsatz von Preis- und Kommunikationspolitik für die Kundengewinnung und -bindung zu nutzen.“</a:t>
            </a:r>
          </a:p>
        </p:txBody>
      </p:sp>
      <p:sp>
        <p:nvSpPr>
          <p:cNvPr id="27" name="Rechteck 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4560" y="1112299"/>
            <a:ext cx="20089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Marktsituation analysieren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8" name="Grafik 6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95442">
            <a:off x="2641571" y="1595156"/>
            <a:ext cx="312532" cy="337894"/>
          </a:xfrm>
          <a:prstGeom prst="rect">
            <a:avLst/>
          </a:prstGeom>
        </p:spPr>
      </p:pic>
      <p:sp>
        <p:nvSpPr>
          <p:cNvPr id="33" name="Rechteck 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976" y="893305"/>
            <a:ext cx="181972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Primär- und Sekundärforschung</a:t>
            </a:r>
            <a:endParaRPr lang="de-DE" sz="900" dirty="0"/>
          </a:p>
        </p:txBody>
      </p:sp>
      <p:sp>
        <p:nvSpPr>
          <p:cNvPr id="37" name="Rechteck 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361309"/>
            <a:ext cx="271804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cs typeface="Arial" panose="020B0604020202020204" pitchFamily="34" charset="0"/>
              </a:rPr>
              <a:t>Kundenstruktur, Konkurrenz, konjunkturelle Lage</a:t>
            </a:r>
          </a:p>
        </p:txBody>
      </p:sp>
      <p:sp>
        <p:nvSpPr>
          <p:cNvPr id="38" name="Rechteck 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34463" y="2152068"/>
            <a:ext cx="16302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Fragebogen gestalten</a:t>
            </a:r>
            <a:endParaRPr lang="de-DE" sz="1000" dirty="0"/>
          </a:p>
        </p:txBody>
      </p:sp>
      <p:sp>
        <p:nvSpPr>
          <p:cNvPr id="53" name="Rechteck 5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14893" y="1933194"/>
            <a:ext cx="12693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Formulargestaltung</a:t>
            </a:r>
            <a:endParaRPr lang="de-DE" sz="900" dirty="0"/>
          </a:p>
        </p:txBody>
      </p:sp>
      <p:sp>
        <p:nvSpPr>
          <p:cNvPr id="54" name="Rechteck 5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00092" y="1743480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Markt erkunden und absatzpolitische Ziele ableiten</a:t>
            </a:r>
            <a:endParaRPr lang="de-DE" sz="1000" dirty="0"/>
          </a:p>
        </p:txBody>
      </p:sp>
      <p:sp>
        <p:nvSpPr>
          <p:cNvPr id="55" name="Rechteck 5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90489" y="1490333"/>
            <a:ext cx="160813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Käufer- und Verkäufermarkt</a:t>
            </a:r>
            <a:endParaRPr lang="de-DE" sz="900" dirty="0"/>
          </a:p>
        </p:txBody>
      </p:sp>
      <p:sp>
        <p:nvSpPr>
          <p:cNvPr id="56" name="Rechteck 5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12486" y="1490333"/>
            <a:ext cx="141577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vollständige Konkurrenz</a:t>
            </a:r>
            <a:endParaRPr lang="de-DE" sz="900" dirty="0"/>
          </a:p>
        </p:txBody>
      </p:sp>
      <p:sp>
        <p:nvSpPr>
          <p:cNvPr id="57" name="Rechteck 5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72153" y="2953942"/>
            <a:ext cx="2646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Produktnutzen ermitteln und Wettbewerbsstrategien ausarbeiten</a:t>
            </a:r>
            <a:endParaRPr lang="de-DE" sz="1000" dirty="0"/>
          </a:p>
        </p:txBody>
      </p:sp>
      <p:sp>
        <p:nvSpPr>
          <p:cNvPr id="61" name="Rechteck 6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77686" y="4012569"/>
            <a:ext cx="1188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Werbung planen</a:t>
            </a:r>
            <a:endParaRPr lang="de-DE" sz="1000" dirty="0"/>
          </a:p>
        </p:txBody>
      </p:sp>
      <p:sp>
        <p:nvSpPr>
          <p:cNvPr id="65" name="Rechteck 6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19367" y="5333350"/>
            <a:ext cx="25234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Werbemittel formulieren und gestalten</a:t>
            </a:r>
            <a:endParaRPr lang="de-DE" sz="1000" dirty="0"/>
          </a:p>
        </p:txBody>
      </p:sp>
      <p:sp>
        <p:nvSpPr>
          <p:cNvPr id="66" name="Rechteck 6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99282" y="5729096"/>
            <a:ext cx="2646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Grenzen der Werbung aufzeigen und beurteilen</a:t>
            </a:r>
            <a:endParaRPr lang="de-DE" sz="1000" dirty="0"/>
          </a:p>
        </p:txBody>
      </p:sp>
      <p:sp>
        <p:nvSpPr>
          <p:cNvPr id="70" name="Rechteck 6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92055" y="5125283"/>
            <a:ext cx="2430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Preis- und Kommunikationspolitik entwickeln</a:t>
            </a:r>
            <a:endParaRPr lang="de-DE" sz="1000" dirty="0"/>
          </a:p>
        </p:txBody>
      </p:sp>
      <p:sp>
        <p:nvSpPr>
          <p:cNvPr id="74" name="Rechteck 7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8670" y="3761199"/>
            <a:ext cx="2646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Wirkung von Marketingmaßnahmen beurteilen</a:t>
            </a:r>
            <a:endParaRPr lang="de-DE" sz="1000" dirty="0"/>
          </a:p>
        </p:txBody>
      </p:sp>
      <p:cxnSp>
        <p:nvCxnSpPr>
          <p:cNvPr id="22" name="Gerade Verbindung mit Pfeil 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7446804" y="4978139"/>
            <a:ext cx="254279" cy="32508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fik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61652" y="2158332"/>
            <a:ext cx="515359" cy="515359"/>
          </a:xfrm>
          <a:prstGeom prst="rect">
            <a:avLst/>
          </a:prstGeom>
        </p:spPr>
      </p:pic>
      <p:pic>
        <p:nvPicPr>
          <p:cNvPr id="29" name="Grafik 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30208" y="2181689"/>
            <a:ext cx="509429" cy="509429"/>
          </a:xfrm>
          <a:prstGeom prst="rect">
            <a:avLst/>
          </a:prstGeom>
        </p:spPr>
      </p:pic>
      <p:pic>
        <p:nvPicPr>
          <p:cNvPr id="30" name="Grafik 2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10738" y="2420829"/>
            <a:ext cx="493647" cy="493647"/>
          </a:xfrm>
          <a:prstGeom prst="rect">
            <a:avLst/>
          </a:prstGeom>
        </p:spPr>
      </p:pic>
      <p:pic>
        <p:nvPicPr>
          <p:cNvPr id="31" name="Grafik 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907534" y="6036038"/>
            <a:ext cx="370497" cy="399512"/>
          </a:xfrm>
          <a:prstGeom prst="rect">
            <a:avLst/>
          </a:prstGeom>
        </p:spPr>
      </p:pic>
      <p:sp>
        <p:nvSpPr>
          <p:cNvPr id="32" name="Textfeld 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289179" y="5370783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pic>
        <p:nvPicPr>
          <p:cNvPr id="34" name="Grafik 3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962627" y="5388261"/>
            <a:ext cx="303598" cy="327374"/>
          </a:xfrm>
          <a:prstGeom prst="rect">
            <a:avLst/>
          </a:prstGeom>
        </p:spPr>
      </p:pic>
      <p:pic>
        <p:nvPicPr>
          <p:cNvPr id="35" name="Grafik 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689250" y="5365385"/>
            <a:ext cx="343952" cy="370888"/>
          </a:xfrm>
          <a:prstGeom prst="rect">
            <a:avLst/>
          </a:prstGeom>
        </p:spPr>
      </p:pic>
      <p:pic>
        <p:nvPicPr>
          <p:cNvPr id="36" name="Grafik 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251424" y="5670102"/>
            <a:ext cx="344203" cy="344203"/>
          </a:xfrm>
          <a:prstGeom prst="rect">
            <a:avLst/>
          </a:prstGeom>
        </p:spPr>
      </p:pic>
      <p:pic>
        <p:nvPicPr>
          <p:cNvPr id="39" name="Grafik 3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643212" y="5670103"/>
            <a:ext cx="344203" cy="344203"/>
          </a:xfrm>
          <a:prstGeom prst="rect">
            <a:avLst/>
          </a:prstGeom>
        </p:spPr>
      </p:pic>
      <p:pic>
        <p:nvPicPr>
          <p:cNvPr id="40" name="Grafik 3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762154" y="5647387"/>
            <a:ext cx="440724" cy="440724"/>
          </a:xfrm>
          <a:prstGeom prst="rect">
            <a:avLst/>
          </a:prstGeom>
        </p:spPr>
      </p:pic>
      <p:pic>
        <p:nvPicPr>
          <p:cNvPr id="41" name="Grafik 4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307062" y="5642943"/>
            <a:ext cx="412445" cy="412445"/>
          </a:xfrm>
          <a:prstGeom prst="rect">
            <a:avLst/>
          </a:prstGeom>
        </p:spPr>
      </p:pic>
      <p:cxnSp>
        <p:nvCxnSpPr>
          <p:cNvPr id="42" name="Gerade Verbindung mit Pfeil 4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V="1">
            <a:off x="2863224" y="4161309"/>
            <a:ext cx="4388200" cy="101183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Grafik 4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7778985" y="4286561"/>
            <a:ext cx="499741" cy="499741"/>
          </a:xfrm>
          <a:prstGeom prst="rect">
            <a:avLst/>
          </a:prstGeom>
        </p:spPr>
      </p:pic>
      <p:pic>
        <p:nvPicPr>
          <p:cNvPr id="44" name="Grafik 4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7144748" y="4229125"/>
            <a:ext cx="559136" cy="559136"/>
          </a:xfrm>
          <a:prstGeom prst="rect">
            <a:avLst/>
          </a:prstGeom>
        </p:spPr>
      </p:pic>
      <p:pic>
        <p:nvPicPr>
          <p:cNvPr id="45" name="Grafik 4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440452" y="4373478"/>
            <a:ext cx="321331" cy="355911"/>
          </a:xfrm>
          <a:prstGeom prst="rect">
            <a:avLst/>
          </a:prstGeom>
        </p:spPr>
      </p:pic>
      <p:sp>
        <p:nvSpPr>
          <p:cNvPr id="8" name="Textfeld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101587" y="4750859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Zielgruppe</a:t>
            </a:r>
          </a:p>
        </p:txBody>
      </p:sp>
      <p:sp>
        <p:nvSpPr>
          <p:cNvPr id="48" name="Textfeld 4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346629" y="4756777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Streuzeit</a:t>
            </a:r>
          </a:p>
        </p:txBody>
      </p:sp>
      <p:sp>
        <p:nvSpPr>
          <p:cNvPr id="49" name="Textfeld 4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709937" y="4756777"/>
            <a:ext cx="720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Streugebiet</a:t>
            </a:r>
          </a:p>
        </p:txBody>
      </p:sp>
      <p:cxnSp>
        <p:nvCxnSpPr>
          <p:cNvPr id="50" name="Gerade Verbindung mit Pfeil 4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endCxn id="57" idx="0"/>
          </p:cNvCxnSpPr>
          <p:nvPr/>
        </p:nvCxnSpPr>
        <p:spPr>
          <a:xfrm>
            <a:off x="7279081" y="1942867"/>
            <a:ext cx="716092" cy="101107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Grafik 5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36167" y="5588310"/>
            <a:ext cx="303598" cy="303598"/>
          </a:xfrm>
          <a:prstGeom prst="rect">
            <a:avLst/>
          </a:prstGeom>
        </p:spPr>
      </p:pic>
      <p:pic>
        <p:nvPicPr>
          <p:cNvPr id="59" name="Grafik 5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421556" y="5522874"/>
            <a:ext cx="496887" cy="496887"/>
          </a:xfrm>
          <a:prstGeom prst="rect">
            <a:avLst/>
          </a:prstGeom>
        </p:spPr>
      </p:pic>
      <p:cxnSp>
        <p:nvCxnSpPr>
          <p:cNvPr id="60" name="Gerade Verbindung mit Pfeil 5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278176" y="4034616"/>
            <a:ext cx="467760" cy="103319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Grafik 6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911601" y="3287000"/>
            <a:ext cx="466223" cy="466223"/>
          </a:xfrm>
          <a:prstGeom prst="rect">
            <a:avLst/>
          </a:prstGeom>
        </p:spPr>
      </p:pic>
      <p:pic>
        <p:nvPicPr>
          <p:cNvPr id="63" name="Grafik 6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10800000">
            <a:off x="1423979" y="3315008"/>
            <a:ext cx="466223" cy="466223"/>
          </a:xfrm>
          <a:prstGeom prst="rect">
            <a:avLst/>
          </a:prstGeom>
        </p:spPr>
      </p:pic>
      <p:pic>
        <p:nvPicPr>
          <p:cNvPr id="64" name="Grafik 63" descr="Advance Organizer: Lernfeld 5 – Kunden akquirieren und binden in verbalisierter Form&#10;&#10;Hinweis: der Advance Organizer ist eine visuelle Lern und Orientierungshilfe, die Themen gedanklich strukturiert und verknüpft. &#10;&#10;I. Kernkompetenz des Lernfelds&#10;„Die Schülerinnen und Schüler verfügen über die Kompetenz, den Einsatz von Preis- und Kommunikationspolitik für die Kundengewinnung und -bindung zu nutzen.“&#10;&#10;II. Struktur des Lernfelds in barrierefreier Form (Abbildung der einzelnen Lernsituatio-nen)  &#10;&#10;1. Marktsituation analysieren&#10;2. Fragebogen gestalten &#10;3. Markt erkunden und absatzpolitische Ziele ableiten&#10;4. Produktnutzen ermitteln, Kundenbeziehungen gestalten und Wettbewerbsstrate-gien ausarbeiten &#10;5. Werbung planen&#10;6. Werbemittel formulieren und gestalten &#10;7. Grenzen der Werbung aufzeigen und beurteilen&#10;8. Preis- und Kommunikationspolitik entwickeln &#10;9. Wirkung von Marketingmaßnahmen beurteilen &#10;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rightnessContrast bright="67000" contras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83" y="1640833"/>
            <a:ext cx="548341" cy="548341"/>
          </a:xfrm>
          <a:prstGeom prst="rect">
            <a:avLst/>
          </a:prstGeom>
        </p:spPr>
      </p:pic>
      <p:pic>
        <p:nvPicPr>
          <p:cNvPr id="69" name="Grafik 6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501247">
            <a:off x="8268679" y="2194375"/>
            <a:ext cx="312532" cy="337894"/>
          </a:xfrm>
          <a:prstGeom prst="rect">
            <a:avLst/>
          </a:prstGeom>
        </p:spPr>
      </p:pic>
      <p:pic>
        <p:nvPicPr>
          <p:cNvPr id="71" name="Grafik 7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153351">
            <a:off x="4555051" y="1904146"/>
            <a:ext cx="312532" cy="337894"/>
          </a:xfrm>
          <a:prstGeom prst="rect">
            <a:avLst/>
          </a:prstGeom>
        </p:spPr>
      </p:pic>
      <p:pic>
        <p:nvPicPr>
          <p:cNvPr id="72" name="Grafik 7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650160">
            <a:off x="8507723" y="3599907"/>
            <a:ext cx="353192" cy="337894"/>
          </a:xfrm>
          <a:prstGeom prst="rect">
            <a:avLst/>
          </a:prstGeom>
        </p:spPr>
      </p:pic>
      <p:pic>
        <p:nvPicPr>
          <p:cNvPr id="73" name="Grafik 7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602664">
            <a:off x="8284186" y="5058767"/>
            <a:ext cx="312532" cy="337894"/>
          </a:xfrm>
          <a:prstGeom prst="rect">
            <a:avLst/>
          </a:prstGeom>
        </p:spPr>
      </p:pic>
      <p:pic>
        <p:nvPicPr>
          <p:cNvPr id="75" name="Grafik 7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820592" flipH="1">
            <a:off x="5411468" y="5357882"/>
            <a:ext cx="345768" cy="364355"/>
          </a:xfrm>
          <a:prstGeom prst="rect">
            <a:avLst/>
          </a:prstGeom>
        </p:spPr>
      </p:pic>
      <p:pic>
        <p:nvPicPr>
          <p:cNvPr id="77" name="Grafik 7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916227" flipH="1">
            <a:off x="2861498" y="5296335"/>
            <a:ext cx="382083" cy="374685"/>
          </a:xfrm>
          <a:prstGeom prst="rect">
            <a:avLst/>
          </a:prstGeom>
        </p:spPr>
      </p:pic>
      <p:pic>
        <p:nvPicPr>
          <p:cNvPr id="79" name="Grafik 7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367102">
            <a:off x="295787" y="4435019"/>
            <a:ext cx="312532" cy="337894"/>
          </a:xfrm>
          <a:prstGeom prst="rect">
            <a:avLst/>
          </a:prstGeom>
        </p:spPr>
      </p:pic>
      <p:pic>
        <p:nvPicPr>
          <p:cNvPr id="81" name="Grafik 8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7330944" y="3344521"/>
            <a:ext cx="448041" cy="448041"/>
          </a:xfrm>
          <a:prstGeom prst="rect">
            <a:avLst/>
          </a:prstGeom>
        </p:spPr>
      </p:pic>
      <p:cxnSp>
        <p:nvCxnSpPr>
          <p:cNvPr id="82" name="Gerade Verbindung mit Pfeil 8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212705" y="1218052"/>
            <a:ext cx="3079375" cy="61490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endCxn id="66" idx="1"/>
          </p:cNvCxnSpPr>
          <p:nvPr/>
        </p:nvCxnSpPr>
        <p:spPr>
          <a:xfrm>
            <a:off x="2358777" y="5456460"/>
            <a:ext cx="840505" cy="47269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00905BCE-BAA6-D8C0-A0A2-1D15635749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297926" y="6088111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114CC8E-052B-9961-41BB-3546F30951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838357" y="6055388"/>
            <a:ext cx="440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bg1">
                    <a:lumMod val="75000"/>
                  </a:schemeClr>
                </a:solidFill>
                <a:sym typeface="Webdings" panose="05030102010509060703" pitchFamily="18" charset="2"/>
              </a:rPr>
              <a:t></a:t>
            </a:r>
            <a:endParaRPr lang="de-DE" sz="2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20057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PresentationFormat>Bildschirmpräsentation (4:3)</PresentationFormat>
  <Paragraphs>23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Webdings</vt:lpstr>
      <vt:lpstr>Larissa</vt:lpstr>
      <vt:lpstr>Advance Organizer: Lernfeld 5 – Kunden akquirieren und binden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2017-10-01T16:54:20Z</dcterms:created>
  <dcterms:modified xsi:type="dcterms:W3CDTF">2026-05-15T07:41:50Z</dcterms:modified>
</cp:coreProperties>
</file>