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D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1" autoAdjust="0"/>
    <p:restoredTop sz="86425" autoAdjust="0"/>
  </p:normalViewPr>
  <p:slideViewPr>
    <p:cSldViewPr>
      <p:cViewPr>
        <p:scale>
          <a:sx n="120" d="100"/>
          <a:sy n="120" d="100"/>
        </p:scale>
        <p:origin x="912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764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86F5E-E70C-4C30-B988-94439ADBD515}" type="datetimeFigureOut">
              <a:rPr lang="de-DE" smtClean="0"/>
              <a:t>15.05.2026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9292B-8929-4EF3-890E-0510944A624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489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9292B-8929-4EF3-890E-0510944A624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6677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93309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0192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3346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4364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3144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8593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756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9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2962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5581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25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ußzeilenplatzhalter 6"/>
          <p:cNvSpPr txBox="1">
            <a:spLocks/>
          </p:cNvSpPr>
          <p:nvPr userDrawn="1"/>
        </p:nvSpPr>
        <p:spPr>
          <a:xfrm>
            <a:off x="251520" y="6453336"/>
            <a:ext cx="8568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000" kern="120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048000" algn="l"/>
              </a:tabLst>
            </a:pPr>
            <a:r>
              <a:rPr lang="de-DE" sz="900" dirty="0"/>
              <a:t>Stand: 2026      	Kaufmann/Kauffrau für Büromanagement</a:t>
            </a:r>
          </a:p>
        </p:txBody>
      </p:sp>
    </p:spTree>
    <p:extLst>
      <p:ext uri="{BB962C8B-B14F-4D97-AF65-F5344CB8AC3E}">
        <p14:creationId xmlns:p14="http://schemas.microsoft.com/office/powerpoint/2010/main" val="183239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26" Type="http://schemas.openxmlformats.org/officeDocument/2006/relationships/image" Target="../media/image24.sv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20" Type="http://schemas.openxmlformats.org/officeDocument/2006/relationships/image" Target="../media/image18.svg"/><Relationship Id="rId29" Type="http://schemas.openxmlformats.org/officeDocument/2006/relationships/image" Target="../media/image27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24" Type="http://schemas.openxmlformats.org/officeDocument/2006/relationships/image" Target="../media/image22.svg"/><Relationship Id="rId32" Type="http://schemas.openxmlformats.org/officeDocument/2006/relationships/image" Target="../media/image30.png"/><Relationship Id="rId37" Type="http://schemas.openxmlformats.org/officeDocument/2006/relationships/image" Target="../media/image35.sv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31" Type="http://schemas.openxmlformats.org/officeDocument/2006/relationships/image" Target="../media/image29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Relationship Id="rId22" Type="http://schemas.openxmlformats.org/officeDocument/2006/relationships/image" Target="../media/image20.sv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svg"/><Relationship Id="rId8" Type="http://schemas.openxmlformats.org/officeDocument/2006/relationships/image" Target="../media/image6.sv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AutoShape 4" descr="Bildergebnis für buchungsstemp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7" name="Textfeld 6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1105" y="128290"/>
            <a:ext cx="890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</a:t>
            </a:r>
            <a:r>
              <a:rPr lang="de-DE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Organizer: Lernfeld </a:t>
            </a:r>
            <a:r>
              <a:rPr lang="de-DE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– Personalwirtschaftliche Aufgaben wahrnehmen</a:t>
            </a:r>
          </a:p>
        </p:txBody>
      </p:sp>
      <p:sp>
        <p:nvSpPr>
          <p:cNvPr id="78" name="Textfeld 7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584522" y="535395"/>
            <a:ext cx="437348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„Die Schülerinnen und Schüler besitzen die Kompetenz, bei der Beschaffung, Verwaltung und Entwicklung von Personal sowie bei der Beendigung von Arbeitsverhältnissen mitzuwirken.“</a:t>
            </a:r>
          </a:p>
        </p:txBody>
      </p:sp>
      <p:sp>
        <p:nvSpPr>
          <p:cNvPr id="84" name="Rechteck 8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0395" y="1131709"/>
            <a:ext cx="200892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Personalbestand analysieren</a:t>
            </a:r>
            <a:endParaRPr 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6" name="Grafik 8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154888">
            <a:off x="4769357" y="1186084"/>
            <a:ext cx="251972" cy="347608"/>
          </a:xfrm>
          <a:prstGeom prst="rect">
            <a:avLst/>
          </a:prstGeom>
        </p:spPr>
      </p:pic>
      <p:sp>
        <p:nvSpPr>
          <p:cNvPr id="87" name="Rechteck 8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23374"/>
            <a:ext cx="267252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cs typeface="Arial" panose="020B0604020202020204" pitchFamily="34" charset="0"/>
              </a:rPr>
              <a:t>Demografie, außenwirtschaftliche Entwicklungen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feld 10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138048" y="2353336"/>
            <a:ext cx="448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§§</a:t>
            </a:r>
          </a:p>
        </p:txBody>
      </p:sp>
      <p:pic>
        <p:nvPicPr>
          <p:cNvPr id="122" name="Grafik 1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7834602">
            <a:off x="2706627" y="854505"/>
            <a:ext cx="251972" cy="347608"/>
          </a:xfrm>
          <a:prstGeom prst="rect">
            <a:avLst/>
          </a:prstGeom>
        </p:spPr>
      </p:pic>
      <p:sp>
        <p:nvSpPr>
          <p:cNvPr id="2" name="Rechteck 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4965" y="732734"/>
            <a:ext cx="117852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Inklusion, Migration</a:t>
            </a:r>
            <a:endParaRPr lang="de-DE" sz="900" dirty="0"/>
          </a:p>
        </p:txBody>
      </p:sp>
      <p:sp>
        <p:nvSpPr>
          <p:cNvPr id="3" name="Rechteck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12481" y="1149881"/>
            <a:ext cx="18245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Personalbedarf bestimmen</a:t>
            </a:r>
            <a:endParaRPr lang="de-DE" sz="1000" dirty="0"/>
          </a:p>
        </p:txBody>
      </p:sp>
      <p:sp>
        <p:nvSpPr>
          <p:cNvPr id="4" name="Rechteck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16130" y="1275138"/>
            <a:ext cx="38157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Arbeits-</a:t>
            </a:r>
            <a:r>
              <a:rPr lang="de-DE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und Entgeltmodelle erkunden</a:t>
            </a:r>
            <a:endParaRPr lang="de-DE" sz="1000" dirty="0"/>
          </a:p>
        </p:txBody>
      </p:sp>
      <p:sp>
        <p:nvSpPr>
          <p:cNvPr id="5" name="Rechteck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3815" y="2041414"/>
            <a:ext cx="271804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Wege der Personalbeschaffung aufzeigen</a:t>
            </a:r>
            <a:endParaRPr lang="de-DE" sz="1000" dirty="0"/>
          </a:p>
        </p:txBody>
      </p:sp>
      <p:sp>
        <p:nvSpPr>
          <p:cNvPr id="6" name="Rechteck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236296" y="1834668"/>
            <a:ext cx="85792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intern, extern</a:t>
            </a:r>
            <a:endParaRPr lang="de-DE" sz="900" dirty="0"/>
          </a:p>
        </p:txBody>
      </p:sp>
      <p:sp>
        <p:nvSpPr>
          <p:cNvPr id="7" name="Rechteck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7837" y="2865574"/>
            <a:ext cx="14142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Stellenanzeigen formulieren</a:t>
            </a:r>
            <a:endParaRPr lang="de-DE" sz="1000" dirty="0"/>
          </a:p>
        </p:txBody>
      </p:sp>
      <p:sp>
        <p:nvSpPr>
          <p:cNvPr id="68" name="Textfeld 6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8185356" y="2818391"/>
            <a:ext cx="448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§§</a:t>
            </a:r>
          </a:p>
        </p:txBody>
      </p:sp>
      <p:sp>
        <p:nvSpPr>
          <p:cNvPr id="8" name="Rechteck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89557" y="3722176"/>
            <a:ext cx="2646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Ablauf des Auswahl- und Einstellungs-verfahrens organisieren</a:t>
            </a:r>
            <a:endParaRPr lang="de-DE" sz="1000" dirty="0"/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41209" y="3529441"/>
            <a:ext cx="139653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Betriebsrat, Personalrat</a:t>
            </a:r>
            <a:endParaRPr lang="de-DE" sz="900" dirty="0"/>
          </a:p>
        </p:txBody>
      </p:sp>
      <p:sp>
        <p:nvSpPr>
          <p:cNvPr id="10" name="Rechteck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71267" y="4648796"/>
            <a:ext cx="16736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Auswahlverfahren durchführen</a:t>
            </a:r>
            <a:endParaRPr lang="de-DE" sz="1000" dirty="0"/>
          </a:p>
        </p:txBody>
      </p:sp>
      <p:sp>
        <p:nvSpPr>
          <p:cNvPr id="11" name="Rechteck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89557" y="5637381"/>
            <a:ext cx="19122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Bei der Erstellung von Arbeitsverträgen mitwirken</a:t>
            </a:r>
            <a:endParaRPr lang="de-DE" sz="1000" dirty="0"/>
          </a:p>
        </p:txBody>
      </p:sp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31681" y="5438111"/>
            <a:ext cx="264604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cs typeface="Arial" panose="020B0604020202020204" pitchFamily="34" charset="0"/>
              </a:rPr>
              <a:t>Gesetze, Tarifverträge, Betriebsvereinbarungen</a:t>
            </a:r>
          </a:p>
        </p:txBody>
      </p:sp>
      <p:sp>
        <p:nvSpPr>
          <p:cNvPr id="13" name="Rechteck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62171" y="5608978"/>
            <a:ext cx="11862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Personalakten führen</a:t>
            </a:r>
            <a:endParaRPr lang="de-DE" sz="1000" dirty="0"/>
          </a:p>
        </p:txBody>
      </p:sp>
      <p:sp>
        <p:nvSpPr>
          <p:cNvPr id="14" name="Rechteck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01270" y="5781879"/>
            <a:ext cx="19315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Personaleinsatz planen und dokumentieren</a:t>
            </a:r>
            <a:endParaRPr lang="de-DE" sz="1000" dirty="0"/>
          </a:p>
        </p:txBody>
      </p:sp>
      <p:sp>
        <p:nvSpPr>
          <p:cNvPr id="15" name="Rechteck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71060" y="5586094"/>
            <a:ext cx="299198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cs typeface="Arial" panose="020B0604020202020204" pitchFamily="34" charset="0"/>
              </a:rPr>
              <a:t>Probezeit, Mutterschutz, Entgeltfortzahlung, Kündigung</a:t>
            </a:r>
          </a:p>
        </p:txBody>
      </p:sp>
      <p:sp>
        <p:nvSpPr>
          <p:cNvPr id="16" name="Rechteck 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067411" y="4679720"/>
            <a:ext cx="289904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Personalstatistiken erstellen und auswerten</a:t>
            </a:r>
            <a:endParaRPr lang="de-DE" sz="1000" dirty="0"/>
          </a:p>
        </p:txBody>
      </p:sp>
      <p:sp>
        <p:nvSpPr>
          <p:cNvPr id="77" name="Rechteck 7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3206" y="5013744"/>
            <a:ext cx="180595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Tabellenkalkulationsprogramm</a:t>
            </a:r>
          </a:p>
        </p:txBody>
      </p:sp>
      <p:sp>
        <p:nvSpPr>
          <p:cNvPr id="17" name="Rechteck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0594" y="4217002"/>
            <a:ext cx="161454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Nettoentgelt berechnen</a:t>
            </a:r>
            <a:endParaRPr lang="de-DE" sz="1000" dirty="0"/>
          </a:p>
        </p:txBody>
      </p:sp>
      <p:sp>
        <p:nvSpPr>
          <p:cNvPr id="18" name="Rechteck 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169" y="4004483"/>
            <a:ext cx="322448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Entgelttarifvertrag, Betriebsvereinbarung, Arbeitsvertrag</a:t>
            </a:r>
            <a:endParaRPr lang="de-DE" sz="900" dirty="0"/>
          </a:p>
        </p:txBody>
      </p:sp>
      <p:sp>
        <p:nvSpPr>
          <p:cNvPr id="19" name="Rechteck 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15816" y="3247777"/>
            <a:ext cx="23734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Personal motivieren, binden und entwickeln</a:t>
            </a:r>
            <a:endParaRPr lang="de-DE" sz="1000" dirty="0"/>
          </a:p>
        </p:txBody>
      </p:sp>
      <p:sp>
        <p:nvSpPr>
          <p:cNvPr id="20" name="Rechteck 1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9742" y="2938326"/>
            <a:ext cx="222208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Sozialen Arbeitsschutz darstellen</a:t>
            </a:r>
            <a:endParaRPr lang="de-DE" sz="1000" dirty="0"/>
          </a:p>
        </p:txBody>
      </p:sp>
      <p:sp>
        <p:nvSpPr>
          <p:cNvPr id="21" name="Rechteck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8775" y="2753861"/>
            <a:ext cx="118494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Mutterschutzgesetz</a:t>
            </a:r>
            <a:endParaRPr lang="de-DE" sz="900" dirty="0"/>
          </a:p>
        </p:txBody>
      </p:sp>
      <p:sp>
        <p:nvSpPr>
          <p:cNvPr id="22" name="Rechteck 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26613" y="2347551"/>
            <a:ext cx="19303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Arbeitsverhältnisse beenden</a:t>
            </a:r>
            <a:endParaRPr lang="de-DE" sz="1000" dirty="0"/>
          </a:p>
        </p:txBody>
      </p:sp>
      <p:sp>
        <p:nvSpPr>
          <p:cNvPr id="23" name="Rechteck 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030871" y="2148549"/>
            <a:ext cx="2646040" cy="234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cs typeface="Arial" panose="020B0604020202020204" pitchFamily="34" charset="0"/>
              </a:rPr>
              <a:t>Gesetze, Tarifverträge, Betriebsvereinbarungen</a:t>
            </a:r>
          </a:p>
        </p:txBody>
      </p:sp>
      <p:sp>
        <p:nvSpPr>
          <p:cNvPr id="24" name="Rechteck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6819" y="1982936"/>
            <a:ext cx="18020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Arbeitszeugnisse erstellen</a:t>
            </a:r>
            <a:endParaRPr lang="de-DE" sz="1000" dirty="0"/>
          </a:p>
        </p:txBody>
      </p:sp>
      <p:pic>
        <p:nvPicPr>
          <p:cNvPr id="112" name="Grafik 111" descr="Advance Organizer: Lernfeld 8 – Personalwirtschaftliche Aufgaben wahrnehmen in verbalisierter Form&#10;&#10;Hinweis: der Advance Organizer ist eine visuelle Lern und Orientierungshilfe, die Themen gedanklich strukturiert und verknüpft. &#10;&#10;&#10;I. Kernkompetenz des Lernfelds: &#10;„Die Schülerinnen und Schüler besitzen die Kompetenz, bei der Beschaffung, Verwal-tung und Entwicklung von Personal sowie bei der Beendigung von Arbeitsverhältnissen mitzuwirken.“&#10;&#10;II. Struktur des Lernfelds in barrierefreier Form (Abbildung der einzelnen Lernsituatio-nen)  &#10;&#10;• Personalbestand analysieren&#10;• Personalbedarf bestimmen &#10;• Arbeits- und Entgeltmodelle erkunden&#10;• Wege der Personalbeschaffung aufzeigen&#10;• Stellenanzeigen formulieren&#10;• Ablauf des Auswahl- und Einstellungsverfahrens organisieren&#10;• Auswahlverfahren durchführen&#10;• Bei der Erstellung von Arbeitsverträgen mitwirken&#10;• Personalakten führen&#10;• Personaleinsatz planen und dokumentieren&#10;• Personalstatistiken erstellen und auswerten&#10;• Nettoentgelt berechnen&#10;• Personal motivieren, binden und entwickeln&#10;• Sozialen Arbeitsschutz darstellen&#10;• Arbeitsverhältnisse beenden&#10;• Arbeitszeugnisse erstellen&#10;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9509" y="1333434"/>
            <a:ext cx="399080" cy="399080"/>
          </a:xfrm>
          <a:prstGeom prst="rect">
            <a:avLst/>
          </a:prstGeom>
        </p:spPr>
      </p:pic>
      <p:pic>
        <p:nvPicPr>
          <p:cNvPr id="126" name="Grafik 12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546576" y="1346415"/>
            <a:ext cx="395437" cy="395437"/>
          </a:xfrm>
          <a:prstGeom prst="rect">
            <a:avLst/>
          </a:prstGeom>
        </p:spPr>
      </p:pic>
      <p:pic>
        <p:nvPicPr>
          <p:cNvPr id="140" name="Grafik 13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71590" y="1541354"/>
            <a:ext cx="382320" cy="382320"/>
          </a:xfrm>
          <a:prstGeom prst="rect">
            <a:avLst/>
          </a:prstGeom>
        </p:spPr>
      </p:pic>
      <p:pic>
        <p:nvPicPr>
          <p:cNvPr id="142" name="Grafik 14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86465" y="1580715"/>
            <a:ext cx="303598" cy="303598"/>
          </a:xfrm>
          <a:prstGeom prst="rect">
            <a:avLst/>
          </a:prstGeom>
        </p:spPr>
      </p:pic>
      <p:pic>
        <p:nvPicPr>
          <p:cNvPr id="143" name="Grafik 14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779106" y="2246017"/>
            <a:ext cx="471558" cy="471558"/>
          </a:xfrm>
          <a:prstGeom prst="rect">
            <a:avLst/>
          </a:prstGeom>
        </p:spPr>
      </p:pic>
      <p:pic>
        <p:nvPicPr>
          <p:cNvPr id="144" name="Grafik 14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6200000">
            <a:off x="7280283" y="4125413"/>
            <a:ext cx="384976" cy="384976"/>
          </a:xfrm>
          <a:prstGeom prst="rect">
            <a:avLst/>
          </a:prstGeom>
        </p:spPr>
      </p:pic>
      <p:pic>
        <p:nvPicPr>
          <p:cNvPr id="145" name="Grafik 14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40968" y="3189380"/>
            <a:ext cx="471558" cy="471558"/>
          </a:xfrm>
          <a:prstGeom prst="rect">
            <a:avLst/>
          </a:prstGeom>
        </p:spPr>
      </p:pic>
      <p:pic>
        <p:nvPicPr>
          <p:cNvPr id="146" name="Grafik 14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152543" y="6031613"/>
            <a:ext cx="338929" cy="338929"/>
          </a:xfrm>
          <a:prstGeom prst="rect">
            <a:avLst/>
          </a:prstGeom>
        </p:spPr>
      </p:pic>
      <p:sp>
        <p:nvSpPr>
          <p:cNvPr id="147" name="Textfeld 14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257147" y="5681265"/>
            <a:ext cx="448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§§</a:t>
            </a:r>
          </a:p>
        </p:txBody>
      </p:sp>
      <p:sp>
        <p:nvSpPr>
          <p:cNvPr id="148" name="Textfeld 14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767030" y="4796721"/>
            <a:ext cx="448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§§</a:t>
            </a:r>
          </a:p>
        </p:txBody>
      </p:sp>
      <p:pic>
        <p:nvPicPr>
          <p:cNvPr id="149" name="Grafik 14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153888" y="5008092"/>
            <a:ext cx="312097" cy="312097"/>
          </a:xfrm>
          <a:prstGeom prst="rect">
            <a:avLst/>
          </a:prstGeom>
        </p:spPr>
      </p:pic>
      <p:pic>
        <p:nvPicPr>
          <p:cNvPr id="150" name="Grafik 14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776036" y="6134639"/>
            <a:ext cx="430841" cy="430841"/>
          </a:xfrm>
          <a:prstGeom prst="rect">
            <a:avLst/>
          </a:prstGeom>
        </p:spPr>
      </p:pic>
      <p:pic>
        <p:nvPicPr>
          <p:cNvPr id="151" name="Grafik 15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2592250" y="4896133"/>
            <a:ext cx="471558" cy="471558"/>
          </a:xfrm>
          <a:prstGeom prst="rect">
            <a:avLst/>
          </a:prstGeom>
        </p:spPr>
      </p:pic>
      <p:pic>
        <p:nvPicPr>
          <p:cNvPr id="152" name="Grafik 15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10901" y="4494926"/>
            <a:ext cx="303598" cy="303598"/>
          </a:xfrm>
          <a:prstGeom prst="rect">
            <a:avLst/>
          </a:prstGeom>
        </p:spPr>
      </p:pic>
      <p:pic>
        <p:nvPicPr>
          <p:cNvPr id="153" name="Grafik 15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466" y="3469176"/>
            <a:ext cx="306937" cy="306937"/>
          </a:xfrm>
          <a:prstGeom prst="rect">
            <a:avLst/>
          </a:prstGeom>
        </p:spPr>
      </p:pic>
      <p:pic>
        <p:nvPicPr>
          <p:cNvPr id="154" name="Grafik 15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706955" y="5953434"/>
            <a:ext cx="390921" cy="390921"/>
          </a:xfrm>
          <a:prstGeom prst="rect">
            <a:avLst/>
          </a:prstGeom>
        </p:spPr>
      </p:pic>
      <p:pic>
        <p:nvPicPr>
          <p:cNvPr id="155" name="Grafik 15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302967" y="5940025"/>
            <a:ext cx="356759" cy="356759"/>
          </a:xfrm>
          <a:prstGeom prst="rect">
            <a:avLst/>
          </a:prstGeom>
        </p:spPr>
      </p:pic>
      <p:pic>
        <p:nvPicPr>
          <p:cNvPr id="156" name="Grafik 15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157944" y="3273030"/>
            <a:ext cx="438413" cy="438413"/>
          </a:xfrm>
          <a:prstGeom prst="rect">
            <a:avLst/>
          </a:prstGeom>
        </p:spPr>
      </p:pic>
      <p:pic>
        <p:nvPicPr>
          <p:cNvPr id="157" name="Grafik 15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73999" y="2198917"/>
            <a:ext cx="341868" cy="341868"/>
          </a:xfrm>
          <a:prstGeom prst="rect">
            <a:avLst/>
          </a:prstGeom>
        </p:spPr>
      </p:pic>
      <p:pic>
        <p:nvPicPr>
          <p:cNvPr id="158" name="Grafik 15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154888">
            <a:off x="7968877" y="1551580"/>
            <a:ext cx="251972" cy="347608"/>
          </a:xfrm>
          <a:prstGeom prst="rect">
            <a:avLst/>
          </a:prstGeom>
        </p:spPr>
      </p:pic>
      <p:pic>
        <p:nvPicPr>
          <p:cNvPr id="159" name="Grafik 15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2252939">
            <a:off x="8132786" y="2383934"/>
            <a:ext cx="251972" cy="347608"/>
          </a:xfrm>
          <a:prstGeom prst="rect">
            <a:avLst/>
          </a:prstGeom>
        </p:spPr>
      </p:pic>
      <p:pic>
        <p:nvPicPr>
          <p:cNvPr id="160" name="Grafik 15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2828729">
            <a:off x="8026751" y="3219793"/>
            <a:ext cx="251972" cy="347608"/>
          </a:xfrm>
          <a:prstGeom prst="rect">
            <a:avLst/>
          </a:prstGeom>
        </p:spPr>
      </p:pic>
      <p:pic>
        <p:nvPicPr>
          <p:cNvPr id="161" name="Grafik 16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339337">
            <a:off x="7939158" y="4210054"/>
            <a:ext cx="251972" cy="347608"/>
          </a:xfrm>
          <a:prstGeom prst="rect">
            <a:avLst/>
          </a:prstGeom>
        </p:spPr>
      </p:pic>
      <p:pic>
        <p:nvPicPr>
          <p:cNvPr id="162" name="Grafik 16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4205886">
            <a:off x="7624937" y="5127998"/>
            <a:ext cx="251972" cy="347608"/>
          </a:xfrm>
          <a:prstGeom prst="rect">
            <a:avLst/>
          </a:prstGeom>
        </p:spPr>
      </p:pic>
      <p:pic>
        <p:nvPicPr>
          <p:cNvPr id="163" name="Grafik 16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998433" flipH="1">
            <a:off x="5744775" y="5431005"/>
            <a:ext cx="249461" cy="364226"/>
          </a:xfrm>
          <a:prstGeom prst="rect">
            <a:avLst/>
          </a:prstGeom>
        </p:spPr>
      </p:pic>
      <p:pic>
        <p:nvPicPr>
          <p:cNvPr id="164" name="Grafik 16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7991137">
            <a:off x="3837747" y="5841168"/>
            <a:ext cx="245406" cy="347608"/>
          </a:xfrm>
          <a:prstGeom prst="rect">
            <a:avLst/>
          </a:prstGeom>
        </p:spPr>
      </p:pic>
      <p:pic>
        <p:nvPicPr>
          <p:cNvPr id="165" name="Grafik 16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80343" flipH="1">
            <a:off x="3390033" y="5247943"/>
            <a:ext cx="249461" cy="364226"/>
          </a:xfrm>
          <a:prstGeom prst="rect">
            <a:avLst/>
          </a:prstGeom>
        </p:spPr>
      </p:pic>
      <p:pic>
        <p:nvPicPr>
          <p:cNvPr id="166" name="Grafik 16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9512805">
            <a:off x="1698459" y="4461003"/>
            <a:ext cx="245406" cy="347608"/>
          </a:xfrm>
          <a:prstGeom prst="rect">
            <a:avLst/>
          </a:prstGeom>
        </p:spPr>
      </p:pic>
      <p:pic>
        <p:nvPicPr>
          <p:cNvPr id="167" name="Grafik 16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242049" flipH="1">
            <a:off x="3099583" y="3688829"/>
            <a:ext cx="249461" cy="364226"/>
          </a:xfrm>
          <a:prstGeom prst="rect">
            <a:avLst/>
          </a:prstGeom>
        </p:spPr>
      </p:pic>
      <p:pic>
        <p:nvPicPr>
          <p:cNvPr id="168" name="Grafik 16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 flipH="1">
            <a:off x="2576886" y="3028274"/>
            <a:ext cx="249461" cy="364226"/>
          </a:xfrm>
          <a:prstGeom prst="rect">
            <a:avLst/>
          </a:prstGeom>
        </p:spPr>
      </p:pic>
      <p:pic>
        <p:nvPicPr>
          <p:cNvPr id="169" name="Grafik 16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537726" flipH="1">
            <a:off x="2194937" y="2610104"/>
            <a:ext cx="249461" cy="364226"/>
          </a:xfrm>
          <a:prstGeom prst="rect">
            <a:avLst/>
          </a:prstGeom>
        </p:spPr>
      </p:pic>
      <p:pic>
        <p:nvPicPr>
          <p:cNvPr id="170" name="Grafik 16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017784" flipH="1">
            <a:off x="1867924" y="1859301"/>
            <a:ext cx="249461" cy="364226"/>
          </a:xfrm>
          <a:prstGeom prst="rect">
            <a:avLst/>
          </a:prstGeom>
        </p:spPr>
      </p:pic>
      <p:sp>
        <p:nvSpPr>
          <p:cNvPr id="171" name="Textfeld 17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524000" y="3089527"/>
            <a:ext cx="448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§§</a:t>
            </a:r>
          </a:p>
        </p:txBody>
      </p:sp>
      <p:cxnSp>
        <p:nvCxnSpPr>
          <p:cNvPr id="69" name="Gerade Verbindung mit Pfeil 6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stCxn id="3" idx="1"/>
            <a:endCxn id="84" idx="3"/>
          </p:cNvCxnSpPr>
          <p:nvPr/>
        </p:nvCxnSpPr>
        <p:spPr>
          <a:xfrm flipH="1" flipV="1">
            <a:off x="2229323" y="1254820"/>
            <a:ext cx="683158" cy="1817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 Verbindung mit Pfeil 7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V="1">
            <a:off x="7665259" y="2347551"/>
            <a:ext cx="0" cy="51802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Gerade Verbindung mit Pfeil 7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V="1">
            <a:off x="6676710" y="4161698"/>
            <a:ext cx="0" cy="120599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Gerade Verbindung mit Pfeil 8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V="1">
            <a:off x="7014885" y="4161698"/>
            <a:ext cx="0" cy="476199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Gerade Verbindung mit Pfeil 8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765139" y="2206660"/>
            <a:ext cx="494249" cy="238914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el 24">
            <a:extLst>
              <a:ext uri="{FF2B5EF4-FFF2-40B4-BE49-F238E27FC236}">
                <a16:creationId xmlns:a16="http://schemas.microsoft.com/office/drawing/2014/main" id="{04D64885-4EF4-C1C1-5FBC-65217B4C64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066566" y="1501681"/>
            <a:ext cx="625080" cy="46166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ebdings" panose="05030102010509060703" pitchFamily="18" charset="2"/>
              </a:rPr>
              <a:t></a:t>
            </a:r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E30FAC61-FDEA-0C22-99EA-8C4C1A1EEA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814315" y="3051973"/>
            <a:ext cx="416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bg1">
                    <a:lumMod val="75000"/>
                  </a:schemeClr>
                </a:solidFill>
                <a:sym typeface="Wingdings" panose="05000000000000000000" pitchFamily="2" charset="2"/>
              </a:rPr>
              <a:t></a:t>
            </a:r>
            <a:endParaRPr lang="de-DE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9058C7E6-6CF7-A0F6-A069-6D0B1A775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985962" y="5850542"/>
            <a:ext cx="593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bg1">
                    <a:lumMod val="75000"/>
                  </a:schemeClr>
                </a:solidFill>
                <a:sym typeface="Webdings" panose="05030102010509060703" pitchFamily="18" charset="2"/>
              </a:rPr>
              <a:t></a:t>
            </a:r>
            <a:endParaRPr lang="de-DE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ED6F247E-0950-6DFD-E31D-86E49A17E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518328" y="2349675"/>
            <a:ext cx="356759" cy="356759"/>
          </a:xfrm>
          <a:prstGeom prst="rect">
            <a:avLst/>
          </a:prstGeom>
        </p:spPr>
      </p:pic>
      <p:sp>
        <p:nvSpPr>
          <p:cNvPr id="30" name="Textfeld 29">
            <a:extLst>
              <a:ext uri="{FF2B5EF4-FFF2-40B4-BE49-F238E27FC236}">
                <a16:creationId xmlns:a16="http://schemas.microsoft.com/office/drawing/2014/main" id="{1889EEC7-ED84-34F3-7B5C-C7995D1B495B}"/>
              </a:ext>
            </a:extLst>
          </p:cNvPr>
          <p:cNvSpPr txBox="1"/>
          <p:nvPr/>
        </p:nvSpPr>
        <p:spPr>
          <a:xfrm>
            <a:off x="5553244" y="1154206"/>
            <a:ext cx="139533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9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Arbeitszeit, Arbeitsort</a:t>
            </a:r>
            <a:endParaRPr lang="de-DE" sz="900" dirty="0"/>
          </a:p>
        </p:txBody>
      </p:sp>
    </p:spTree>
    <p:extLst>
      <p:ext uri="{BB962C8B-B14F-4D97-AF65-F5344CB8AC3E}">
        <p14:creationId xmlns:p14="http://schemas.microsoft.com/office/powerpoint/2010/main" val="4119854285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PresentationFormat>Bildschirmpräsentation (4:3)</PresentationFormat>
  <Paragraphs>38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Webdings</vt:lpstr>
      <vt:lpstr>Wingdings</vt:lpstr>
      <vt:lpstr>Larissa</vt:lpstr>
      <vt:lpstr>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2017-10-01T16:54:20Z</dcterms:created>
  <dcterms:modified xsi:type="dcterms:W3CDTF">2026-05-15T08:21:42Z</dcterms:modified>
</cp:coreProperties>
</file>