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4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76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6F5E-E70C-4C30-B988-94439ADBD515}" type="datetimeFigureOut">
              <a:rPr lang="de-DE" smtClean="0"/>
              <a:t>22.06.2026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9292B-8929-4EF3-890E-0510944A624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8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292B-8929-4EF3-890E-0510944A624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0687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9330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9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3346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4364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14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593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56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9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96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5581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Kaufmann/Kauffrau für Büromanagement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A2F280-2270-44CC-AFC0-E783CFB1CB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25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6"/>
          <p:cNvSpPr txBox="1">
            <a:spLocks/>
          </p:cNvSpPr>
          <p:nvPr userDrawn="1"/>
        </p:nvSpPr>
        <p:spPr>
          <a:xfrm>
            <a:off x="251520" y="6453336"/>
            <a:ext cx="8568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l" defTabSz="914400" rtl="0" eaLnBrk="1" latinLnBrk="0" hangingPunct="1">
              <a:defRPr sz="1000" kern="120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048000" algn="l"/>
              </a:tabLst>
            </a:pPr>
            <a:r>
              <a:rPr lang="de-DE" sz="900" dirty="0"/>
              <a:t>Stand: 2026      	Kaufmann/Kauffrau für Büromanagement</a:t>
            </a:r>
          </a:p>
        </p:txBody>
      </p:sp>
    </p:spTree>
    <p:extLst>
      <p:ext uri="{BB962C8B-B14F-4D97-AF65-F5344CB8AC3E}">
        <p14:creationId xmlns:p14="http://schemas.microsoft.com/office/powerpoint/2010/main" val="18323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26" Type="http://schemas.openxmlformats.org/officeDocument/2006/relationships/image" Target="../media/image24.svg"/><Relationship Id="rId21" Type="http://schemas.openxmlformats.org/officeDocument/2006/relationships/image" Target="../media/image19.png"/><Relationship Id="rId34" Type="http://schemas.openxmlformats.org/officeDocument/2006/relationships/image" Target="../media/image32.sv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24" Type="http://schemas.openxmlformats.org/officeDocument/2006/relationships/image" Target="../media/image22.svg"/><Relationship Id="rId32" Type="http://schemas.openxmlformats.org/officeDocument/2006/relationships/image" Target="../media/image30.sv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svg"/><Relationship Id="rId36" Type="http://schemas.openxmlformats.org/officeDocument/2006/relationships/image" Target="../media/image34.sv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Relationship Id="rId27" Type="http://schemas.openxmlformats.org/officeDocument/2006/relationships/image" Target="../media/image25.png"/><Relationship Id="rId30" Type="http://schemas.openxmlformats.org/officeDocument/2006/relationships/image" Target="../media/image28.svg"/><Relationship Id="rId35" Type="http://schemas.openxmlformats.org/officeDocument/2006/relationships/image" Target="../media/image33.png"/><Relationship Id="rId8" Type="http://schemas.openxmlformats.org/officeDocument/2006/relationships/image" Target="../media/image6.sv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4" descr="Bildergebnis für buchungsstemp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7" name="Textfeld 6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1105" y="128290"/>
            <a:ext cx="890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 Organizer: Lernfeld 9 – Liquidität sichern und Finanzierung vorbereiten</a:t>
            </a:r>
          </a:p>
        </p:txBody>
      </p:sp>
      <p:sp>
        <p:nvSpPr>
          <p:cNvPr id="78" name="Textfeld 77"/>
          <p:cNvSpPr txBox="1"/>
          <p:nvPr/>
        </p:nvSpPr>
        <p:spPr>
          <a:xfrm>
            <a:off x="4757472" y="556126"/>
            <a:ext cx="45365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„Die Schülerinnen und Schüler verfügen über die Kompetenz, die Liquidität ihres Betriebes zu sichern und Finanzierungsentscheidungen für Investitionen unter Berücksichtigung der Rechtsform des Betriebes vorzubereiten.“</a:t>
            </a:r>
          </a:p>
        </p:txBody>
      </p:sp>
      <p:sp>
        <p:nvSpPr>
          <p:cNvPr id="84" name="Rechteck 8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5575" y="803600"/>
            <a:ext cx="25514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Maßnahmen zur Liquiditätssicherung erkunden</a:t>
            </a:r>
            <a:endParaRPr 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Rechteck 8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79382" y="1398880"/>
            <a:ext cx="118494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cs typeface="Arial" panose="020B0604020202020204" pitchFamily="34" charset="0"/>
              </a:rPr>
              <a:t>Liquidität 2. Grades</a:t>
            </a:r>
            <a:endParaRPr lang="de-DE" sz="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hteck 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00571" y="1028309"/>
            <a:ext cx="120898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Liquidität planen</a:t>
            </a:r>
            <a:endParaRPr lang="de-DE" sz="1000" dirty="0"/>
          </a:p>
        </p:txBody>
      </p:sp>
      <p:sp>
        <p:nvSpPr>
          <p:cNvPr id="26" name="Rechteck 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25384" y="1629712"/>
            <a:ext cx="135806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Liquidität bewerten</a:t>
            </a:r>
            <a:endParaRPr lang="de-DE" sz="1000" dirty="0"/>
          </a:p>
        </p:txBody>
      </p:sp>
      <p:sp>
        <p:nvSpPr>
          <p:cNvPr id="27" name="Rechteck 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16216" y="1875933"/>
            <a:ext cx="24174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Zahlungseingänge überwachen und Bonitätsprüfungen veranlassen</a:t>
            </a:r>
            <a:endParaRPr lang="de-DE" sz="1000" dirty="0"/>
          </a:p>
        </p:txBody>
      </p:sp>
      <p:sp>
        <p:nvSpPr>
          <p:cNvPr id="28" name="Rechteck 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41074" y="3229401"/>
            <a:ext cx="21415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Bei nicht rechtzeitiger Zahlung mahnen </a:t>
            </a:r>
            <a:endParaRPr lang="de-DE" sz="1000" dirty="0"/>
          </a:p>
        </p:txBody>
      </p:sp>
      <p:sp>
        <p:nvSpPr>
          <p:cNvPr id="29" name="Rechteck 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76256" y="4653136"/>
            <a:ext cx="19979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Gerichtliches Mahnverfahren beantragen</a:t>
            </a:r>
            <a:endParaRPr lang="de-DE" sz="1000" dirty="0"/>
          </a:p>
        </p:txBody>
      </p:sp>
      <p:sp>
        <p:nvSpPr>
          <p:cNvPr id="30" name="Rechteck 2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05162" y="5713067"/>
            <a:ext cx="186781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Verjährung entgegenwirken</a:t>
            </a:r>
            <a:endParaRPr lang="de-DE" sz="1000" dirty="0"/>
          </a:p>
        </p:txBody>
      </p:sp>
      <p:sp>
        <p:nvSpPr>
          <p:cNvPr id="31" name="Rechteck 3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67975" y="5352299"/>
            <a:ext cx="2400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Finanzierungsalternativen darstellen und betriebliche Vorgaben klären</a:t>
            </a:r>
            <a:endParaRPr lang="de-DE" sz="1000" dirty="0"/>
          </a:p>
        </p:txBody>
      </p:sp>
      <p:sp>
        <p:nvSpPr>
          <p:cNvPr id="32" name="Rechteck 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1758" y="5447580"/>
            <a:ext cx="2141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Rechtsformen kriteriengeleitet erkunden</a:t>
            </a:r>
            <a:endParaRPr lang="de-DE" sz="1000" dirty="0"/>
          </a:p>
        </p:txBody>
      </p:sp>
      <p:sp>
        <p:nvSpPr>
          <p:cNvPr id="33" name="Rechteck 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586" y="5096122"/>
            <a:ext cx="2587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Einzelunternehmung, Kommanditgesellschaft, Gesellschaft mit beschränkter Haftung</a:t>
            </a:r>
            <a:endParaRPr lang="de-DE" sz="900" dirty="0"/>
          </a:p>
        </p:txBody>
      </p:sp>
      <p:sp>
        <p:nvSpPr>
          <p:cNvPr id="34" name="Rechteck 3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7497" y="3518956"/>
            <a:ext cx="2054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Alternativen der Außen- und Innenfinanzierung vorschlagen</a:t>
            </a:r>
            <a:endParaRPr lang="de-DE" sz="1000" dirty="0"/>
          </a:p>
        </p:txBody>
      </p:sp>
      <p:sp>
        <p:nvSpPr>
          <p:cNvPr id="35" name="Rechteck 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868" y="3163702"/>
            <a:ext cx="2719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Lieferantenkredit, Kontokorrentkredit, Darlehen, Selbstfinanzierung, Beteiligungsfinanzierung</a:t>
            </a:r>
            <a:endParaRPr lang="de-DE" sz="900" dirty="0"/>
          </a:p>
        </p:txBody>
      </p:sp>
      <p:sp>
        <p:nvSpPr>
          <p:cNvPr id="36" name="Rechteck 3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0282" y="3937132"/>
            <a:ext cx="69762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Times New Roman" panose="02020603050405020304" pitchFamily="18" charset="0"/>
              </a:rPr>
              <a:t>Factoring </a:t>
            </a:r>
            <a:endParaRPr lang="de-DE" sz="900" dirty="0"/>
          </a:p>
        </p:txBody>
      </p:sp>
      <p:sp>
        <p:nvSpPr>
          <p:cNvPr id="85" name="Rechteck 8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16561" y="4034889"/>
            <a:ext cx="54373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Times New Roman" panose="02020603050405020304" pitchFamily="18" charset="0"/>
              </a:rPr>
              <a:t>Skonto</a:t>
            </a:r>
            <a:endParaRPr lang="de-DE" sz="900" dirty="0"/>
          </a:p>
        </p:txBody>
      </p:sp>
      <p:sp>
        <p:nvSpPr>
          <p:cNvPr id="88" name="Rechteck 8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0282" y="4132008"/>
            <a:ext cx="58862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Times New Roman" panose="02020603050405020304" pitchFamily="18" charset="0"/>
              </a:rPr>
              <a:t>Leasing</a:t>
            </a:r>
            <a:endParaRPr lang="de-DE" sz="900" dirty="0"/>
          </a:p>
        </p:txBody>
      </p:sp>
      <p:sp>
        <p:nvSpPr>
          <p:cNvPr id="37" name="Rechteck 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75856" y="2855133"/>
            <a:ext cx="17379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Sicherheiten vorschlagen</a:t>
            </a:r>
            <a:endParaRPr lang="de-DE" sz="1000" dirty="0"/>
          </a:p>
        </p:txBody>
      </p:sp>
      <p:sp>
        <p:nvSpPr>
          <p:cNvPr id="38" name="Rechteck 3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81097" y="2278764"/>
            <a:ext cx="307808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i="1" dirty="0">
                <a:latin typeface="Arial" panose="020B0604020202020204" pitchFamily="34" charset="0"/>
                <a:ea typeface="Times New Roman" panose="02020603050405020304" pitchFamily="18" charset="0"/>
              </a:rPr>
              <a:t>einfacher, verlängerter und erweiterter Eigentumsvorbehalt, selbstschuldnerische Bürgschaft, Sicherungsübereignung, Grundpfandrecht</a:t>
            </a:r>
            <a:endParaRPr lang="de-DE" sz="900" dirty="0"/>
          </a:p>
        </p:txBody>
      </p:sp>
      <p:sp>
        <p:nvSpPr>
          <p:cNvPr id="39" name="Rechteck 3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14901" y="4127287"/>
            <a:ext cx="1890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1" dirty="0">
                <a:latin typeface="Arial" panose="020B0604020202020204" pitchFamily="34" charset="0"/>
                <a:ea typeface="Times New Roman" panose="02020603050405020304" pitchFamily="18" charset="0"/>
              </a:rPr>
              <a:t>Kreditaufnahme vorbereiten</a:t>
            </a:r>
            <a:endParaRPr lang="de-DE" sz="1000" dirty="0"/>
          </a:p>
        </p:txBody>
      </p:sp>
      <p:pic>
        <p:nvPicPr>
          <p:cNvPr id="89" name="Grafik 8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19143" y="1280040"/>
            <a:ext cx="433861" cy="433861"/>
          </a:xfrm>
          <a:prstGeom prst="rect">
            <a:avLst/>
          </a:prstGeom>
        </p:spPr>
      </p:pic>
      <p:pic>
        <p:nvPicPr>
          <p:cNvPr id="90" name="Grafik 89" descr="Advance Organizer: Lernfeld 9 – Liquidität sichern und Finanzierung vorbereiten&#10;&#10;&#10;Hinweis: der Advance Organizer ist eine visuelle Lern und Orientierungshilfe, die Themen gedanklich strukturiert und verknüpft. &#10;&#10;I. Kernkompetenz des Lernfelds&#10;„Die Schülerinnen und Schüler verfügen über die Kompetenz, die Liquidität ihres Be-triebes zu sichern und Finanzierungsentscheidungen für Investitionen unter Berück-sichtigung der Rechtsform des Betriebes vorzubereiten.“&#10;.“&#10;&#10;II. Struktur des Lernfelds in barrierefreier Form (Abbildung der einzelnen Lernsituatio-nen)  &#10;&#10;1. Maßnahmen zur Liquiditätssicherung erkunden&#10;2. Liquidität planen&#10;3. Liquidität bewerten&#10;4. Zahlungseingänge überwachen und Bonitätsprüfungen veranlassen&#10;5. Bei nicht rechtzeitiger Zahlung mahnen &#10;6. Gerichtliches Mahnverfahren beantragen&#10;7. Verjährung entgegenwirken&#10;8. Finanzierungsalternativen darstellen und betriebliche Vorgaben klären&#10;9. Rechtsformen kriteriengeleitet erkunden&#10;10. Alternativen der Außen- und Innenfinanzierung vorschlagen&#10;11. Sicherheiten vorschlagen&#10;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5397" y="1257165"/>
            <a:ext cx="358536" cy="358536"/>
          </a:xfrm>
          <a:prstGeom prst="rect">
            <a:avLst/>
          </a:prstGeom>
        </p:spPr>
      </p:pic>
      <p:pic>
        <p:nvPicPr>
          <p:cNvPr id="91" name="Grafik 9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8165" y="1159469"/>
            <a:ext cx="460992" cy="460992"/>
          </a:xfrm>
          <a:prstGeom prst="rect">
            <a:avLst/>
          </a:prstGeom>
        </p:spPr>
      </p:pic>
      <p:pic>
        <p:nvPicPr>
          <p:cNvPr id="92" name="Grafik 9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53004" y="1288778"/>
            <a:ext cx="422584" cy="422584"/>
          </a:xfrm>
          <a:prstGeom prst="rect">
            <a:avLst/>
          </a:prstGeom>
        </p:spPr>
      </p:pic>
      <p:pic>
        <p:nvPicPr>
          <p:cNvPr id="94" name="Grafik 9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281021" y="2258992"/>
            <a:ext cx="430833" cy="430833"/>
          </a:xfrm>
          <a:prstGeom prst="rect">
            <a:avLst/>
          </a:prstGeom>
        </p:spPr>
      </p:pic>
      <p:pic>
        <p:nvPicPr>
          <p:cNvPr id="95" name="Grafik 9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187080" y="3566496"/>
            <a:ext cx="421289" cy="421289"/>
          </a:xfrm>
          <a:prstGeom prst="rect">
            <a:avLst/>
          </a:prstGeom>
        </p:spPr>
      </p:pic>
      <p:pic>
        <p:nvPicPr>
          <p:cNvPr id="96" name="Grafik 9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697861" y="3566389"/>
            <a:ext cx="420475" cy="420475"/>
          </a:xfrm>
          <a:prstGeom prst="rect">
            <a:avLst/>
          </a:prstGeom>
        </p:spPr>
      </p:pic>
      <p:pic>
        <p:nvPicPr>
          <p:cNvPr id="97" name="Grafik 9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185448" y="3571280"/>
            <a:ext cx="406945" cy="406945"/>
          </a:xfrm>
          <a:prstGeom prst="rect">
            <a:avLst/>
          </a:prstGeom>
        </p:spPr>
      </p:pic>
      <p:pic>
        <p:nvPicPr>
          <p:cNvPr id="98" name="Grafik 9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315481" y="5019595"/>
            <a:ext cx="445859" cy="445859"/>
          </a:xfrm>
          <a:prstGeom prst="rect">
            <a:avLst/>
          </a:prstGeom>
        </p:spPr>
      </p:pic>
      <p:cxnSp>
        <p:nvCxnSpPr>
          <p:cNvPr id="102" name="Gerade Verbindung mit Pfeil 10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6220000" y="5041648"/>
            <a:ext cx="662155" cy="655199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Grafik 10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516216" y="5972781"/>
            <a:ext cx="370047" cy="370047"/>
          </a:xfrm>
          <a:prstGeom prst="rect">
            <a:avLst/>
          </a:prstGeom>
        </p:spPr>
      </p:pic>
      <p:pic>
        <p:nvPicPr>
          <p:cNvPr id="104" name="Grafik 10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819565" y="5754481"/>
            <a:ext cx="512045" cy="512045"/>
          </a:xfrm>
          <a:prstGeom prst="rect">
            <a:avLst/>
          </a:prstGeom>
        </p:spPr>
      </p:pic>
      <p:pic>
        <p:nvPicPr>
          <p:cNvPr id="106" name="Grafik 10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14932" y="5761081"/>
            <a:ext cx="531385" cy="531385"/>
          </a:xfrm>
          <a:prstGeom prst="rect">
            <a:avLst/>
          </a:prstGeom>
        </p:spPr>
      </p:pic>
      <p:sp>
        <p:nvSpPr>
          <p:cNvPr id="107" name="Textfeld 10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593987" y="3149127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  <p:sp>
        <p:nvSpPr>
          <p:cNvPr id="108" name="Textfeld 10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140404" y="5309081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§§</a:t>
            </a:r>
          </a:p>
        </p:txBody>
      </p:sp>
      <p:sp>
        <p:nvSpPr>
          <p:cNvPr id="109" name="Textfeld 10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69728" y="3949568"/>
            <a:ext cx="448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pic>
        <p:nvPicPr>
          <p:cNvPr id="119" name="Grafik 1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369769" y="3100857"/>
            <a:ext cx="460946" cy="460946"/>
          </a:xfrm>
          <a:prstGeom prst="rect">
            <a:avLst/>
          </a:prstGeom>
        </p:spPr>
      </p:pic>
      <p:pic>
        <p:nvPicPr>
          <p:cNvPr id="121" name="Grafik 1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811336" y="3070732"/>
            <a:ext cx="458389" cy="458389"/>
          </a:xfrm>
          <a:prstGeom prst="rect">
            <a:avLst/>
          </a:prstGeom>
        </p:spPr>
      </p:pic>
      <p:pic>
        <p:nvPicPr>
          <p:cNvPr id="123" name="Grafik 1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4247280" y="3166306"/>
            <a:ext cx="447838" cy="447838"/>
          </a:xfrm>
          <a:prstGeom prst="rect">
            <a:avLst/>
          </a:prstGeom>
        </p:spPr>
      </p:pic>
      <p:pic>
        <p:nvPicPr>
          <p:cNvPr id="124" name="Grafik 1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4719380" y="3166306"/>
            <a:ext cx="389155" cy="389155"/>
          </a:xfrm>
          <a:prstGeom prst="rect">
            <a:avLst/>
          </a:prstGeom>
        </p:spPr>
      </p:pic>
      <p:pic>
        <p:nvPicPr>
          <p:cNvPr id="125" name="Grafik 1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4424048" y="4383894"/>
            <a:ext cx="338929" cy="338929"/>
          </a:xfrm>
          <a:prstGeom prst="rect">
            <a:avLst/>
          </a:prstGeom>
        </p:spPr>
      </p:pic>
      <p:pic>
        <p:nvPicPr>
          <p:cNvPr id="127" name="Grafik 1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4798453" y="4418420"/>
            <a:ext cx="296868" cy="296868"/>
          </a:xfrm>
          <a:prstGeom prst="rect">
            <a:avLst/>
          </a:prstGeom>
        </p:spPr>
      </p:pic>
      <p:sp>
        <p:nvSpPr>
          <p:cNvPr id="43" name="Pfeil nach rechts 4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387972">
            <a:off x="2679503" y="924303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8" name="Pfeil nach rechts 1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509673">
            <a:off x="4365364" y="1271868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9" name="Pfeil nach rechts 1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736218">
            <a:off x="6110697" y="1779388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Pfeil nach rechts 12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7680777" y="2859036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1" name="Pfeil nach rechts 13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7680777" y="4332298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2" name="Pfeil nach rechts 1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194991">
            <a:off x="6718113" y="5420382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3" name="Pfeil nach rechts 13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5304330" y="5696847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4" name="Pfeil nach rechts 13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2603650" y="5365318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5" name="Pfeil nach rechts 1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1020511" y="4586115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6" name="Pfeil nach rechts 13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9605262">
            <a:off x="2668685" y="3219671"/>
            <a:ext cx="336300" cy="247949"/>
          </a:xfrm>
          <a:prstGeom prst="rightArrow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7" name="Pfeil nach rechts 13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4403849" y="3755136"/>
            <a:ext cx="336300" cy="247949"/>
          </a:xfrm>
          <a:prstGeom prst="rightArrow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9649626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Microsoft Office PowerPoint</Application>
  <PresentationFormat>Bildschirmpräsentation (4:3)</PresentationFormat>
  <Paragraphs>25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Susset, Theresia (ZSL)</dc:creator>
  <cp:lastModifiedBy>Hammer, Simone (ZSL)</cp:lastModifiedBy>
  <cp:revision>8</cp:revision>
  <dcterms:created xsi:type="dcterms:W3CDTF">2017-10-01T16:54:20Z</dcterms:created>
  <dcterms:modified xsi:type="dcterms:W3CDTF">2026-06-22T05:50:41Z</dcterms:modified>
</cp:coreProperties>
</file>