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274" autoAdjust="0"/>
  </p:normalViewPr>
  <p:slideViewPr>
    <p:cSldViewPr>
      <p:cViewPr varScale="1">
        <p:scale>
          <a:sx n="109" d="100"/>
          <a:sy n="109" d="100"/>
        </p:scale>
        <p:origin x="1596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7" d="100"/>
          <a:sy n="87" d="100"/>
        </p:scale>
        <p:origin x="3764" y="4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F86F5E-E70C-4C30-B988-94439ADBD515}" type="datetimeFigureOut">
              <a:rPr lang="de-DE" smtClean="0"/>
              <a:t>19.05.2026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89292B-8929-4EF3-890E-0510944A624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74891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89292B-8929-4EF3-890E-0510944A6243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0687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  <p:sp>
        <p:nvSpPr>
          <p:cNvPr id="7" name="Fußzeilenplatzhalter 6"/>
          <p:cNvSpPr txBox="1">
            <a:spLocks/>
          </p:cNvSpPr>
          <p:nvPr userDrawn="1"/>
        </p:nvSpPr>
        <p:spPr>
          <a:xfrm>
            <a:off x="287524" y="6381328"/>
            <a:ext cx="85689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l" defTabSz="914400" rtl="0" eaLnBrk="1" latinLnBrk="0" hangingPunct="1">
              <a:defRPr sz="1000" kern="1200">
                <a:solidFill>
                  <a:srgbClr val="C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3048000" algn="l"/>
              </a:tabLst>
            </a:pPr>
            <a:r>
              <a:rPr lang="de-DE" sz="900" dirty="0"/>
              <a:t>Stand: 2026      	Kaufmann/Kauffrau für Büromanagement</a:t>
            </a:r>
          </a:p>
        </p:txBody>
      </p:sp>
    </p:spTree>
    <p:extLst>
      <p:ext uri="{BB962C8B-B14F-4D97-AF65-F5344CB8AC3E}">
        <p14:creationId xmlns:p14="http://schemas.microsoft.com/office/powerpoint/2010/main" val="3393309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601927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03346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84364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731447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685934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7562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95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2962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55816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8257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ußzeilenplatzhalter 6"/>
          <p:cNvSpPr>
            <a:spLocks noGrp="1"/>
          </p:cNvSpPr>
          <p:nvPr>
            <p:ph type="ftr" sz="quarter" idx="3"/>
          </p:nvPr>
        </p:nvSpPr>
        <p:spPr>
          <a:xfrm>
            <a:off x="251520" y="6356350"/>
            <a:ext cx="85689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tabLst>
                <a:tab pos="3048000" algn="l"/>
              </a:tabLst>
            </a:pPr>
            <a:r>
              <a:rPr lang="de-DE" dirty="0"/>
              <a:t>Stand: 2026      	Kaufmann/Kauffrau für Büromanagement</a:t>
            </a:r>
          </a:p>
        </p:txBody>
      </p:sp>
    </p:spTree>
    <p:extLst>
      <p:ext uri="{BB962C8B-B14F-4D97-AF65-F5344CB8AC3E}">
        <p14:creationId xmlns:p14="http://schemas.microsoft.com/office/powerpoint/2010/main" val="183239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svg"/><Relationship Id="rId26" Type="http://schemas.openxmlformats.org/officeDocument/2006/relationships/image" Target="../media/image24.svg"/><Relationship Id="rId21" Type="http://schemas.openxmlformats.org/officeDocument/2006/relationships/image" Target="../media/image19.png"/><Relationship Id="rId34" Type="http://schemas.openxmlformats.org/officeDocument/2006/relationships/image" Target="../media/image32.svg"/><Relationship Id="rId7" Type="http://schemas.openxmlformats.org/officeDocument/2006/relationships/image" Target="../media/image5.png"/><Relationship Id="rId12" Type="http://schemas.openxmlformats.org/officeDocument/2006/relationships/image" Target="../media/image10.sv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sv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svg"/><Relationship Id="rId20" Type="http://schemas.openxmlformats.org/officeDocument/2006/relationships/image" Target="../media/image18.sv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11" Type="http://schemas.openxmlformats.org/officeDocument/2006/relationships/image" Target="../media/image9.png"/><Relationship Id="rId24" Type="http://schemas.openxmlformats.org/officeDocument/2006/relationships/image" Target="../media/image22.svg"/><Relationship Id="rId32" Type="http://schemas.openxmlformats.org/officeDocument/2006/relationships/image" Target="../media/image30.svg"/><Relationship Id="rId37" Type="http://schemas.openxmlformats.org/officeDocument/2006/relationships/image" Target="../media/image35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svg"/><Relationship Id="rId36" Type="http://schemas.openxmlformats.org/officeDocument/2006/relationships/image" Target="../media/image34.svg"/><Relationship Id="rId10" Type="http://schemas.openxmlformats.org/officeDocument/2006/relationships/image" Target="../media/image8.sv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svg"/><Relationship Id="rId9" Type="http://schemas.openxmlformats.org/officeDocument/2006/relationships/image" Target="../media/image7.png"/><Relationship Id="rId14" Type="http://schemas.openxmlformats.org/officeDocument/2006/relationships/image" Target="../media/image12.svg"/><Relationship Id="rId22" Type="http://schemas.openxmlformats.org/officeDocument/2006/relationships/image" Target="../media/image20.svg"/><Relationship Id="rId27" Type="http://schemas.openxmlformats.org/officeDocument/2006/relationships/image" Target="../media/image25.png"/><Relationship Id="rId30" Type="http://schemas.openxmlformats.org/officeDocument/2006/relationships/image" Target="../media/image28.svg"/><Relationship Id="rId35" Type="http://schemas.openxmlformats.org/officeDocument/2006/relationships/image" Target="../media/image33.png"/><Relationship Id="rId8" Type="http://schemas.openxmlformats.org/officeDocument/2006/relationships/image" Target="../media/image6.sv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Textfeld 6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71105" y="128290"/>
            <a:ext cx="89015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Advance Organizer: Lernfeld 12 – Veranstaltungen und Geschäftsreisen organisieren</a:t>
            </a:r>
          </a:p>
        </p:txBody>
      </p:sp>
      <p:sp>
        <p:nvSpPr>
          <p:cNvPr id="78" name="Textfeld 7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4516579" y="592271"/>
            <a:ext cx="453650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„Die Schülerinnen und Schüler besitzen die Kompetenz, Veranstaltungen und Geschäftsreisen eigenverantwortlich und effizient zu planen</a:t>
            </a:r>
            <a:r>
              <a:rPr lang="de-DE" sz="105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mitzugestalten </a:t>
            </a:r>
            <a:r>
              <a:rPr lang="de-DE" sz="105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 zu dokumentieren.“</a:t>
            </a:r>
          </a:p>
        </p:txBody>
      </p:sp>
      <p:sp>
        <p:nvSpPr>
          <p:cNvPr id="84" name="Rechteck 8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4257" y="1572877"/>
            <a:ext cx="204016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cs typeface="Arial" panose="020B0604020202020204" pitchFamily="34" charset="0"/>
              </a:rPr>
              <a:t>Veranstaltungen vorbereiten</a:t>
            </a:r>
            <a:endParaRPr lang="de-DE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hteck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46616" y="1169352"/>
            <a:ext cx="25020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900" i="1" dirty="0">
                <a:latin typeface="Arial" panose="020B0604020202020204" pitchFamily="34" charset="0"/>
                <a:cs typeface="Arial" panose="020B0604020202020204" pitchFamily="34" charset="0"/>
              </a:rPr>
              <a:t>Sitzung, Konferenz, Videokonferenz, Kongress, Messe, Seminar, Webinar, Tagung</a:t>
            </a:r>
          </a:p>
        </p:txBody>
      </p:sp>
      <p:sp>
        <p:nvSpPr>
          <p:cNvPr id="7" name="Rechteck 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563888" y="1829127"/>
            <a:ext cx="205216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Bei Veranstaltungen mitwirken</a:t>
            </a:r>
            <a:endParaRPr lang="de-DE" sz="1000" dirty="0"/>
          </a:p>
        </p:txBody>
      </p:sp>
      <p:sp>
        <p:nvSpPr>
          <p:cNvPr id="8" name="Rechteck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806754" y="2767659"/>
            <a:ext cx="21602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Veranstaltungen nachbereiten und dokumentieren</a:t>
            </a:r>
            <a:endParaRPr lang="de-DE" sz="1000" dirty="0"/>
          </a:p>
        </p:txBody>
      </p:sp>
      <p:sp>
        <p:nvSpPr>
          <p:cNvPr id="9" name="Rechteck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292080" y="4642640"/>
            <a:ext cx="22746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Geschäftsreisen vorbereiten und organisieren</a:t>
            </a:r>
            <a:endParaRPr lang="de-DE" sz="1000" dirty="0"/>
          </a:p>
        </p:txBody>
      </p:sp>
      <p:sp>
        <p:nvSpPr>
          <p:cNvPr id="10" name="Rechteck 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563894" y="4383291"/>
            <a:ext cx="1601721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900" i="1" dirty="0">
                <a:latin typeface="Arial" panose="020B0604020202020204" pitchFamily="34" charset="0"/>
                <a:ea typeface="Times New Roman" panose="02020603050405020304" pitchFamily="18" charset="0"/>
              </a:rPr>
              <a:t>Reiseplan, Reiseunterlagen</a:t>
            </a:r>
            <a:endParaRPr lang="de-DE" sz="900" dirty="0"/>
          </a:p>
        </p:txBody>
      </p:sp>
      <p:sp>
        <p:nvSpPr>
          <p:cNvPr id="11" name="Rechteck 1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494418" y="4891751"/>
            <a:ext cx="222849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Reisekostenabrechnung erstellen</a:t>
            </a:r>
            <a:endParaRPr lang="de-DE" sz="1000" dirty="0"/>
          </a:p>
        </p:txBody>
      </p:sp>
      <p:sp>
        <p:nvSpPr>
          <p:cNvPr id="12" name="Rechteck 1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46616" y="3983181"/>
            <a:ext cx="21419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Verlauf von Veranstaltungen und Geschäftsreisen beurteilen</a:t>
            </a:r>
            <a:endParaRPr lang="de-DE" sz="1000" dirty="0"/>
          </a:p>
        </p:txBody>
      </p:sp>
      <p:pic>
        <p:nvPicPr>
          <p:cNvPr id="35" name="Grafik 34" descr="Advance Organizer: Lernfeld 12 – Veranstaltungen und Geschäftsreisen organisieren&#10;&#10;Hinweis: der Advance Organizer ist eine visuelle Lern und Orientierungshilfe, die The-men gedanklich strukturiert und verknüpft. &#10;&#10;I. Kernkompetenz des Lernfelds&#10;„Die Schülerinnen und Schüler besitzen die Kompetenz, Veranstaltungen und Ge-schäftsreisen eigenverantwortlich und effizient zu planen, mit zu gestalten und zu dokumentieren.“&#10;&#10;II. Struktur des Lernfelds in barrierefreier Form (Abbildung der einzelnen Lernsituatio-nen)  &#10;&#10;1. Veranstaltungen vorbereiten&#10;2. Bei Veranstaltungen mitwirken&#10;3. Veranstaltungen nachbereiten und dokumentieren&#10;4. Verlauf von Veranstaltungen und Geschäftsreisen beurteilen&#10;5. Reisekostenabrechnung erstellen&#10;6. Geschäftsreisen vorbereiten und organisieren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3528" y="1880729"/>
            <a:ext cx="561413" cy="561413"/>
          </a:xfrm>
          <a:prstGeom prst="rect">
            <a:avLst/>
          </a:prstGeom>
        </p:spPr>
      </p:pic>
      <p:pic>
        <p:nvPicPr>
          <p:cNvPr id="36" name="Grafik 3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61435" y="1977022"/>
            <a:ext cx="375138" cy="375138"/>
          </a:xfrm>
          <a:prstGeom prst="rect">
            <a:avLst/>
          </a:prstGeom>
        </p:spPr>
      </p:pic>
      <p:pic>
        <p:nvPicPr>
          <p:cNvPr id="38" name="Grafik 3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236573" y="1853761"/>
            <a:ext cx="588381" cy="588381"/>
          </a:xfrm>
          <a:prstGeom prst="rect">
            <a:avLst/>
          </a:prstGeom>
        </p:spPr>
      </p:pic>
      <p:pic>
        <p:nvPicPr>
          <p:cNvPr id="39" name="Grafik 3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900553" y="1895845"/>
            <a:ext cx="552065" cy="552065"/>
          </a:xfrm>
          <a:prstGeom prst="rect">
            <a:avLst/>
          </a:prstGeom>
        </p:spPr>
      </p:pic>
      <p:pic>
        <p:nvPicPr>
          <p:cNvPr id="41" name="Grafik 4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149750" y="2151199"/>
            <a:ext cx="460854" cy="460854"/>
          </a:xfrm>
          <a:prstGeom prst="rect">
            <a:avLst/>
          </a:prstGeom>
        </p:spPr>
      </p:pic>
      <p:pic>
        <p:nvPicPr>
          <p:cNvPr id="42" name="Grafik 4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516579" y="2163484"/>
            <a:ext cx="448569" cy="448569"/>
          </a:xfrm>
          <a:prstGeom prst="rect">
            <a:avLst/>
          </a:prstGeom>
        </p:spPr>
      </p:pic>
      <p:pic>
        <p:nvPicPr>
          <p:cNvPr id="46" name="Grafik 4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781661" y="2468915"/>
            <a:ext cx="454912" cy="454912"/>
          </a:xfrm>
          <a:prstGeom prst="rect">
            <a:avLst/>
          </a:prstGeom>
        </p:spPr>
      </p:pic>
      <p:pic>
        <p:nvPicPr>
          <p:cNvPr id="48" name="Grafik 4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192214" y="2468915"/>
            <a:ext cx="452133" cy="452133"/>
          </a:xfrm>
          <a:prstGeom prst="rect">
            <a:avLst/>
          </a:prstGeom>
        </p:spPr>
      </p:pic>
      <p:pic>
        <p:nvPicPr>
          <p:cNvPr id="49" name="Grafik 4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7886874" y="3310401"/>
            <a:ext cx="452133" cy="452133"/>
          </a:xfrm>
          <a:prstGeom prst="rect">
            <a:avLst/>
          </a:prstGeom>
        </p:spPr>
      </p:pic>
      <p:pic>
        <p:nvPicPr>
          <p:cNvPr id="50" name="Grafik 4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7524328" y="3310400"/>
            <a:ext cx="452133" cy="452133"/>
          </a:xfrm>
          <a:prstGeom prst="rect">
            <a:avLst/>
          </a:prstGeom>
        </p:spPr>
      </p:pic>
      <p:pic>
        <p:nvPicPr>
          <p:cNvPr id="53" name="Grafik 5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4977418" y="2171372"/>
            <a:ext cx="445498" cy="445498"/>
          </a:xfrm>
          <a:prstGeom prst="rect">
            <a:avLst/>
          </a:prstGeom>
        </p:spPr>
      </p:pic>
      <p:pic>
        <p:nvPicPr>
          <p:cNvPr id="54" name="Grafik 5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6968840" y="5149919"/>
            <a:ext cx="553935" cy="553935"/>
          </a:xfrm>
          <a:prstGeom prst="rect">
            <a:avLst/>
          </a:prstGeom>
        </p:spPr>
      </p:pic>
      <p:pic>
        <p:nvPicPr>
          <p:cNvPr id="55" name="Grafik 5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916187" y="5130887"/>
            <a:ext cx="448568" cy="448568"/>
          </a:xfrm>
          <a:prstGeom prst="rect">
            <a:avLst/>
          </a:prstGeom>
        </p:spPr>
      </p:pic>
      <p:pic>
        <p:nvPicPr>
          <p:cNvPr id="56" name="Grafik 5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7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 rot="5400000">
            <a:off x="6403022" y="5099784"/>
            <a:ext cx="503420" cy="503420"/>
          </a:xfrm>
          <a:prstGeom prst="rect">
            <a:avLst/>
          </a:prstGeom>
        </p:spPr>
      </p:pic>
      <p:pic>
        <p:nvPicPr>
          <p:cNvPr id="57" name="Grafik 5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9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5409031" y="5130886"/>
            <a:ext cx="516275" cy="516275"/>
          </a:xfrm>
          <a:prstGeom prst="rect">
            <a:avLst/>
          </a:prstGeom>
        </p:spPr>
      </p:pic>
      <p:pic>
        <p:nvPicPr>
          <p:cNvPr id="58" name="Grafik 5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3741976" y="2183721"/>
            <a:ext cx="469098" cy="469098"/>
          </a:xfrm>
          <a:prstGeom prst="rect">
            <a:avLst/>
          </a:prstGeom>
        </p:spPr>
      </p:pic>
      <p:pic>
        <p:nvPicPr>
          <p:cNvPr id="61" name="Grafik 6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3694234" y="5253517"/>
            <a:ext cx="385889" cy="385889"/>
          </a:xfrm>
          <a:prstGeom prst="rect">
            <a:avLst/>
          </a:prstGeom>
        </p:spPr>
      </p:pic>
      <p:pic>
        <p:nvPicPr>
          <p:cNvPr id="62" name="Grafik 6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3004964" y="5127879"/>
            <a:ext cx="589333" cy="589333"/>
          </a:xfrm>
          <a:prstGeom prst="rect">
            <a:avLst/>
          </a:prstGeom>
        </p:spPr>
      </p:pic>
      <p:sp>
        <p:nvSpPr>
          <p:cNvPr id="63" name="Rechteck 6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984693" y="5707339"/>
            <a:ext cx="960519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900" dirty="0">
                <a:latin typeface="Arial" panose="020B0604020202020204" pitchFamily="34" charset="0"/>
                <a:ea typeface="Times New Roman" panose="02020603050405020304" pitchFamily="18" charset="0"/>
              </a:rPr>
              <a:t>digitale Medien</a:t>
            </a:r>
            <a:endParaRPr lang="de-DE" sz="900" dirty="0"/>
          </a:p>
        </p:txBody>
      </p:sp>
      <p:pic>
        <p:nvPicPr>
          <p:cNvPr id="64" name="Grafik 6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597139" y="4442771"/>
            <a:ext cx="370954" cy="370954"/>
          </a:xfrm>
          <a:prstGeom prst="rect">
            <a:avLst/>
          </a:prstGeom>
        </p:spPr>
      </p:pic>
      <p:pic>
        <p:nvPicPr>
          <p:cNvPr id="65" name="Grafik 6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 flipV="1">
            <a:off x="1012059" y="4516243"/>
            <a:ext cx="353294" cy="377017"/>
          </a:xfrm>
          <a:prstGeom prst="rect">
            <a:avLst/>
          </a:prstGeom>
        </p:spPr>
      </p:pic>
      <p:pic>
        <p:nvPicPr>
          <p:cNvPr id="69" name="Grafik 6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7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 rot="6186187" flipH="1">
            <a:off x="2859905" y="1623232"/>
            <a:ext cx="301081" cy="337765"/>
          </a:xfrm>
          <a:prstGeom prst="rect">
            <a:avLst/>
          </a:prstGeom>
        </p:spPr>
      </p:pic>
      <p:pic>
        <p:nvPicPr>
          <p:cNvPr id="70" name="Grafik 6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7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 rot="7109129" flipH="1">
            <a:off x="6210166" y="2056130"/>
            <a:ext cx="301081" cy="337765"/>
          </a:xfrm>
          <a:prstGeom prst="rect">
            <a:avLst/>
          </a:prstGeom>
        </p:spPr>
      </p:pic>
      <p:pic>
        <p:nvPicPr>
          <p:cNvPr id="74" name="Grafik 7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7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 rot="12091667" flipH="1">
            <a:off x="7905958" y="4384851"/>
            <a:ext cx="301081" cy="337765"/>
          </a:xfrm>
          <a:prstGeom prst="rect">
            <a:avLst/>
          </a:prstGeom>
        </p:spPr>
      </p:pic>
      <p:pic>
        <p:nvPicPr>
          <p:cNvPr id="77" name="Grafik 7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7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 rot="20247289">
            <a:off x="2331532" y="4381870"/>
            <a:ext cx="322458" cy="361747"/>
          </a:xfrm>
          <a:prstGeom prst="rect">
            <a:avLst/>
          </a:prstGeom>
        </p:spPr>
      </p:pic>
      <p:pic>
        <p:nvPicPr>
          <p:cNvPr id="79" name="Grafik 7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7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 rot="15063168">
            <a:off x="4843120" y="4661821"/>
            <a:ext cx="322458" cy="361747"/>
          </a:xfrm>
          <a:prstGeom prst="rect">
            <a:avLst/>
          </a:prstGeom>
        </p:spPr>
      </p:pic>
      <p:cxnSp>
        <p:nvCxnSpPr>
          <p:cNvPr id="80" name="Gerade Verbindung mit Pfeil 7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 flipH="1" flipV="1">
            <a:off x="2681761" y="2213906"/>
            <a:ext cx="847312" cy="138254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Gerade Verbindung mit Pfeil 8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 flipH="1" flipV="1">
            <a:off x="5616053" y="2466392"/>
            <a:ext cx="1100425" cy="501322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Gerade Verbindung mit Pfeil 8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 flipH="1">
            <a:off x="4452429" y="5422545"/>
            <a:ext cx="775344" cy="15049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Gerade Verbindung mit Pfeil 8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 flipH="1" flipV="1">
            <a:off x="2432566" y="4299286"/>
            <a:ext cx="2795207" cy="371507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Gerade Verbindung mit Pfeil 8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 flipH="1">
            <a:off x="2051721" y="3097423"/>
            <a:ext cx="4664756" cy="964682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Gerade Verbindung mit Pfeil 8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 flipH="1">
            <a:off x="1959401" y="2694370"/>
            <a:ext cx="2554998" cy="1303373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feld 9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4147667" y="5083991"/>
            <a:ext cx="4482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§§</a:t>
            </a:r>
          </a:p>
        </p:txBody>
      </p:sp>
    </p:spTree>
    <p:extLst>
      <p:ext uri="{BB962C8B-B14F-4D97-AF65-F5344CB8AC3E}">
        <p14:creationId xmlns:p14="http://schemas.microsoft.com/office/powerpoint/2010/main" val="1829649626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</Words>
  <PresentationFormat>Bildschirmpräsentation (4:3)</PresentationFormat>
  <Paragraphs>13</Paragraphs>
  <Slides>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4" baseType="lpstr">
      <vt:lpstr>Arial</vt:lpstr>
      <vt:lpstr>Calibri</vt:lpstr>
      <vt:lpstr>Larissa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2017-10-01T16:54:20Z</dcterms:created>
  <dcterms:modified xsi:type="dcterms:W3CDTF">2026-05-19T13:38:58Z</dcterms:modified>
</cp:coreProperties>
</file>