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0" d="100"/>
          <a:sy n="120" d="100"/>
        </p:scale>
        <p:origin x="134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7" d="100"/>
          <a:sy n="87" d="100"/>
        </p:scale>
        <p:origin x="3764" y="4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F86F5E-E70C-4C30-B988-94439ADBD515}" type="datetimeFigureOut">
              <a:rPr lang="de-DE" smtClean="0"/>
              <a:t>16.02.2026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89292B-8929-4EF3-890E-0510944A624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4891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89292B-8929-4EF3-890E-0510944A6243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0687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  <p:sp>
        <p:nvSpPr>
          <p:cNvPr id="7" name="Fußzeilenplatzhalter 6"/>
          <p:cNvSpPr txBox="1">
            <a:spLocks/>
          </p:cNvSpPr>
          <p:nvPr userDrawn="1"/>
        </p:nvSpPr>
        <p:spPr>
          <a:xfrm>
            <a:off x="287524" y="6381328"/>
            <a:ext cx="85689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l" defTabSz="914400" rtl="0" eaLnBrk="1" latinLnBrk="0" hangingPunct="1">
              <a:defRPr sz="1000" kern="1200">
                <a:solidFill>
                  <a:srgbClr val="C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3048000" algn="l"/>
              </a:tabLst>
            </a:pPr>
            <a:r>
              <a:rPr lang="de-DE" sz="900" dirty="0"/>
              <a:t>Stand: 2026      	Kaufmann/Kauffrau für Büromanagement</a:t>
            </a:r>
          </a:p>
        </p:txBody>
      </p:sp>
    </p:spTree>
    <p:extLst>
      <p:ext uri="{BB962C8B-B14F-4D97-AF65-F5344CB8AC3E}">
        <p14:creationId xmlns:p14="http://schemas.microsoft.com/office/powerpoint/2010/main" val="3393309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01927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03346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84364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31447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685934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7562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95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2962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5581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257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ußzeilenplatzhalter 6"/>
          <p:cNvSpPr>
            <a:spLocks noGrp="1"/>
          </p:cNvSpPr>
          <p:nvPr>
            <p:ph type="ftr" sz="quarter" idx="3"/>
          </p:nvPr>
        </p:nvSpPr>
        <p:spPr>
          <a:xfrm>
            <a:off x="251520" y="6356350"/>
            <a:ext cx="85689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tabLst>
                <a:tab pos="3048000" algn="l"/>
              </a:tabLst>
            </a:pPr>
            <a:r>
              <a:rPr lang="de-DE" dirty="0"/>
              <a:t>Stand: 2026      	Kaufmann/Kauffrau für Büromanagement</a:t>
            </a:r>
          </a:p>
        </p:txBody>
      </p:sp>
    </p:spTree>
    <p:extLst>
      <p:ext uri="{BB962C8B-B14F-4D97-AF65-F5344CB8AC3E}">
        <p14:creationId xmlns:p14="http://schemas.microsoft.com/office/powerpoint/2010/main" val="183239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11.png"/><Relationship Id="rId18" Type="http://schemas.openxmlformats.org/officeDocument/2006/relationships/image" Target="../media/image16.sv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sv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svg"/><Relationship Id="rId4" Type="http://schemas.openxmlformats.org/officeDocument/2006/relationships/image" Target="../media/image2.svg"/><Relationship Id="rId9" Type="http://schemas.openxmlformats.org/officeDocument/2006/relationships/image" Target="../media/image7.png"/><Relationship Id="rId14" Type="http://schemas.openxmlformats.org/officeDocument/2006/relationships/image" Target="../media/image1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Textfeld 6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59807" y="140456"/>
            <a:ext cx="89015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>
              <a:defRPr sz="16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Advance Organizer: Lernfeld 10 – Wertschöpfungsprozesse erfolgsorientiert steuern</a:t>
            </a:r>
          </a:p>
        </p:txBody>
      </p:sp>
      <p:sp>
        <p:nvSpPr>
          <p:cNvPr id="78" name="Textfeld 7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3707904" y="620688"/>
            <a:ext cx="517747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„Die Schülerinnen und Schülerbesitzen die Kompetenz, Wertschöpfungsprozesse auf Grundlage der Daten der Kosten- und Leistungsrechnung zu analysieren, erfolgsorientiert zu steuern und zu beurteilen.“</a:t>
            </a:r>
          </a:p>
        </p:txBody>
      </p:sp>
      <p:sp>
        <p:nvSpPr>
          <p:cNvPr id="6" name="Rechteck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73170" y="1316005"/>
            <a:ext cx="224612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Kosten und Leistungen darstellen</a:t>
            </a:r>
            <a:endParaRPr lang="de-DE" sz="1000" dirty="0"/>
          </a:p>
        </p:txBody>
      </p:sp>
      <p:sp>
        <p:nvSpPr>
          <p:cNvPr id="7" name="Rechteck 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51520" y="1079533"/>
            <a:ext cx="2863088" cy="2364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900" i="1" dirty="0">
                <a:latin typeface="Arial" panose="020B0604020202020204" pitchFamily="34" charset="0"/>
                <a:ea typeface="Times New Roman" panose="02020603050405020304" pitchFamily="18" charset="0"/>
              </a:rPr>
              <a:t>Einzel- und Gemeinkosten, fixe und variable Kosten</a:t>
            </a:r>
            <a:endParaRPr lang="de-DE" sz="900" dirty="0"/>
          </a:p>
        </p:txBody>
      </p:sp>
      <p:sp>
        <p:nvSpPr>
          <p:cNvPr id="8" name="Rechteck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275856" y="1681531"/>
            <a:ext cx="180369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Betriebsergebnis ermitteln</a:t>
            </a:r>
            <a:endParaRPr lang="de-DE" sz="1000" dirty="0"/>
          </a:p>
        </p:txBody>
      </p:sp>
      <p:sp>
        <p:nvSpPr>
          <p:cNvPr id="9" name="Rechteck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275856" y="1271405"/>
            <a:ext cx="22139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900" i="1" dirty="0">
                <a:latin typeface="Arial" panose="020B0604020202020204" pitchFamily="34" charset="0"/>
                <a:ea typeface="Times New Roman" panose="02020603050405020304" pitchFamily="18" charset="0"/>
              </a:rPr>
              <a:t>kalkulatorischer Unternehmerlohn, kalkulatorische Abschreibungen</a:t>
            </a:r>
            <a:endParaRPr lang="de-DE" sz="900" dirty="0"/>
          </a:p>
        </p:txBody>
      </p:sp>
      <p:sp>
        <p:nvSpPr>
          <p:cNvPr id="10" name="Rechteck 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104891" y="1737300"/>
            <a:ext cx="239681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Kostenstellenrechnung durchführen</a:t>
            </a:r>
            <a:endParaRPr lang="de-DE" sz="1000" dirty="0"/>
          </a:p>
        </p:txBody>
      </p:sp>
      <p:sp>
        <p:nvSpPr>
          <p:cNvPr id="12" name="Rechteck 1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709936" y="3000388"/>
            <a:ext cx="15659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Zuschlagskalkulation Industrie durchführen</a:t>
            </a:r>
            <a:endParaRPr lang="de-DE" sz="1000" dirty="0"/>
          </a:p>
        </p:txBody>
      </p:sp>
      <p:sp>
        <p:nvSpPr>
          <p:cNvPr id="16" name="Rechteck 1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366120" y="2999502"/>
            <a:ext cx="18539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Vorwärtskalkulation für Handelswaren durchführen</a:t>
            </a:r>
            <a:endParaRPr lang="de-DE" sz="1000" dirty="0"/>
          </a:p>
        </p:txBody>
      </p:sp>
      <p:sp>
        <p:nvSpPr>
          <p:cNvPr id="17" name="Rechteck 1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310336" y="2999502"/>
            <a:ext cx="18722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Rückwärtskalkulation für Handelswaren durchführen</a:t>
            </a:r>
            <a:endParaRPr lang="de-DE" sz="1000" dirty="0"/>
          </a:p>
        </p:txBody>
      </p:sp>
      <p:sp>
        <p:nvSpPr>
          <p:cNvPr id="18" name="Rechteck 1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51860" y="2999502"/>
            <a:ext cx="19259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Angebotspreise für Dienstleistungen kalkulieren</a:t>
            </a:r>
            <a:endParaRPr lang="de-DE" sz="1000" dirty="0"/>
          </a:p>
        </p:txBody>
      </p:sp>
      <p:sp>
        <p:nvSpPr>
          <p:cNvPr id="19" name="Rechteck 1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492896" y="2739464"/>
            <a:ext cx="604867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900" i="1" dirty="0">
                <a:latin typeface="Arial" panose="020B0604020202020204" pitchFamily="34" charset="0"/>
                <a:ea typeface="Times New Roman" panose="02020603050405020304" pitchFamily="18" charset="0"/>
              </a:rPr>
              <a:t>einfache Zuschlagskalkulation, Kalkulation von Handelswaren in Form der Vorwärts- und Rückwärtskalkulation</a:t>
            </a:r>
            <a:endParaRPr lang="de-DE" sz="900" dirty="0"/>
          </a:p>
        </p:txBody>
      </p:sp>
      <p:sp>
        <p:nvSpPr>
          <p:cNvPr id="20" name="Rechteck 1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310148" y="4522718"/>
            <a:ext cx="161775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Kosten nachkalkulieren</a:t>
            </a:r>
            <a:endParaRPr lang="de-DE" sz="1000" dirty="0"/>
          </a:p>
        </p:txBody>
      </p:sp>
      <p:sp>
        <p:nvSpPr>
          <p:cNvPr id="21" name="Rechteck 2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116029" y="4316460"/>
            <a:ext cx="197522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000" i="1" dirty="0">
                <a:latin typeface="Arial" panose="020B0604020202020204" pitchFamily="34" charset="0"/>
                <a:ea typeface="Times New Roman" panose="02020603050405020304" pitchFamily="18" charset="0"/>
              </a:rPr>
              <a:t>Kostenüber- und -unterdeckung</a:t>
            </a:r>
            <a:endParaRPr lang="de-DE" sz="1000" dirty="0"/>
          </a:p>
        </p:txBody>
      </p:sp>
      <p:sp>
        <p:nvSpPr>
          <p:cNvPr id="22" name="Rechteck 2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52184" y="5030911"/>
            <a:ext cx="186781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Deckungsbeiträge ermitteln</a:t>
            </a:r>
            <a:endParaRPr lang="de-DE" sz="1000" dirty="0"/>
          </a:p>
        </p:txBody>
      </p:sp>
      <p:sp>
        <p:nvSpPr>
          <p:cNvPr id="23" name="Rechteck 2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748323" y="5883160"/>
            <a:ext cx="175240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Gewinnschwelle ermitteln</a:t>
            </a:r>
            <a:endParaRPr lang="de-DE" sz="1000" dirty="0"/>
          </a:p>
        </p:txBody>
      </p:sp>
      <p:sp>
        <p:nvSpPr>
          <p:cNvPr id="24" name="Rechteck 2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33883" y="5883160"/>
            <a:ext cx="188224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Preisuntergrenzen ermitteln</a:t>
            </a:r>
            <a:endParaRPr lang="de-DE" sz="1000" dirty="0"/>
          </a:p>
        </p:txBody>
      </p:sp>
      <p:sp>
        <p:nvSpPr>
          <p:cNvPr id="25" name="Rechteck 2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782443" y="5877272"/>
            <a:ext cx="236155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Entscheidung über Annahme eines Zusatzauftrages treffen</a:t>
            </a:r>
            <a:endParaRPr lang="de-DE" sz="1000" dirty="0"/>
          </a:p>
        </p:txBody>
      </p:sp>
      <p:sp>
        <p:nvSpPr>
          <p:cNvPr id="26" name="Rechteck 2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55575" y="4561661"/>
            <a:ext cx="196002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Einfluss des Beschäftigungs-grades auf die Kosten analysieren</a:t>
            </a:r>
            <a:endParaRPr lang="de-DE" sz="1000" dirty="0"/>
          </a:p>
        </p:txBody>
      </p:sp>
      <p:sp>
        <p:nvSpPr>
          <p:cNvPr id="27" name="Rechteck 2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82242" y="4329976"/>
            <a:ext cx="1723549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900" i="1" dirty="0">
                <a:latin typeface="Arial" panose="020B0604020202020204" pitchFamily="34" charset="0"/>
                <a:ea typeface="Times New Roman" panose="02020603050405020304" pitchFamily="18" charset="0"/>
              </a:rPr>
              <a:t>Gesetz der Massenproduktion</a:t>
            </a:r>
            <a:endParaRPr lang="de-DE" sz="900" dirty="0"/>
          </a:p>
        </p:txBody>
      </p:sp>
      <p:sp>
        <p:nvSpPr>
          <p:cNvPr id="49" name="Rechteck 4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936006" y="3677059"/>
            <a:ext cx="1172116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900" dirty="0">
                <a:latin typeface="Arial" panose="020B0604020202020204" pitchFamily="34" charset="0"/>
                <a:ea typeface="Times New Roman" panose="02020603050405020304" pitchFamily="18" charset="0"/>
              </a:rPr>
              <a:t>Tabellenkalkulation</a:t>
            </a:r>
            <a:endParaRPr lang="de-DE" sz="900" dirty="0"/>
          </a:p>
        </p:txBody>
      </p:sp>
      <p:sp>
        <p:nvSpPr>
          <p:cNvPr id="53" name="Rechteck 5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23171" y="3685537"/>
            <a:ext cx="1172116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900" dirty="0">
                <a:latin typeface="Arial" panose="020B0604020202020204" pitchFamily="34" charset="0"/>
                <a:ea typeface="Times New Roman" panose="02020603050405020304" pitchFamily="18" charset="0"/>
              </a:rPr>
              <a:t>Tabellenkalkulation</a:t>
            </a:r>
            <a:endParaRPr lang="de-DE" sz="900" dirty="0"/>
          </a:p>
        </p:txBody>
      </p:sp>
      <p:sp>
        <p:nvSpPr>
          <p:cNvPr id="54" name="Rechteck 5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610327" y="3685537"/>
            <a:ext cx="1172116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900" dirty="0">
                <a:latin typeface="Arial" panose="020B0604020202020204" pitchFamily="34" charset="0"/>
                <a:ea typeface="Times New Roman" panose="02020603050405020304" pitchFamily="18" charset="0"/>
              </a:rPr>
              <a:t>Tabellenkalkulation</a:t>
            </a:r>
            <a:endParaRPr lang="de-DE" sz="900" dirty="0"/>
          </a:p>
        </p:txBody>
      </p:sp>
      <p:sp>
        <p:nvSpPr>
          <p:cNvPr id="55" name="Rechteck 5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430977" y="3685974"/>
            <a:ext cx="1172116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900" dirty="0">
                <a:latin typeface="Arial" panose="020B0604020202020204" pitchFamily="34" charset="0"/>
                <a:ea typeface="Times New Roman" panose="02020603050405020304" pitchFamily="18" charset="0"/>
              </a:rPr>
              <a:t>Tabellenkalkulation</a:t>
            </a:r>
            <a:endParaRPr lang="de-DE" sz="900" dirty="0"/>
          </a:p>
        </p:txBody>
      </p:sp>
      <p:pic>
        <p:nvPicPr>
          <p:cNvPr id="56" name="Grafik 55" descr="Advance Organizer: Lernfeld 10 – Wertschöpfungsprozesse erfolgsorientiert steuern&#10;&#10;Hinweis: der Advance Organizer ist eine visuelle Lern und Orientierungshilfe, die Themen gedanklich strukturiert und verknüpft. &#10;&#10;I. Kernkompetenz des Lernfelds&#10;„Die Schülerinnen und Schülerbesitzen die Kompetenz, Wertschöpfungsprozesse auf Grundlage der Daten der Kosten- und Leistungsrechnung zu analysieren, erfolgsori-entiert zu steuern und zu beurteilen.“&#10;&#10;II. Struktur des Lernfelds in barrierefreier Form (Abbildung der einzelnen Lernsituatio-nen)  &#10;&#10;1. Kosten und Leistungen darstellen&#10;2. Betriebsergebnis ermitteln&#10;3. Kostenstellenrechnung durchführen&#10;a. Zuschlagskalkulation Industrie durchführen&#10;b. Vorwärtskalkulation für Handelswaren durchführen&#10;c. Rückwärtskalkulation für Handelswaren durchführen&#10;d. Angebotspreise für Dienstleistungen kalkulieren&#10;4. Kosten nachkalkulieren&#10;5. Deckungsbeiträge ermitteln&#10;a. Gewinnschwelle ermitteln&#10;b. Preisuntergrenzen ermitteln&#10;c. Entscheidung über Annahme eines Zusatzauftrages treffen&#10;6. Einfluss des Beschäftigungsgrades auf die Kosten analysieren&#10;&#10;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87624" y="1616041"/>
            <a:ext cx="351000" cy="351000"/>
          </a:xfrm>
          <a:prstGeom prst="rect">
            <a:avLst/>
          </a:prstGeom>
        </p:spPr>
      </p:pic>
      <p:pic>
        <p:nvPicPr>
          <p:cNvPr id="57" name="Grafik 5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77790" y="1616041"/>
            <a:ext cx="351000" cy="351000"/>
          </a:xfrm>
          <a:prstGeom prst="rect">
            <a:avLst/>
          </a:prstGeom>
        </p:spPr>
      </p:pic>
      <p:pic>
        <p:nvPicPr>
          <p:cNvPr id="58" name="Grafik 5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972815" y="1909755"/>
            <a:ext cx="399536" cy="399536"/>
          </a:xfrm>
          <a:prstGeom prst="rect">
            <a:avLst/>
          </a:prstGeom>
        </p:spPr>
      </p:pic>
      <p:pic>
        <p:nvPicPr>
          <p:cNvPr id="63" name="Grafik 6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860833" y="4768939"/>
            <a:ext cx="351267" cy="351267"/>
          </a:xfrm>
          <a:prstGeom prst="rect">
            <a:avLst/>
          </a:prstGeom>
        </p:spPr>
      </p:pic>
      <p:pic>
        <p:nvPicPr>
          <p:cNvPr id="64" name="Grafik 6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280616" y="3371009"/>
            <a:ext cx="329485" cy="329485"/>
          </a:xfrm>
          <a:prstGeom prst="rect">
            <a:avLst/>
          </a:prstGeom>
        </p:spPr>
      </p:pic>
      <p:pic>
        <p:nvPicPr>
          <p:cNvPr id="65" name="Grafik 6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077398" y="3361085"/>
            <a:ext cx="329485" cy="329485"/>
          </a:xfrm>
          <a:prstGeom prst="rect">
            <a:avLst/>
          </a:prstGeom>
        </p:spPr>
      </p:pic>
      <p:pic>
        <p:nvPicPr>
          <p:cNvPr id="69" name="Grafik 6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002967" y="3361084"/>
            <a:ext cx="329485" cy="329485"/>
          </a:xfrm>
          <a:prstGeom prst="rect">
            <a:avLst/>
          </a:prstGeom>
        </p:spPr>
      </p:pic>
      <p:pic>
        <p:nvPicPr>
          <p:cNvPr id="70" name="Grafik 6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820382" y="3361083"/>
            <a:ext cx="329485" cy="329485"/>
          </a:xfrm>
          <a:prstGeom prst="rect">
            <a:avLst/>
          </a:prstGeom>
        </p:spPr>
      </p:pic>
      <p:pic>
        <p:nvPicPr>
          <p:cNvPr id="71" name="Grafik 7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780376" y="1855798"/>
            <a:ext cx="696573" cy="399536"/>
          </a:xfrm>
          <a:prstGeom prst="rect">
            <a:avLst/>
          </a:prstGeom>
        </p:spPr>
      </p:pic>
      <p:sp>
        <p:nvSpPr>
          <p:cNvPr id="28" name="Geschweifte Klammer rechts 2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5122612" y="423030"/>
            <a:ext cx="268665" cy="7130530"/>
          </a:xfrm>
          <a:prstGeom prst="rightBrac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2" name="Gerade Verbindung mit Pfeil 7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flipH="1">
            <a:off x="3491881" y="2258487"/>
            <a:ext cx="3150764" cy="464369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Gerade Verbindung mit Pfeil 7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flipH="1">
            <a:off x="5004048" y="2281338"/>
            <a:ext cx="1968767" cy="480092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Gerade Verbindung mit Pfeil 7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flipH="1">
            <a:off x="6332452" y="2285391"/>
            <a:ext cx="970533" cy="484549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Gerade Verbindung mit Pfeil 7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7612190" y="2280743"/>
            <a:ext cx="348168" cy="429183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Gerade Verbindung mit Pfeil 8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7346820" y="5274999"/>
            <a:ext cx="383737" cy="57774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Gerade Verbindung mit Pfeil 8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endCxn id="24" idx="0"/>
          </p:cNvCxnSpPr>
          <p:nvPr/>
        </p:nvCxnSpPr>
        <p:spPr>
          <a:xfrm flipH="1">
            <a:off x="5575007" y="5271627"/>
            <a:ext cx="1210219" cy="611533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Gerade Verbindung mit Pfeil 8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flipH="1">
            <a:off x="3767742" y="5259169"/>
            <a:ext cx="2765267" cy="629496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Pfeil nach rechts 8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387972">
            <a:off x="2828478" y="1525323"/>
            <a:ext cx="336300" cy="247949"/>
          </a:xfrm>
          <a:prstGeom prst="rightArrow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9" name="Pfeil nach rechts 8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357655" y="1698542"/>
            <a:ext cx="336300" cy="247949"/>
          </a:xfrm>
          <a:prstGeom prst="rightArrow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0" name="Pfeil nach rechts 8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8009095" y="2228211"/>
            <a:ext cx="336300" cy="247949"/>
          </a:xfrm>
          <a:prstGeom prst="rightArrow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1" name="Pfeil nach rechts 9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400501">
            <a:off x="6063623" y="4748481"/>
            <a:ext cx="336300" cy="247949"/>
          </a:xfrm>
          <a:prstGeom prst="rightArrow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3" name="Pfeil nach rechts 9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6799579">
            <a:off x="6829992" y="5359934"/>
            <a:ext cx="336300" cy="247949"/>
          </a:xfrm>
          <a:prstGeom prst="rightArrow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4" name="Pfeil nach rechts 9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2734506">
            <a:off x="2023176" y="5358009"/>
            <a:ext cx="336300" cy="247949"/>
          </a:xfrm>
          <a:prstGeom prst="rightArrow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01" name="Gerade Verbindung mit Pfeil 10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flipH="1">
            <a:off x="398607" y="1649855"/>
            <a:ext cx="579895" cy="2666605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" name="Grafik 10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318758" y="6227995"/>
            <a:ext cx="384749" cy="384749"/>
          </a:xfrm>
          <a:prstGeom prst="rect">
            <a:avLst/>
          </a:prstGeom>
        </p:spPr>
      </p:pic>
      <p:pic>
        <p:nvPicPr>
          <p:cNvPr id="103" name="Grafik 10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flipV="1">
            <a:off x="7761503" y="6301915"/>
            <a:ext cx="397710" cy="397710"/>
          </a:xfrm>
          <a:prstGeom prst="rect">
            <a:avLst/>
          </a:prstGeom>
        </p:spPr>
      </p:pic>
      <p:pic>
        <p:nvPicPr>
          <p:cNvPr id="104" name="Grafik 10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397880" y="6100256"/>
            <a:ext cx="354251" cy="354251"/>
          </a:xfrm>
          <a:prstGeom prst="rect">
            <a:avLst/>
          </a:prstGeom>
        </p:spPr>
      </p:pic>
      <p:pic>
        <p:nvPicPr>
          <p:cNvPr id="105" name="Grafik 10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3180002" y="6097788"/>
            <a:ext cx="334605" cy="334605"/>
          </a:xfrm>
          <a:prstGeom prst="rect">
            <a:avLst/>
          </a:prstGeom>
        </p:spPr>
      </p:pic>
      <p:pic>
        <p:nvPicPr>
          <p:cNvPr id="106" name="Grafik 10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674516" y="5074112"/>
            <a:ext cx="404815" cy="404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649626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</Words>
  <PresentationFormat>Bildschirmpräsentation (4:3)</PresentationFormat>
  <Paragraphs>25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4" baseType="lpstr">
      <vt:lpstr>Arial</vt:lpstr>
      <vt:lpstr>Calibri</vt:lpstr>
      <vt:lpstr>Larissa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2017-10-01T16:54:20Z</dcterms:created>
  <dcterms:modified xsi:type="dcterms:W3CDTF">2026-02-16T10:40:32Z</dcterms:modified>
</cp:coreProperties>
</file>