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76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6F5E-E70C-4C30-B988-94439ADBD515}" type="datetimeFigureOut">
              <a:rPr lang="de-DE" smtClean="0"/>
              <a:t>16.02.2026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9292B-8929-4EF3-890E-0510944A62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8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292B-8929-4EF3-890E-0510944A624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68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Fußzeilenplatzhalter 6"/>
          <p:cNvSpPr txBox="1">
            <a:spLocks/>
          </p:cNvSpPr>
          <p:nvPr userDrawn="1"/>
        </p:nvSpPr>
        <p:spPr>
          <a:xfrm>
            <a:off x="287524" y="6381328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000" kern="120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048000" algn="l"/>
              </a:tabLst>
            </a:pPr>
            <a:r>
              <a:rPr lang="de-DE" sz="900" dirty="0"/>
              <a:t>Stand: 2026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339330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9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34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43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4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9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5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96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5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251520" y="6356350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tabLst>
                <a:tab pos="3048000" algn="l"/>
              </a:tabLst>
            </a:pPr>
            <a:r>
              <a:rPr lang="de-DE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1832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feld 6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59807" y="140456"/>
            <a:ext cx="890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 err="1"/>
              <a:t>Advance</a:t>
            </a:r>
            <a:r>
              <a:rPr lang="de-DE" dirty="0"/>
              <a:t> Organizer: Lernfeld 13 – Ein Projekt planen und durchführen</a:t>
            </a:r>
          </a:p>
        </p:txBody>
      </p:sp>
      <p:sp>
        <p:nvSpPr>
          <p:cNvPr id="78" name="Textfeld 7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07684" y="630523"/>
            <a:ext cx="452940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„Die Schülerinnen und Schüler besitzen die Kompetenz, selbstständig und eigenverantwortlich ein branchenbezogenes Projekt von der Projektidee bis zur Projektauswertung zu realisieren.“</a:t>
            </a:r>
          </a:p>
        </p:txBody>
      </p:sp>
      <p:sp>
        <p:nvSpPr>
          <p:cNvPr id="2" name="Rechteck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20963" y="1794567"/>
            <a:ext cx="23503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Branchenbezogenes Projekt planen</a:t>
            </a:r>
            <a:endParaRPr lang="de-DE" sz="1000" dirty="0"/>
          </a:p>
        </p:txBody>
      </p:sp>
      <p:sp>
        <p:nvSpPr>
          <p:cNvPr id="3" name="Rechteck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32858" y="1525768"/>
            <a:ext cx="33493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Struktur, Gestaltung, systematische Durchführung, Hilfsmittel</a:t>
            </a:r>
            <a:endParaRPr lang="de-DE" sz="900" dirty="0"/>
          </a:p>
        </p:txBody>
      </p:sp>
      <p:sp>
        <p:nvSpPr>
          <p:cNvPr id="4" name="Rechteck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79893" y="4128349"/>
            <a:ext cx="17415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Branchenbezogenes Projekt durchführen</a:t>
            </a:r>
            <a:endParaRPr lang="de-DE" sz="1000" dirty="0"/>
          </a:p>
        </p:txBody>
      </p:sp>
      <p:sp>
        <p:nvSpPr>
          <p:cNvPr id="5" name="Rechteck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7705" y="4972627"/>
            <a:ext cx="22303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Branchenbezogenes Projekt auswerten</a:t>
            </a:r>
            <a:endParaRPr lang="de-DE" sz="1000" dirty="0"/>
          </a:p>
        </p:txBody>
      </p:sp>
      <p:sp>
        <p:nvSpPr>
          <p:cNvPr id="51" name="Nach links gekrümmter Pfeil 5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59021" y="1207604"/>
            <a:ext cx="6944760" cy="5461756"/>
          </a:xfrm>
          <a:prstGeom prst="curvedLeftArrow">
            <a:avLst>
              <a:gd name="adj1" fmla="val 15924"/>
              <a:gd name="adj2" fmla="val 25298"/>
              <a:gd name="adj3" fmla="val 25000"/>
            </a:avLst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2" name="Textfeld 5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632029" y="2232104"/>
            <a:ext cx="1296144" cy="1544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Projektzielblatt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Projektantrag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Projektauftrag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Projektstrukturplan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Projektablaufplan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Terminpläne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Kapazitätspläne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Qualitätspläne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Teamregeln</a:t>
            </a:r>
          </a:p>
        </p:txBody>
      </p:sp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91038" y="2153324"/>
            <a:ext cx="12490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Kreativitätstechniken</a:t>
            </a:r>
          </a:p>
        </p:txBody>
      </p:sp>
      <p:sp>
        <p:nvSpPr>
          <p:cNvPr id="14" name="Rechtec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0232" y="4610990"/>
            <a:ext cx="1421904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100"/>
              </a:spcAft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Sitzungsprotokolle</a:t>
            </a:r>
          </a:p>
          <a:p>
            <a:pPr>
              <a:spcBef>
                <a:spcPts val="200"/>
              </a:spcBef>
              <a:spcAft>
                <a:spcPts val="100"/>
              </a:spcAft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Statusberichte</a:t>
            </a:r>
          </a:p>
          <a:p>
            <a:pPr>
              <a:spcBef>
                <a:spcPts val="200"/>
              </a:spcBef>
              <a:spcAft>
                <a:spcPts val="100"/>
              </a:spcAft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Abweichungsanalysen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Präsentationen </a:t>
            </a:r>
          </a:p>
        </p:txBody>
      </p:sp>
      <p:sp>
        <p:nvSpPr>
          <p:cNvPr id="15" name="Rechteck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97313" y="5450997"/>
            <a:ext cx="1349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100"/>
              </a:spcAft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Feedbackbogen</a:t>
            </a:r>
          </a:p>
          <a:p>
            <a:pPr>
              <a:spcBef>
                <a:spcPts val="200"/>
              </a:spcBef>
              <a:spcAft>
                <a:spcPts val="100"/>
              </a:spcAft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Soll-Ist-Vergleich</a:t>
            </a:r>
          </a:p>
          <a:p>
            <a:pPr>
              <a:spcBef>
                <a:spcPts val="200"/>
              </a:spcBef>
            </a:pP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Abschlussbericht</a:t>
            </a:r>
          </a:p>
        </p:txBody>
      </p:sp>
      <p:pic>
        <p:nvPicPr>
          <p:cNvPr id="59" name="Grafik 58" descr="Advance Organizer: Lernfeld 13 – Ein Projekt planen und durchführen&#10;&#10;Hinweis: der Advance Organizer ist eine visuelle Lern und Orientierungshilfe, die The-men gedanklich strukturiert und verknüpft. &#10;&#10;I. Kernkompetenz des Lernfelds&#10;„Die Schülerinnen und Schüler besitzen die Kompetenz, selbstständig und eigenver-antwortlich ein branchenbezogenes Projekt von der Projektidee bis zur Projektaus-wertung zu realisieren.“&#10;&#10;II. Struktur des Lernfelds in barrierefreier Form (Abbildung der einzelnen Lernsituatio-nen)  &#10;&#10;1. Branchenbezogenes Projekt planen&#10;2. Branchenbezogenes Projekt durchführen&#10;3. Branchenbezogenes Projekt auswerten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225" y="2413108"/>
            <a:ext cx="449418" cy="449418"/>
          </a:xfrm>
          <a:prstGeom prst="rect">
            <a:avLst/>
          </a:prstGeom>
        </p:spPr>
      </p:pic>
      <p:pic>
        <p:nvPicPr>
          <p:cNvPr id="60" name="Grafik 5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87281" y="2903540"/>
            <a:ext cx="478370" cy="478370"/>
          </a:xfrm>
          <a:prstGeom prst="rect">
            <a:avLst/>
          </a:prstGeom>
        </p:spPr>
      </p:pic>
      <p:pic>
        <p:nvPicPr>
          <p:cNvPr id="66" name="Grafik 6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27176" y="2232104"/>
            <a:ext cx="457200" cy="457200"/>
          </a:xfrm>
          <a:prstGeom prst="rect">
            <a:avLst/>
          </a:prstGeom>
        </p:spPr>
      </p:pic>
      <p:pic>
        <p:nvPicPr>
          <p:cNvPr id="68" name="Grafik 6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58262" y="2752437"/>
            <a:ext cx="326114" cy="326114"/>
          </a:xfrm>
          <a:prstGeom prst="rect">
            <a:avLst/>
          </a:prstGeom>
        </p:spPr>
      </p:pic>
      <p:pic>
        <p:nvPicPr>
          <p:cNvPr id="73" name="Grafik 7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82282" y="2856708"/>
            <a:ext cx="326114" cy="326114"/>
          </a:xfrm>
          <a:prstGeom prst="rect">
            <a:avLst/>
          </a:prstGeom>
        </p:spPr>
      </p:pic>
      <p:pic>
        <p:nvPicPr>
          <p:cNvPr id="75" name="Grafik 7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09013" y="2956072"/>
            <a:ext cx="326114" cy="326114"/>
          </a:xfrm>
          <a:prstGeom prst="rect">
            <a:avLst/>
          </a:prstGeom>
        </p:spPr>
      </p:pic>
      <p:pic>
        <p:nvPicPr>
          <p:cNvPr id="81" name="Grafik 8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52632" y="3261602"/>
            <a:ext cx="479802" cy="479802"/>
          </a:xfrm>
          <a:prstGeom prst="rect">
            <a:avLst/>
          </a:prstGeom>
        </p:spPr>
      </p:pic>
      <p:pic>
        <p:nvPicPr>
          <p:cNvPr id="83" name="Grafik 8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227237" y="3334169"/>
            <a:ext cx="429056" cy="429056"/>
          </a:xfrm>
          <a:prstGeom prst="rect">
            <a:avLst/>
          </a:prstGeom>
        </p:spPr>
      </p:pic>
      <p:pic>
        <p:nvPicPr>
          <p:cNvPr id="92" name="Grafik 9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963274" y="4492943"/>
            <a:ext cx="479684" cy="479684"/>
          </a:xfrm>
          <a:prstGeom prst="rect">
            <a:avLst/>
          </a:prstGeom>
        </p:spPr>
      </p:pic>
      <p:pic>
        <p:nvPicPr>
          <p:cNvPr id="95" name="Grafik 9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62654" y="6035772"/>
            <a:ext cx="326114" cy="326114"/>
          </a:xfrm>
          <a:prstGeom prst="rect">
            <a:avLst/>
          </a:prstGeom>
        </p:spPr>
      </p:pic>
      <p:pic>
        <p:nvPicPr>
          <p:cNvPr id="96" name="Grafik 9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31056" y="5183669"/>
            <a:ext cx="326114" cy="326114"/>
          </a:xfrm>
          <a:prstGeom prst="rect">
            <a:avLst/>
          </a:prstGeom>
        </p:spPr>
      </p:pic>
      <p:pic>
        <p:nvPicPr>
          <p:cNvPr id="97" name="Grafik 9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55076" y="5287940"/>
            <a:ext cx="326114" cy="326114"/>
          </a:xfrm>
          <a:prstGeom prst="rect">
            <a:avLst/>
          </a:prstGeom>
        </p:spPr>
      </p:pic>
      <p:pic>
        <p:nvPicPr>
          <p:cNvPr id="98" name="Grafik 9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081807" y="5387304"/>
            <a:ext cx="326114" cy="326114"/>
          </a:xfrm>
          <a:prstGeom prst="rect">
            <a:avLst/>
          </a:prstGeom>
        </p:spPr>
      </p:pic>
      <p:pic>
        <p:nvPicPr>
          <p:cNvPr id="99" name="Grafik 9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759755" y="5253650"/>
            <a:ext cx="459768" cy="459768"/>
          </a:xfrm>
          <a:prstGeom prst="rect">
            <a:avLst/>
          </a:prstGeom>
        </p:spPr>
      </p:pic>
      <p:pic>
        <p:nvPicPr>
          <p:cNvPr id="100" name="Grafik 9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506744" y="6180092"/>
            <a:ext cx="326114" cy="32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64962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PresentationFormat>Bildschirmpräsentation (4:3)</PresentationFormat>
  <Paragraphs>24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2017-10-01T16:54:20Z</dcterms:created>
  <dcterms:modified xsi:type="dcterms:W3CDTF">2026-02-16T10:51:48Z</dcterms:modified>
</cp:coreProperties>
</file>