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D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1" autoAdjust="0"/>
    <p:restoredTop sz="86425" autoAdjust="0"/>
  </p:normalViewPr>
  <p:slideViewPr>
    <p:cSldViewPr>
      <p:cViewPr varScale="1">
        <p:scale>
          <a:sx n="55" d="100"/>
          <a:sy n="55" d="100"/>
        </p:scale>
        <p:origin x="2274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8" d="100"/>
          <a:sy n="48" d="100"/>
        </p:scale>
        <p:origin x="4074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86F5E-E70C-4C30-B988-94439ADBD515}" type="datetimeFigureOut">
              <a:rPr lang="de-DE" smtClean="0"/>
              <a:t>09.02.2026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9292B-8929-4EF3-890E-0510944A624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489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9292B-8929-4EF3-890E-0510944A624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0687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7" name="Fußzeilenplatzhalter 6"/>
          <p:cNvSpPr txBox="1">
            <a:spLocks/>
          </p:cNvSpPr>
          <p:nvPr userDrawn="1"/>
        </p:nvSpPr>
        <p:spPr>
          <a:xfrm>
            <a:off x="287524" y="6381328"/>
            <a:ext cx="8568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1000" kern="120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3048000" algn="l"/>
              </a:tabLst>
            </a:pPr>
            <a:r>
              <a:rPr lang="de-DE" sz="900" dirty="0"/>
              <a:t>Stand: 2026      	Kaufmann/Kauffrau für Büromanagement</a:t>
            </a:r>
          </a:p>
        </p:txBody>
      </p:sp>
    </p:spTree>
    <p:extLst>
      <p:ext uri="{BB962C8B-B14F-4D97-AF65-F5344CB8AC3E}">
        <p14:creationId xmlns:p14="http://schemas.microsoft.com/office/powerpoint/2010/main" val="3393309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0192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3346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84364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3144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8593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7562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95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2962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5581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257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ußzeilenplatzhalter 6"/>
          <p:cNvSpPr>
            <a:spLocks noGrp="1"/>
          </p:cNvSpPr>
          <p:nvPr>
            <p:ph type="ftr" sz="quarter" idx="3"/>
          </p:nvPr>
        </p:nvSpPr>
        <p:spPr>
          <a:xfrm>
            <a:off x="251520" y="6356350"/>
            <a:ext cx="8568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tabLst>
                <a:tab pos="3048000" algn="l"/>
              </a:tabLst>
            </a:pPr>
            <a:r>
              <a:rPr lang="de-DE" dirty="0"/>
              <a:t>Stand: 2026      	Kaufmann/Kauffrau für Büromanagement</a:t>
            </a:r>
          </a:p>
        </p:txBody>
      </p:sp>
    </p:spTree>
    <p:extLst>
      <p:ext uri="{BB962C8B-B14F-4D97-AF65-F5344CB8AC3E}">
        <p14:creationId xmlns:p14="http://schemas.microsoft.com/office/powerpoint/2010/main" val="183239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svg"/><Relationship Id="rId20" Type="http://schemas.openxmlformats.org/officeDocument/2006/relationships/image" Target="../media/image18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svg"/><Relationship Id="rId19" Type="http://schemas.openxmlformats.org/officeDocument/2006/relationships/image" Target="../media/image17.pn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Relationship Id="rId22" Type="http://schemas.openxmlformats.org/officeDocument/2006/relationships/image" Target="../media/image2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feld 66" descr="Advance Organizer: Lernfeld 7 – Gesprächssituationen gestalten in verbalisierter Form&#10;&#10;Hinweis: der Advance Organizer ist eine visuelle Lern und Orientierungshilfe, die Themen gedanklich strukturiert und verknüpft. &#10;&#10;I. Kernkompetenz des Lernfelds&#10;„Die Schülerinnen und Schüler besitzen die Kompetenz, in Gesprächssituationen mit Geschäftspartnern angemessen und sachgerecht zu handeln.“&#10;&#10;II. Struktur des Lernfelds in barrierefreier Form (Abbildung der einzelnen Lernsituatio-nen)  &#10;&#10;1. Anforderungen an Gesprächssituationen erfassen&#10;2. Kommunikationsmöglichkeiten mit Geschäftspartnern darstellen&#10;3. Techniken der Kommunikation und geltende Regelungen ermitteln unter Beach-tung von Kulturbedingte Besonderheiten: &#10;4. Gespräche führen: realistisches Selbstbild, Reaktion auf Kritik&#10;5. Kundeneinwänden begegnen&#10;6. Konfliktgespräche führen &#10;7. Gespräche auswerten&#10;8. Beschwerden und Reklamationen überprüfen&#10;9. Beschwerdemanagement nutzen&#10;10. Kulturbedingte Besonderheiten beachten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159807" y="140456"/>
            <a:ext cx="8901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1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Advance Organizer: Lernfeld 7 – Gesprächssituationen gestalten</a:t>
            </a:r>
          </a:p>
        </p:txBody>
      </p:sp>
      <p:pic>
        <p:nvPicPr>
          <p:cNvPr id="44" name="Grafik 4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3414" y="1735869"/>
            <a:ext cx="385192" cy="385192"/>
          </a:xfrm>
          <a:prstGeom prst="rect">
            <a:avLst/>
          </a:prstGeom>
        </p:spPr>
      </p:pic>
      <p:sp>
        <p:nvSpPr>
          <p:cNvPr id="78" name="Textfeld 7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086091" y="618723"/>
            <a:ext cx="396877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„Die Schülerinnen und Schüler besitzen die Kompetenz, in Gesprächssituationen mit Geschäftspartnern angemessen und sachgerecht zu handeln.“</a:t>
            </a:r>
          </a:p>
        </p:txBody>
      </p:sp>
      <p:sp>
        <p:nvSpPr>
          <p:cNvPr id="6" name="Rechteck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1520" y="1340768"/>
            <a:ext cx="20882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Anforderungen an Gesprächssituationen erfassen</a:t>
            </a:r>
            <a:endParaRPr lang="de-DE" sz="1000" dirty="0"/>
          </a:p>
        </p:txBody>
      </p:sp>
      <p:sp>
        <p:nvSpPr>
          <p:cNvPr id="7" name="Rechteck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15947" y="1109936"/>
            <a:ext cx="205697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Beratung, Beschwerde, Reklamation</a:t>
            </a:r>
            <a:endParaRPr lang="de-DE" sz="900" dirty="0"/>
          </a:p>
        </p:txBody>
      </p:sp>
      <p:sp>
        <p:nvSpPr>
          <p:cNvPr id="8" name="Rechteck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24969" y="1763710"/>
            <a:ext cx="25020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Kommunikationsmöglichkeiten mit Geschäftspartnern darstellen</a:t>
            </a:r>
            <a:endParaRPr lang="de-DE" sz="1000" dirty="0"/>
          </a:p>
        </p:txBody>
      </p:sp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82030" y="2275529"/>
            <a:ext cx="26286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Techniken der Kommunikation und geltende Regelungen ermitteln</a:t>
            </a:r>
            <a:endParaRPr lang="de-DE" dirty="0"/>
          </a:p>
        </p:txBody>
      </p:sp>
      <p:sp>
        <p:nvSpPr>
          <p:cNvPr id="10" name="Rechteck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91717" y="3796821"/>
            <a:ext cx="12779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>
                <a:latin typeface="Arial" panose="020B0604020202020204" pitchFamily="34" charset="0"/>
                <a:ea typeface="Times New Roman" panose="02020603050405020304" pitchFamily="18" charset="0"/>
              </a:rPr>
              <a:t>Gespräche führen</a:t>
            </a:r>
            <a:endParaRPr lang="de-DE" sz="1000"/>
          </a:p>
        </p:txBody>
      </p:sp>
      <p:sp>
        <p:nvSpPr>
          <p:cNvPr id="11" name="Rechteck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558716" y="3572349"/>
            <a:ext cx="235192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realistisches Selbstbild, Reaktion auf Kritik</a:t>
            </a:r>
            <a:endParaRPr lang="de-DE" sz="900" dirty="0"/>
          </a:p>
        </p:txBody>
      </p:sp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42061" y="4869650"/>
            <a:ext cx="196239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Kundeneinwänden begegnen</a:t>
            </a:r>
            <a:endParaRPr lang="de-DE" sz="1000" dirty="0"/>
          </a:p>
        </p:txBody>
      </p:sp>
      <p:sp>
        <p:nvSpPr>
          <p:cNvPr id="16" name="Rechteck 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95995" y="5721069"/>
            <a:ext cx="17347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Konfliktgespräche führen</a:t>
            </a:r>
            <a:endParaRPr lang="de-DE" sz="1000" dirty="0"/>
          </a:p>
        </p:txBody>
      </p:sp>
      <p:sp>
        <p:nvSpPr>
          <p:cNvPr id="17" name="Rechteck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81005" y="5496597"/>
            <a:ext cx="236475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Eisbergmodell, gewaltfreie Kommunikation</a:t>
            </a:r>
            <a:endParaRPr lang="de-DE" sz="900" dirty="0"/>
          </a:p>
        </p:txBody>
      </p:sp>
      <p:sp>
        <p:nvSpPr>
          <p:cNvPr id="18" name="Rechteck 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413454" y="5540127"/>
            <a:ext cx="151035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Gespräche auswerten</a:t>
            </a:r>
            <a:endParaRPr lang="de-DE" sz="1000" dirty="0"/>
          </a:p>
        </p:txBody>
      </p:sp>
      <p:sp>
        <p:nvSpPr>
          <p:cNvPr id="19" name="Rechteck 1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55575" y="4768249"/>
            <a:ext cx="19979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Beschwerden und Reklamationen überprüfen</a:t>
            </a:r>
            <a:endParaRPr lang="de-DE" sz="1000" dirty="0"/>
          </a:p>
        </p:txBody>
      </p:sp>
      <p:sp>
        <p:nvSpPr>
          <p:cNvPr id="20" name="Rechteck 1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979712" y="3838237"/>
            <a:ext cx="217399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Beschwerdemanagement nutzen</a:t>
            </a:r>
            <a:endParaRPr lang="de-DE" sz="1000" dirty="0"/>
          </a:p>
        </p:txBody>
      </p:sp>
      <p:sp>
        <p:nvSpPr>
          <p:cNvPr id="21" name="Rechteck 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9910" y="2912827"/>
            <a:ext cx="1925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Kulturbedingte Besonderheiten beachten</a:t>
            </a:r>
            <a:endParaRPr lang="de-DE" sz="1000" dirty="0"/>
          </a:p>
        </p:txBody>
      </p:sp>
      <p:pic>
        <p:nvPicPr>
          <p:cNvPr id="45" name="Grafik 4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977762" y="2149943"/>
            <a:ext cx="496418" cy="496418"/>
          </a:xfrm>
          <a:prstGeom prst="rect">
            <a:avLst/>
          </a:prstGeom>
        </p:spPr>
      </p:pic>
      <p:pic>
        <p:nvPicPr>
          <p:cNvPr id="46" name="Grafik 4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42061" y="2615761"/>
            <a:ext cx="496418" cy="496418"/>
          </a:xfrm>
          <a:prstGeom prst="rect">
            <a:avLst/>
          </a:prstGeom>
        </p:spPr>
      </p:pic>
      <p:pic>
        <p:nvPicPr>
          <p:cNvPr id="48" name="Grafik 4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70913" y="5969001"/>
            <a:ext cx="496418" cy="496418"/>
          </a:xfrm>
          <a:prstGeom prst="rect">
            <a:avLst/>
          </a:prstGeom>
        </p:spPr>
      </p:pic>
      <p:pic>
        <p:nvPicPr>
          <p:cNvPr id="49" name="Grafik 4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35968" y="4043042"/>
            <a:ext cx="474859" cy="474859"/>
          </a:xfrm>
          <a:prstGeom prst="rect">
            <a:avLst/>
          </a:prstGeom>
        </p:spPr>
      </p:pic>
      <p:pic>
        <p:nvPicPr>
          <p:cNvPr id="50" name="Grafik 4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50225" y="5153152"/>
            <a:ext cx="383468" cy="383468"/>
          </a:xfrm>
          <a:prstGeom prst="rect">
            <a:avLst/>
          </a:prstGeom>
        </p:spPr>
      </p:pic>
      <p:pic>
        <p:nvPicPr>
          <p:cNvPr id="53" name="Grafik 5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843735" y="6051874"/>
            <a:ext cx="358456" cy="358456"/>
          </a:xfrm>
          <a:prstGeom prst="rect">
            <a:avLst/>
          </a:prstGeom>
        </p:spPr>
      </p:pic>
      <p:pic>
        <p:nvPicPr>
          <p:cNvPr id="54" name="Grafik 5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036079" y="6052394"/>
            <a:ext cx="358456" cy="358456"/>
          </a:xfrm>
          <a:prstGeom prst="rect">
            <a:avLst/>
          </a:prstGeom>
        </p:spPr>
      </p:pic>
      <p:pic>
        <p:nvPicPr>
          <p:cNvPr id="55" name="Grafik 5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987699" y="5778026"/>
            <a:ext cx="474539" cy="474539"/>
          </a:xfrm>
          <a:prstGeom prst="rect">
            <a:avLst/>
          </a:prstGeom>
        </p:spPr>
      </p:pic>
      <p:pic>
        <p:nvPicPr>
          <p:cNvPr id="56" name="Grafik 5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78495" y="3290008"/>
            <a:ext cx="576064" cy="576064"/>
          </a:xfrm>
          <a:prstGeom prst="rect">
            <a:avLst/>
          </a:prstGeom>
        </p:spPr>
      </p:pic>
      <p:pic>
        <p:nvPicPr>
          <p:cNvPr id="57" name="Grafik 5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596336" y="5156766"/>
            <a:ext cx="526923" cy="526923"/>
          </a:xfrm>
          <a:prstGeom prst="rect">
            <a:avLst/>
          </a:prstGeom>
        </p:spPr>
      </p:pic>
      <p:pic>
        <p:nvPicPr>
          <p:cNvPr id="58" name="Grafik 5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611053" y="4043804"/>
            <a:ext cx="506165" cy="506165"/>
          </a:xfrm>
          <a:prstGeom prst="rect">
            <a:avLst/>
          </a:prstGeom>
        </p:spPr>
      </p:pic>
      <p:pic>
        <p:nvPicPr>
          <p:cNvPr id="61" name="Grafik 6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2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8609707">
            <a:off x="2652817" y="1100099"/>
            <a:ext cx="501350" cy="588883"/>
          </a:xfrm>
          <a:prstGeom prst="rect">
            <a:avLst/>
          </a:prstGeom>
        </p:spPr>
      </p:pic>
      <p:pic>
        <p:nvPicPr>
          <p:cNvPr id="62" name="Grafik 6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2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8614869">
            <a:off x="5777967" y="1648110"/>
            <a:ext cx="501350" cy="588883"/>
          </a:xfrm>
          <a:prstGeom prst="rect">
            <a:avLst/>
          </a:prstGeom>
        </p:spPr>
      </p:pic>
      <p:pic>
        <p:nvPicPr>
          <p:cNvPr id="63" name="Grafik 6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2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2327006">
            <a:off x="8445131" y="2721820"/>
            <a:ext cx="501350" cy="588883"/>
          </a:xfrm>
          <a:prstGeom prst="rect">
            <a:avLst/>
          </a:prstGeom>
        </p:spPr>
      </p:pic>
      <p:pic>
        <p:nvPicPr>
          <p:cNvPr id="64" name="Grafik 6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2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3764701">
            <a:off x="8411316" y="4223460"/>
            <a:ext cx="501350" cy="588883"/>
          </a:xfrm>
          <a:prstGeom prst="rect">
            <a:avLst/>
          </a:prstGeom>
        </p:spPr>
      </p:pic>
      <p:pic>
        <p:nvPicPr>
          <p:cNvPr id="65" name="Grafik 6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2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9146192">
            <a:off x="1729037" y="5275223"/>
            <a:ext cx="501350" cy="588883"/>
          </a:xfrm>
          <a:prstGeom prst="rect">
            <a:avLst/>
          </a:prstGeom>
        </p:spPr>
      </p:pic>
      <p:pic>
        <p:nvPicPr>
          <p:cNvPr id="69" name="Grafik 6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2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4076777">
            <a:off x="1336107" y="3981857"/>
            <a:ext cx="501350" cy="588883"/>
          </a:xfrm>
          <a:prstGeom prst="rect">
            <a:avLst/>
          </a:prstGeom>
        </p:spPr>
      </p:pic>
      <p:pic>
        <p:nvPicPr>
          <p:cNvPr id="70" name="Grafik 6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2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3323941" flipH="1">
            <a:off x="6507940" y="5015349"/>
            <a:ext cx="374398" cy="565012"/>
          </a:xfrm>
          <a:prstGeom prst="rect">
            <a:avLst/>
          </a:prstGeom>
        </p:spPr>
      </p:pic>
      <p:pic>
        <p:nvPicPr>
          <p:cNvPr id="72" name="Grafik 7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2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8255300" flipH="1">
            <a:off x="1997439" y="3166389"/>
            <a:ext cx="312208" cy="524083"/>
          </a:xfrm>
          <a:prstGeom prst="rect">
            <a:avLst/>
          </a:prstGeom>
        </p:spPr>
      </p:pic>
      <p:cxnSp>
        <p:nvCxnSpPr>
          <p:cNvPr id="76" name="Gerade Verbindung mit Pfeil 7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endCxn id="9" idx="1"/>
          </p:cNvCxnSpPr>
          <p:nvPr/>
        </p:nvCxnSpPr>
        <p:spPr>
          <a:xfrm flipV="1">
            <a:off x="1810905" y="2475584"/>
            <a:ext cx="4471125" cy="583674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Gerade Verbindung mit Pfeil 7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 flipV="1">
            <a:off x="7767355" y="2744317"/>
            <a:ext cx="478504" cy="785863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Gerade Verbindung mit Pfeil 7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V="1">
            <a:off x="3437086" y="4020748"/>
            <a:ext cx="3560747" cy="150519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Gerade Verbindung mit Pfeil 8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923804" y="5844179"/>
            <a:ext cx="648072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4" name="Grafik 8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2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7965937">
            <a:off x="3956583" y="5885354"/>
            <a:ext cx="501350" cy="588883"/>
          </a:xfrm>
          <a:prstGeom prst="rect">
            <a:avLst/>
          </a:prstGeom>
        </p:spPr>
      </p:pic>
      <p:cxnSp>
        <p:nvCxnSpPr>
          <p:cNvPr id="85" name="Gerade Verbindung mit Pfeil 8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V="1">
            <a:off x="3885713" y="5012273"/>
            <a:ext cx="3114562" cy="541063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feld 8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362659" y="4626498"/>
            <a:ext cx="4482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§§</a:t>
            </a:r>
          </a:p>
        </p:txBody>
      </p:sp>
      <p:cxnSp>
        <p:nvCxnSpPr>
          <p:cNvPr id="87" name="Gerade Verbindung mit Pfeil 8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810905" y="3139612"/>
            <a:ext cx="5137359" cy="72646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>
            <a:extLst>
              <a:ext uri="{FF2B5EF4-FFF2-40B4-BE49-F238E27FC236}">
                <a16:creationId xmlns:a16="http://schemas.microsoft.com/office/drawing/2014/main" id="{0208B990-E49D-9C4B-E044-E18FEA80F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899151" y="3985627"/>
            <a:ext cx="610841" cy="46166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ebdings" panose="05030102010509060703" pitchFamily="18" charset="2"/>
              </a:rPr>
              <a:t></a:t>
            </a:r>
            <a:endParaRPr kumimoji="0" lang="de-DE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9649626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</Words>
  <PresentationFormat>Bildschirmpräsentation (4:3)</PresentationFormat>
  <Paragraphs>18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</vt:lpstr>
      <vt:lpstr>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2017-10-01T16:54:20Z</dcterms:created>
  <dcterms:modified xsi:type="dcterms:W3CDTF">2026-02-09T09:02:50Z</dcterms:modified>
</cp:coreProperties>
</file>