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7" autoAdjust="0"/>
    <p:restoredTop sz="86425" autoAdjust="0"/>
  </p:normalViewPr>
  <p:slideViewPr>
    <p:cSldViewPr>
      <p:cViewPr>
        <p:scale>
          <a:sx n="110" d="100"/>
          <a:sy n="110" d="100"/>
        </p:scale>
        <p:origin x="1998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15.05.2026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51520" y="6453336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21" Type="http://schemas.openxmlformats.org/officeDocument/2006/relationships/image" Target="../media/image19.sv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105" y="128290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</a:t>
            </a:r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Organizer: Lernfeld </a:t>
            </a:r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– Werteströme erfassen und beurteilen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040894" y="544370"/>
            <a:ext cx="499560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Werteströme im Betrieb prozessbegleitend zu erfassen und ordnungsgemäß zu dokumentieren sowie die Auswirkungen auf den Betriebserfolg zu beurteilen.“</a:t>
            </a:r>
          </a:p>
        </p:txBody>
      </p:sp>
      <p:sp>
        <p:nvSpPr>
          <p:cNvPr id="84" name="Rechtec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675" y="1086067"/>
            <a:ext cx="20089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Werteströme identifizieren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6" name="Grafik 8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154888">
            <a:off x="5343872" y="1395051"/>
            <a:ext cx="251972" cy="347608"/>
          </a:xfrm>
          <a:prstGeom prst="rect">
            <a:avLst/>
          </a:prstGeom>
        </p:spPr>
      </p:pic>
      <p:sp>
        <p:nvSpPr>
          <p:cNvPr id="87" name="Rechteck 8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71986" y="1325667"/>
            <a:ext cx="326243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Handelsgesetzbuch, Abgabenordnung, Umsatzsteuergesetz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hteck 8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28338" y="1556499"/>
            <a:ext cx="3006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Rechtliche Anforderungen an eine ordnungsgemäße Buchführung erkunden</a:t>
            </a:r>
            <a:endParaRPr lang="de-DE" sz="1000" dirty="0"/>
          </a:p>
        </p:txBody>
      </p:sp>
      <p:sp>
        <p:nvSpPr>
          <p:cNvPr id="89" name="Rechteck 8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08104" y="1833498"/>
            <a:ext cx="25715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Ablauf der Belegbearbeitung darstellen</a:t>
            </a:r>
            <a:endParaRPr lang="de-DE" sz="1000" dirty="0"/>
          </a:p>
        </p:txBody>
      </p:sp>
      <p:sp>
        <p:nvSpPr>
          <p:cNvPr id="90" name="Rechteck 8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56176" y="2708920"/>
            <a:ext cx="271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Eingangsrechnungen von Sachgütern und Dienstleistungen kontieren</a:t>
            </a:r>
            <a:endParaRPr lang="de-DE" sz="1000" dirty="0"/>
          </a:p>
        </p:txBody>
      </p:sp>
      <p:sp>
        <p:nvSpPr>
          <p:cNvPr id="91" name="Rechteck 9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76056" y="3731216"/>
            <a:ext cx="31500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Einkauf und Verkauf von Handelswaren buchen</a:t>
            </a:r>
            <a:endParaRPr lang="de-DE" sz="1000" dirty="0"/>
          </a:p>
        </p:txBody>
      </p:sp>
      <p:sp>
        <p:nvSpPr>
          <p:cNvPr id="92" name="Rechteck 9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3420" y="4672206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Zahlungen unter Skontoabzug und Rücksendungen an Lieferanten buchen</a:t>
            </a:r>
            <a:endParaRPr lang="de-DE" sz="1000" dirty="0"/>
          </a:p>
        </p:txBody>
      </p:sp>
      <p:sp>
        <p:nvSpPr>
          <p:cNvPr id="93" name="Rechteck 9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1151" y="4505713"/>
            <a:ext cx="8899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Rücksendung</a:t>
            </a:r>
            <a:endParaRPr lang="de-DE" sz="900" dirty="0"/>
          </a:p>
        </p:txBody>
      </p:sp>
      <p:sp>
        <p:nvSpPr>
          <p:cNvPr id="94" name="Rechteck 9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29978" y="5828707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Zahlungen unter Skontoabzug und Rücksendungen von Kunden buchen</a:t>
            </a:r>
            <a:endParaRPr lang="de-DE" sz="1000" dirty="0"/>
          </a:p>
        </p:txBody>
      </p:sp>
      <p:sp>
        <p:nvSpPr>
          <p:cNvPr id="95" name="Rechteck 9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55317" y="5627474"/>
            <a:ext cx="88998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Rücksendung</a:t>
            </a:r>
            <a:endParaRPr lang="de-DE" sz="900" dirty="0"/>
          </a:p>
        </p:txBody>
      </p:sp>
      <p:sp>
        <p:nvSpPr>
          <p:cNvPr id="96" name="Rechteck 9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699808" y="5408864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Umsatzsteuervoranmeldung erstellen</a:t>
            </a:r>
            <a:endParaRPr lang="de-DE" sz="1000" dirty="0"/>
          </a:p>
        </p:txBody>
      </p:sp>
      <p:sp>
        <p:nvSpPr>
          <p:cNvPr id="97" name="Rechteck 9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9541" y="5564151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Abschreibungen buchen</a:t>
            </a:r>
            <a:endParaRPr lang="de-DE" sz="1000" dirty="0"/>
          </a:p>
        </p:txBody>
      </p:sp>
      <p:sp>
        <p:nvSpPr>
          <p:cNvPr id="98" name="Rechteck 9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312" y="4599290"/>
            <a:ext cx="2325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Bestandabweichungen analysieren und Korrekturbedarf ermitteln</a:t>
            </a:r>
            <a:endParaRPr lang="de-DE" sz="1000" dirty="0"/>
          </a:p>
        </p:txBody>
      </p:sp>
      <p:sp>
        <p:nvSpPr>
          <p:cNvPr id="99" name="Rechteck 9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1151" y="3759544"/>
            <a:ext cx="2069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Erfolg ermitteln und Auswirkungen beurteilen</a:t>
            </a:r>
            <a:endParaRPr lang="de-DE" sz="1000" dirty="0"/>
          </a:p>
        </p:txBody>
      </p:sp>
      <p:pic>
        <p:nvPicPr>
          <p:cNvPr id="100" name="Grafik 99" descr="Advance Organizer: Lernfeld 6 – Werteströme erfassen und beurteilen in verbaler Form&#10;&#10;Hinweis: der Advance Organizer ist eine visuelle Lern und Orientierungshilfe, die Themen gedanklich strukturiert und verknüpft. &#10;&#10;I. Kernkompetenz des Lernfelds&#10;„Die Schülerinnen und Schüler besitzen die Kompetenz, Werteströme im Betrieb pro-zessbegleitend zu erfassen und ordnungsgemäß zu dokumentieren sowie die Auswir-kungen auf den Betriebserfolg zu beurteilen.“&#10;&#10;II. Struktur des Lernfelds in barrierefreier Form (Abbildung der einzelnen Lernsituatio-nen)  &#10;&#10;1. Werteströme identifizieren&#10;2. Rechtliche Anforderungen an eine ordnungsgemäße Buchführung erkunden&#10;3. Ablauf der Belegbearbeitung darstellen&#10;4. Eingangsrechnungen von Sachgütern und Dienstleistungen kontieren&#10;5. Einkauf und Verkauf von Handelswaren buchen&#10;6. Zahlungen unter Skontoabzug und Rücksendungen an Lieferanten buchen&#10;7. Zahlungen unter Skontoabzug und Rücksendungen von Kunden buchen &#10;8. Umsatzsteuervoranmeldung erstellen&#10;9. Abschreibungen buchen&#10;10. Bestandabweichungen analysieren und Korrekturbedarf ermitteln&#10;11. Erfolg ermitteln und Auswirkungen beurteilen&#10;12. Eigenkapitalrentabilität berechnen und bewerten 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7402" y="1291369"/>
            <a:ext cx="447333" cy="447333"/>
          </a:xfrm>
          <a:prstGeom prst="rect">
            <a:avLst/>
          </a:prstGeom>
        </p:spPr>
      </p:pic>
      <p:sp>
        <p:nvSpPr>
          <p:cNvPr id="101" name="Textfeld 10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243622" y="963566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pic>
        <p:nvPicPr>
          <p:cNvPr id="102" name="Grafik 10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6488309" y="2079930"/>
            <a:ext cx="457200" cy="457200"/>
          </a:xfrm>
          <a:prstGeom prst="rect">
            <a:avLst/>
          </a:prstGeom>
        </p:spPr>
      </p:pic>
      <p:pic>
        <p:nvPicPr>
          <p:cNvPr id="103" name="Grafik 10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76044" y="3086471"/>
            <a:ext cx="338929" cy="338929"/>
          </a:xfrm>
          <a:prstGeom prst="rect">
            <a:avLst/>
          </a:prstGeom>
        </p:spPr>
      </p:pic>
      <p:pic>
        <p:nvPicPr>
          <p:cNvPr id="104" name="Grafik 10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21672" y="3083612"/>
            <a:ext cx="338929" cy="338929"/>
          </a:xfrm>
          <a:prstGeom prst="rect">
            <a:avLst/>
          </a:prstGeom>
        </p:spPr>
      </p:pic>
      <p:pic>
        <p:nvPicPr>
          <p:cNvPr id="105" name="Grafik 10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39067" y="3139104"/>
            <a:ext cx="296868" cy="296868"/>
          </a:xfrm>
          <a:prstGeom prst="rect">
            <a:avLst/>
          </a:prstGeom>
        </p:spPr>
      </p:pic>
      <p:pic>
        <p:nvPicPr>
          <p:cNvPr id="106" name="Grafik 10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64288" y="3043555"/>
            <a:ext cx="436080" cy="436080"/>
          </a:xfrm>
          <a:prstGeom prst="rect">
            <a:avLst/>
          </a:prstGeom>
        </p:spPr>
      </p:pic>
      <p:pic>
        <p:nvPicPr>
          <p:cNvPr id="107" name="Grafik 10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91725" y="4036279"/>
            <a:ext cx="296868" cy="296868"/>
          </a:xfrm>
          <a:prstGeom prst="rect">
            <a:avLst/>
          </a:prstGeom>
        </p:spPr>
      </p:pic>
      <p:pic>
        <p:nvPicPr>
          <p:cNvPr id="108" name="Grafik 10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16946" y="3940730"/>
            <a:ext cx="436080" cy="436080"/>
          </a:xfrm>
          <a:prstGeom prst="rect">
            <a:avLst/>
          </a:prstGeom>
        </p:spPr>
      </p:pic>
      <p:pic>
        <p:nvPicPr>
          <p:cNvPr id="109" name="Grafik 10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28187" y="5174124"/>
            <a:ext cx="296868" cy="296868"/>
          </a:xfrm>
          <a:prstGeom prst="rect">
            <a:avLst/>
          </a:prstGeom>
        </p:spPr>
      </p:pic>
      <p:pic>
        <p:nvPicPr>
          <p:cNvPr id="110" name="Grafik 10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961151" y="5073663"/>
            <a:ext cx="436080" cy="436080"/>
          </a:xfrm>
          <a:prstGeom prst="rect">
            <a:avLst/>
          </a:prstGeom>
        </p:spPr>
      </p:pic>
      <p:pic>
        <p:nvPicPr>
          <p:cNvPr id="111" name="Grafik 1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00825" y="6325332"/>
            <a:ext cx="296868" cy="296868"/>
          </a:xfrm>
          <a:prstGeom prst="rect">
            <a:avLst/>
          </a:prstGeom>
        </p:spPr>
      </p:pic>
      <p:pic>
        <p:nvPicPr>
          <p:cNvPr id="113" name="Grafik 1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26046" y="6229783"/>
            <a:ext cx="436080" cy="436080"/>
          </a:xfrm>
          <a:prstGeom prst="rect">
            <a:avLst/>
          </a:prstGeom>
        </p:spPr>
      </p:pic>
      <p:pic>
        <p:nvPicPr>
          <p:cNvPr id="114" name="Grafik 1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89880" y="5728435"/>
            <a:ext cx="436080" cy="436080"/>
          </a:xfrm>
          <a:prstGeom prst="rect">
            <a:avLst/>
          </a:prstGeom>
        </p:spPr>
      </p:pic>
      <p:pic>
        <p:nvPicPr>
          <p:cNvPr id="115" name="Grafik 1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148386" y="5808974"/>
            <a:ext cx="321185" cy="321185"/>
          </a:xfrm>
          <a:prstGeom prst="rect">
            <a:avLst/>
          </a:prstGeom>
        </p:spPr>
      </p:pic>
      <p:sp>
        <p:nvSpPr>
          <p:cNvPr id="116" name="Textfeld 1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72000" y="5122875"/>
            <a:ext cx="705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19 %</a:t>
            </a:r>
          </a:p>
        </p:txBody>
      </p:sp>
      <p:sp>
        <p:nvSpPr>
          <p:cNvPr id="117" name="Textfeld 1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070817" y="5127657"/>
            <a:ext cx="570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7 %</a:t>
            </a:r>
          </a:p>
        </p:txBody>
      </p:sp>
      <p:pic>
        <p:nvPicPr>
          <p:cNvPr id="118" name="Grafik 1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05195" y="5904523"/>
            <a:ext cx="296868" cy="296868"/>
          </a:xfrm>
          <a:prstGeom prst="rect">
            <a:avLst/>
          </a:prstGeom>
        </p:spPr>
      </p:pic>
      <p:pic>
        <p:nvPicPr>
          <p:cNvPr id="119" name="Grafik 1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30416" y="5808974"/>
            <a:ext cx="436080" cy="436080"/>
          </a:xfrm>
          <a:prstGeom prst="rect">
            <a:avLst/>
          </a:prstGeom>
        </p:spPr>
      </p:pic>
      <p:pic>
        <p:nvPicPr>
          <p:cNvPr id="120" name="Grafik 1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17898" y="4968919"/>
            <a:ext cx="470117" cy="470117"/>
          </a:xfrm>
          <a:prstGeom prst="rect">
            <a:avLst/>
          </a:prstGeom>
        </p:spPr>
      </p:pic>
      <p:pic>
        <p:nvPicPr>
          <p:cNvPr id="121" name="Grafik 1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28" y="3491655"/>
            <a:ext cx="288806" cy="288806"/>
          </a:xfrm>
          <a:prstGeom prst="rect">
            <a:avLst/>
          </a:prstGeom>
        </p:spPr>
      </p:pic>
      <p:pic>
        <p:nvPicPr>
          <p:cNvPr id="122" name="Grafik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487081">
            <a:off x="1857368" y="975011"/>
            <a:ext cx="251972" cy="347608"/>
          </a:xfrm>
          <a:prstGeom prst="rect">
            <a:avLst/>
          </a:prstGeom>
        </p:spPr>
      </p:pic>
      <p:pic>
        <p:nvPicPr>
          <p:cNvPr id="123" name="Grafik 1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8113159" y="2171940"/>
            <a:ext cx="251972" cy="347608"/>
          </a:xfrm>
          <a:prstGeom prst="rect">
            <a:avLst/>
          </a:prstGeom>
        </p:spPr>
      </p:pic>
      <p:pic>
        <p:nvPicPr>
          <p:cNvPr id="124" name="Grafik 1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200567" flipH="1">
            <a:off x="5853631" y="3082720"/>
            <a:ext cx="247415" cy="372912"/>
          </a:xfrm>
          <a:prstGeom prst="rect">
            <a:avLst/>
          </a:prstGeom>
        </p:spPr>
      </p:pic>
      <p:pic>
        <p:nvPicPr>
          <p:cNvPr id="125" name="Grafik 1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483729">
            <a:off x="8294942" y="5249095"/>
            <a:ext cx="251972" cy="347608"/>
          </a:xfrm>
          <a:prstGeom prst="rect">
            <a:avLst/>
          </a:prstGeom>
        </p:spPr>
      </p:pic>
      <p:pic>
        <p:nvPicPr>
          <p:cNvPr id="127" name="Grafik 1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735992">
            <a:off x="7971707" y="4067911"/>
            <a:ext cx="251972" cy="347608"/>
          </a:xfrm>
          <a:prstGeom prst="rect">
            <a:avLst/>
          </a:prstGeom>
        </p:spPr>
      </p:pic>
      <p:pic>
        <p:nvPicPr>
          <p:cNvPr id="128" name="Grafik 1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577507" flipH="1">
            <a:off x="5875608" y="5517739"/>
            <a:ext cx="247415" cy="372912"/>
          </a:xfrm>
          <a:prstGeom prst="rect">
            <a:avLst/>
          </a:prstGeom>
        </p:spPr>
      </p:pic>
      <p:pic>
        <p:nvPicPr>
          <p:cNvPr id="129" name="Grafik 1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314899" flipH="1">
            <a:off x="3174696" y="5488172"/>
            <a:ext cx="247415" cy="372912"/>
          </a:xfrm>
          <a:prstGeom prst="rect">
            <a:avLst/>
          </a:prstGeom>
        </p:spPr>
      </p:pic>
      <p:pic>
        <p:nvPicPr>
          <p:cNvPr id="130" name="Grafik 1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754942">
            <a:off x="590741" y="5598944"/>
            <a:ext cx="306138" cy="347608"/>
          </a:xfrm>
          <a:prstGeom prst="rect">
            <a:avLst/>
          </a:prstGeom>
        </p:spPr>
      </p:pic>
      <p:pic>
        <p:nvPicPr>
          <p:cNvPr id="131" name="Grafik 1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39470">
            <a:off x="215275" y="4123879"/>
            <a:ext cx="251972" cy="347608"/>
          </a:xfrm>
          <a:prstGeom prst="rect">
            <a:avLst/>
          </a:prstGeom>
        </p:spPr>
      </p:pic>
      <p:cxnSp>
        <p:nvCxnSpPr>
          <p:cNvPr id="132" name="Gerade Verbindung mit Pfeil 1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211960" y="2015014"/>
            <a:ext cx="1944216" cy="74328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Gerade Verbindung mit Pfeil 1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040894" y="2030441"/>
            <a:ext cx="1669605" cy="163777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 Verbindung mit Pfeil 1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682679" y="2049956"/>
            <a:ext cx="2629373" cy="277404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Gerade Verbindung mit Pfeil 1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253212" y="2056397"/>
            <a:ext cx="3557199" cy="379119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mit Pfeil 1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428057" y="2061686"/>
            <a:ext cx="592210" cy="333905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Rechteck 1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7522" y="2642175"/>
            <a:ext cx="2069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Eigenkapitalrentabilität berechnen und bewerten</a:t>
            </a:r>
            <a:endParaRPr lang="de-DE" sz="1000" dirty="0"/>
          </a:p>
        </p:txBody>
      </p:sp>
      <p:pic>
        <p:nvPicPr>
          <p:cNvPr id="138" name="Grafik 1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382703">
            <a:off x="596321" y="3176881"/>
            <a:ext cx="251972" cy="347608"/>
          </a:xfrm>
          <a:prstGeom prst="rect">
            <a:avLst/>
          </a:prstGeom>
        </p:spPr>
      </p:pic>
      <p:pic>
        <p:nvPicPr>
          <p:cNvPr id="139" name="Grafik 13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678699" y="2998001"/>
            <a:ext cx="411932" cy="411932"/>
          </a:xfrm>
          <a:prstGeom prst="rect">
            <a:avLst/>
          </a:prstGeom>
        </p:spPr>
      </p:pic>
      <p:sp>
        <p:nvSpPr>
          <p:cNvPr id="141" name="Textfeld 14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030668" y="3012227"/>
            <a:ext cx="43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451EBB2-93A1-6C3A-8F71-92FA01CDFC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20353" y="1623741"/>
            <a:ext cx="424716" cy="46166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€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B855A7C-EE11-E8D4-363A-F2159411A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12964" y="1604268"/>
            <a:ext cx="342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65000"/>
                  </a:schemeClr>
                </a:solidFill>
                <a:sym typeface="Webdings" panose="05030102010509060703" pitchFamily="18" charset="2"/>
              </a:rPr>
              <a:t></a:t>
            </a:r>
            <a:r>
              <a:rPr lang="de-DE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ebdings" panose="05030102010509060703" pitchFamily="18" charset="2"/>
              </a:rPr>
              <a:t> </a:t>
            </a:r>
            <a:endParaRPr lang="de-DE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CADC8DF-F630-2358-C6BB-7D21F65A3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78014" y="1582957"/>
            <a:ext cx="579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>
                    <a:lumMod val="75000"/>
                  </a:schemeClr>
                </a:solidFill>
                <a:sym typeface="Webdings" panose="05030102010509060703" pitchFamily="18" charset="2"/>
              </a:rPr>
              <a:t></a:t>
            </a:r>
            <a:endParaRPr lang="de-DE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PresentationFormat>Bildschirmpräsentation (4:3)</PresentationFormat>
  <Paragraphs>25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Webdings</vt:lpstr>
      <vt:lpstr>Larissa</vt:lpstr>
      <vt:lpstr>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2026-05-15T08:15:36Z</dcterms:modified>
</cp:coreProperties>
</file>