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6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40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0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8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86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07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0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0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0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6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9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636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learningapps.org/display?v=kphvcmhj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CE03BA-6C26-4C5E-8B83-B6353C10A7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-1"/>
            <a:ext cx="12191979" cy="6858001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529223"/>
                </a:lnTo>
                <a:lnTo>
                  <a:pt x="11953979" y="541759"/>
                </a:lnTo>
                <a:cubicBezTo>
                  <a:pt x="11205478" y="591203"/>
                  <a:pt x="10431054" y="699982"/>
                  <a:pt x="9651089" y="827627"/>
                </a:cubicBezTo>
                <a:cubicBezTo>
                  <a:pt x="7233991" y="1222984"/>
                  <a:pt x="6590499" y="2476708"/>
                  <a:pt x="6133345" y="3948664"/>
                </a:cubicBezTo>
                <a:cubicBezTo>
                  <a:pt x="5827390" y="4934281"/>
                  <a:pt x="5572190" y="5830059"/>
                  <a:pt x="6876220" y="6551721"/>
                </a:cubicBezTo>
                <a:cubicBezTo>
                  <a:pt x="7059065" y="6652933"/>
                  <a:pt x="7253882" y="6741181"/>
                  <a:pt x="7457481" y="6819371"/>
                </a:cubicBezTo>
                <a:lnTo>
                  <a:pt x="756387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886451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1608" y="311727"/>
            <a:ext cx="6130391" cy="6546274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55D4637-BB99-4CC2-A176-1C16DCCFF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0" y="4571999"/>
            <a:ext cx="3810000" cy="1524000"/>
          </a:xfrm>
        </p:spPr>
        <p:txBody>
          <a:bodyPr anchor="b">
            <a:normAutofit/>
          </a:bodyPr>
          <a:lstStyle/>
          <a:p>
            <a:pPr algn="l"/>
            <a:r>
              <a:rPr lang="de-DE" dirty="0"/>
              <a:t>Die Formen des Verbs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3B8DC5-1787-48BC-A877-412192480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0" y="2299787"/>
            <a:ext cx="3810000" cy="2286000"/>
          </a:xfrm>
        </p:spPr>
        <p:txBody>
          <a:bodyPr>
            <a:normAutofit/>
          </a:bodyPr>
          <a:lstStyle/>
          <a:p>
            <a:pPr algn="l"/>
            <a:r>
              <a:rPr lang="de-DE" sz="4400" dirty="0"/>
              <a:t>Das Verb (1)</a:t>
            </a:r>
          </a:p>
        </p:txBody>
      </p:sp>
      <p:sp>
        <p:nvSpPr>
          <p:cNvPr id="8" name="Fußzeilenplatzhalter 3">
            <a:extLst>
              <a:ext uri="{FF2B5EF4-FFF2-40B4-BE49-F238E27FC236}">
                <a16:creationId xmlns:a16="http://schemas.microsoft.com/office/drawing/2014/main" id="{4923DF01-02E8-4E2F-99F1-D6E81238E683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9744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8CD8E5-0874-4C09-B18E-EC3769216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70039"/>
            <a:ext cx="10668000" cy="493404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/>
              <a:t>Mit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Verben</a:t>
            </a:r>
            <a:r>
              <a:rPr lang="de-DE" dirty="0"/>
              <a:t> gibt man an, </a:t>
            </a:r>
          </a:p>
          <a:p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was jemand tut</a:t>
            </a:r>
            <a:r>
              <a:rPr lang="de-DE" dirty="0"/>
              <a:t> (z.B. singen, schreiben, essen</a:t>
            </a:r>
            <a:r>
              <a:rPr lang="de-DE" dirty="0">
                <a:solidFill>
                  <a:schemeClr val="tx1">
                    <a:lumMod val="95000"/>
                  </a:schemeClr>
                </a:solidFill>
              </a:rPr>
              <a:t>)</a:t>
            </a:r>
          </a:p>
          <a:p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was</a:t>
            </a:r>
            <a:r>
              <a:rPr lang="de-DE" dirty="0"/>
              <a:t>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geschieht</a:t>
            </a:r>
            <a:r>
              <a:rPr lang="de-DE" dirty="0"/>
              <a:t> (z.B. donnern, regnen, brennen)</a:t>
            </a:r>
          </a:p>
          <a:p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was ist</a:t>
            </a:r>
            <a:r>
              <a:rPr lang="de-DE" dirty="0"/>
              <a:t> (z.B. bleiben, haben, sein)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de-DE" dirty="0"/>
              <a:t>Der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Infinitiv</a:t>
            </a:r>
            <a:r>
              <a:rPr lang="de-DE" dirty="0"/>
              <a:t> (die Grundform) endet auf –en.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de-DE" dirty="0"/>
              <a:t>Man bildet die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Personalform</a:t>
            </a:r>
            <a:r>
              <a:rPr lang="de-DE" dirty="0"/>
              <a:t> des Verbs, wenn man es in einem Satz verwendet. Dafür wird an den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Verbstamm</a:t>
            </a:r>
            <a:r>
              <a:rPr lang="de-DE" dirty="0"/>
              <a:t>  die passende Form angehängt. Man nennt das „ein Verb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konjugieren</a:t>
            </a:r>
            <a:r>
              <a:rPr lang="de-DE" dirty="0"/>
              <a:t> oder beugen“.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2004CEA-DE10-4D81-B569-FD85FCCDB191}"/>
              </a:ext>
            </a:extLst>
          </p:cNvPr>
          <p:cNvSpPr>
            <a:spLocks noGrp="1"/>
          </p:cNvSpPr>
          <p:nvPr/>
        </p:nvSpPr>
        <p:spPr>
          <a:xfrm>
            <a:off x="164690" y="6350972"/>
            <a:ext cx="320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41899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8CD8E5-0874-4C09-B18E-EC3769216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70039"/>
            <a:ext cx="10668000" cy="493404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/>
              <a:t>Mit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Verben</a:t>
            </a:r>
            <a:r>
              <a:rPr lang="de-DE" dirty="0"/>
              <a:t> gibt man an, </a:t>
            </a:r>
          </a:p>
          <a:p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was jemand tut</a:t>
            </a:r>
            <a:r>
              <a:rPr lang="de-DE" dirty="0"/>
              <a:t> (z.B. singen, schreiben, essen)</a:t>
            </a:r>
          </a:p>
          <a:p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was</a:t>
            </a:r>
            <a:r>
              <a:rPr lang="de-DE" dirty="0"/>
              <a:t>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geschieht</a:t>
            </a:r>
            <a:r>
              <a:rPr lang="de-DE" dirty="0"/>
              <a:t> (z.B. donnern, regnen, brennen)</a:t>
            </a:r>
          </a:p>
          <a:p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was ist</a:t>
            </a:r>
            <a:r>
              <a:rPr lang="de-DE" dirty="0"/>
              <a:t> (z.B. bleiben, haben, sein)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de-DE" dirty="0"/>
              <a:t>Der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Infinitiv</a:t>
            </a:r>
            <a:r>
              <a:rPr lang="de-DE" dirty="0"/>
              <a:t> (die Grundform) endet auf –en.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de-DE" dirty="0"/>
              <a:t>Man bildet die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Personalform</a:t>
            </a:r>
            <a:r>
              <a:rPr lang="de-DE" dirty="0"/>
              <a:t> des Verbs, wenn man es in einem Satz verwendet. Dafür wird an den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Verbstamm</a:t>
            </a:r>
            <a:r>
              <a:rPr lang="de-DE" dirty="0"/>
              <a:t>  die passende Form angehängt. Man nennt das „ein Verb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konjugieren</a:t>
            </a:r>
            <a:r>
              <a:rPr lang="de-DE" dirty="0"/>
              <a:t> oder beugen“.</a:t>
            </a:r>
          </a:p>
          <a:p>
            <a:endParaRPr lang="de-DE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32A2E73-1360-471E-852C-13AB51391792}"/>
              </a:ext>
            </a:extLst>
          </p:cNvPr>
          <p:cNvSpPr/>
          <p:nvPr/>
        </p:nvSpPr>
        <p:spPr>
          <a:xfrm>
            <a:off x="1946787" y="3529781"/>
            <a:ext cx="1150374" cy="4326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9775D67-12DF-4491-8C9B-ECA382038D30}"/>
              </a:ext>
            </a:extLst>
          </p:cNvPr>
          <p:cNvSpPr/>
          <p:nvPr/>
        </p:nvSpPr>
        <p:spPr>
          <a:xfrm>
            <a:off x="6553200" y="4581831"/>
            <a:ext cx="1804219" cy="4326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26E697DE-C097-4F19-87CD-C5612C212DA4}"/>
              </a:ext>
            </a:extLst>
          </p:cNvPr>
          <p:cNvSpPr/>
          <p:nvPr/>
        </p:nvSpPr>
        <p:spPr>
          <a:xfrm>
            <a:off x="3657598" y="4149212"/>
            <a:ext cx="2050029" cy="4326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00DF60B-F528-446D-862B-AF2F9269A357}"/>
              </a:ext>
            </a:extLst>
          </p:cNvPr>
          <p:cNvSpPr/>
          <p:nvPr/>
        </p:nvSpPr>
        <p:spPr>
          <a:xfrm>
            <a:off x="7819103" y="5105429"/>
            <a:ext cx="1804219" cy="4326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36F8635-ECF1-453F-A95A-FC1C6CB6DED0}"/>
              </a:ext>
            </a:extLst>
          </p:cNvPr>
          <p:cNvSpPr txBox="1"/>
          <p:nvPr/>
        </p:nvSpPr>
        <p:spPr>
          <a:xfrm>
            <a:off x="8475406" y="432619"/>
            <a:ext cx="3264310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</a:t>
            </a:r>
          </a:p>
          <a:p>
            <a:r>
              <a:rPr lang="de-DE" dirty="0">
                <a:solidFill>
                  <a:schemeClr val="bg1"/>
                </a:solidFill>
              </a:rPr>
              <a:t>Erinnerst du dich noch an die Fachbegriffe? Welche Begriffe werden von den gelben Blöcken verdeckt?</a:t>
            </a:r>
          </a:p>
        </p:txBody>
      </p:sp>
      <p:sp>
        <p:nvSpPr>
          <p:cNvPr id="9" name="Fußzeilenplatzhalter 3">
            <a:extLst>
              <a:ext uri="{FF2B5EF4-FFF2-40B4-BE49-F238E27FC236}">
                <a16:creationId xmlns:a16="http://schemas.microsoft.com/office/drawing/2014/main" id="{C8AE4F82-A30C-440D-8B2D-74BD19265452}"/>
              </a:ext>
            </a:extLst>
          </p:cNvPr>
          <p:cNvSpPr>
            <a:spLocks noGrp="1"/>
          </p:cNvSpPr>
          <p:nvPr/>
        </p:nvSpPr>
        <p:spPr>
          <a:xfrm>
            <a:off x="164690" y="6350972"/>
            <a:ext cx="320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51312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0EFDC0-28D0-4778-90C0-2416A68CB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899652"/>
          </a:xfrm>
        </p:spPr>
        <p:txBody>
          <a:bodyPr/>
          <a:lstStyle/>
          <a:p>
            <a:r>
              <a:rPr lang="de-DE" dirty="0"/>
              <a:t>Die Verbformen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4BBF56-6EA3-4608-BC58-02B4C51BB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61652"/>
            <a:ext cx="10668000" cy="46040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u="sng" dirty="0"/>
              <a:t>e</a:t>
            </a:r>
            <a:r>
              <a:rPr lang="de-DE" dirty="0"/>
              <a:t>ssen – </a:t>
            </a:r>
            <a:r>
              <a:rPr lang="de-DE" u="sng" dirty="0"/>
              <a:t>a</a:t>
            </a:r>
            <a:r>
              <a:rPr lang="de-DE" dirty="0"/>
              <a:t>ß – geg</a:t>
            </a:r>
            <a:r>
              <a:rPr lang="de-DE" u="sng" dirty="0"/>
              <a:t>e</a:t>
            </a:r>
            <a:r>
              <a:rPr lang="de-DE" dirty="0"/>
              <a:t>ssen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Infinitiv – Präteritum – Partizip Perfekt</a:t>
            </a:r>
            <a:endParaRPr lang="de-DE" dirty="0">
              <a:solidFill>
                <a:schemeClr val="accent2">
                  <a:lumMod val="60000"/>
                  <a:lumOff val="40000"/>
                </a:schemeClr>
              </a:solidFill>
              <a:cs typeface="Calibri"/>
            </a:endParaRPr>
          </a:p>
          <a:p>
            <a:pPr marL="0" indent="0" algn="ctr">
              <a:buNone/>
            </a:pPr>
            <a:r>
              <a:rPr lang="de-DE" u="sng" dirty="0"/>
              <a:t>lach</a:t>
            </a:r>
            <a:r>
              <a:rPr lang="de-DE" dirty="0"/>
              <a:t>en – </a:t>
            </a:r>
            <a:r>
              <a:rPr lang="de-DE" u="sng" dirty="0"/>
              <a:t>lach</a:t>
            </a:r>
            <a:r>
              <a:rPr lang="de-DE" dirty="0"/>
              <a:t>te – ge</a:t>
            </a:r>
            <a:r>
              <a:rPr lang="de-DE" u="sng" dirty="0"/>
              <a:t>lach</a:t>
            </a:r>
            <a:r>
              <a:rPr lang="de-DE" dirty="0"/>
              <a:t>t</a:t>
            </a:r>
          </a:p>
          <a:p>
            <a:pPr marL="0" indent="0" algn="ctr">
              <a:buNone/>
            </a:pPr>
            <a:r>
              <a:rPr lang="de-DE" i="1" dirty="0"/>
              <a:t>essen</a:t>
            </a:r>
            <a:r>
              <a:rPr lang="de-DE" dirty="0"/>
              <a:t>: essend –– gegessen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Partizip Präsens - Partizip Perfekt</a:t>
            </a:r>
            <a:endParaRPr lang="de-DE" dirty="0">
              <a:solidFill>
                <a:schemeClr val="accent2">
                  <a:lumMod val="60000"/>
                  <a:lumOff val="40000"/>
                </a:schemeClr>
              </a:solidFill>
              <a:cs typeface="Calibri"/>
            </a:endParaRPr>
          </a:p>
          <a:p>
            <a:pPr marL="0" indent="0" algn="ctr">
              <a:buNone/>
            </a:pPr>
            <a:r>
              <a:rPr lang="de-DE" i="1" dirty="0"/>
              <a:t>lachen</a:t>
            </a:r>
            <a:r>
              <a:rPr lang="de-DE" dirty="0"/>
              <a:t>: lachend – gelacht</a:t>
            </a:r>
          </a:p>
          <a:p>
            <a:pPr marL="0" indent="0" algn="ctr">
              <a:buNone/>
            </a:pPr>
            <a:endParaRPr lang="de-DE" sz="3600" dirty="0"/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C4DD3C43-1FCF-4CD4-AFF2-E15A833DF74A}"/>
              </a:ext>
            </a:extLst>
          </p:cNvPr>
          <p:cNvSpPr>
            <a:spLocks noGrp="1"/>
          </p:cNvSpPr>
          <p:nvPr/>
        </p:nvSpPr>
        <p:spPr>
          <a:xfrm>
            <a:off x="164690" y="6350972"/>
            <a:ext cx="320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9134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0EFDC0-28D0-4778-90C0-2416A68CB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899652"/>
          </a:xfrm>
        </p:spPr>
        <p:txBody>
          <a:bodyPr/>
          <a:lstStyle/>
          <a:p>
            <a:r>
              <a:rPr lang="de-DE" dirty="0"/>
              <a:t>Die Verbformen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4BBF56-6EA3-4608-BC58-02B4C51BB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61652"/>
            <a:ext cx="10668000" cy="460406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de-DE" sz="3600" b="1" dirty="0"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</a:rPr>
              <a:t>starkes Verb (unregelmäßiges Verb)</a:t>
            </a:r>
            <a:endParaRPr lang="de-DE" sz="3600" u="sng" dirty="0"/>
          </a:p>
          <a:p>
            <a:pPr marL="0" indent="0" algn="ctr">
              <a:buNone/>
            </a:pPr>
            <a:r>
              <a:rPr lang="de-DE" sz="3600" u="sng" dirty="0"/>
              <a:t>e</a:t>
            </a:r>
            <a:r>
              <a:rPr lang="de-DE" sz="3600" dirty="0"/>
              <a:t>ssen – </a:t>
            </a:r>
            <a:r>
              <a:rPr lang="de-DE" sz="3600" u="sng" dirty="0"/>
              <a:t>a</a:t>
            </a:r>
            <a:r>
              <a:rPr lang="de-DE" sz="3600" dirty="0"/>
              <a:t>ß – geg</a:t>
            </a:r>
            <a:r>
              <a:rPr lang="de-DE" sz="3600" u="sng" dirty="0"/>
              <a:t>e</a:t>
            </a:r>
            <a:r>
              <a:rPr lang="de-DE" sz="3600" dirty="0"/>
              <a:t>ssen</a:t>
            </a:r>
          </a:p>
          <a:p>
            <a:pPr marL="0" indent="0" algn="ctr">
              <a:buNone/>
            </a:pPr>
            <a:r>
              <a:rPr lang="de-DE" sz="3600" i="1" dirty="0"/>
              <a:t>essen</a:t>
            </a:r>
            <a:r>
              <a:rPr lang="de-DE" sz="3600" dirty="0"/>
              <a:t>: essend –– gegessen</a:t>
            </a:r>
          </a:p>
          <a:p>
            <a:pPr marL="0" indent="0" algn="ctr">
              <a:buNone/>
            </a:pPr>
            <a:r>
              <a:rPr lang="de-DE" sz="3600" b="1" dirty="0"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</a:rPr>
              <a:t>schwaches Verb (regelmäßiges Verb)</a:t>
            </a:r>
          </a:p>
          <a:p>
            <a:pPr marL="0" indent="0" algn="ctr">
              <a:buNone/>
            </a:pPr>
            <a:r>
              <a:rPr lang="de-DE" sz="3600" u="sng" dirty="0"/>
              <a:t>lach</a:t>
            </a:r>
            <a:r>
              <a:rPr lang="de-DE" sz="3600" dirty="0"/>
              <a:t>en – </a:t>
            </a:r>
            <a:r>
              <a:rPr lang="de-DE" sz="3600" u="sng" dirty="0"/>
              <a:t>lach</a:t>
            </a:r>
            <a:r>
              <a:rPr lang="de-DE" sz="3600" dirty="0"/>
              <a:t>te – ge</a:t>
            </a:r>
            <a:r>
              <a:rPr lang="de-DE" sz="3600" u="sng" dirty="0"/>
              <a:t>lach</a:t>
            </a:r>
            <a:r>
              <a:rPr lang="de-DE" sz="3600" dirty="0"/>
              <a:t>t</a:t>
            </a:r>
          </a:p>
          <a:p>
            <a:pPr marL="0" indent="0" algn="ctr">
              <a:buNone/>
            </a:pPr>
            <a:r>
              <a:rPr lang="de-DE" sz="3600" i="1" dirty="0"/>
              <a:t>lachen</a:t>
            </a:r>
            <a:r>
              <a:rPr lang="de-DE" sz="3600" dirty="0"/>
              <a:t>: lachend – gelacht</a:t>
            </a:r>
          </a:p>
          <a:p>
            <a:pPr marL="0" indent="0" algn="ctr">
              <a:buNone/>
            </a:pPr>
            <a:endParaRPr lang="de-DE" sz="3600" dirty="0"/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F7DF4B74-CF1F-4AE5-BD23-6B14F5374300}"/>
              </a:ext>
            </a:extLst>
          </p:cNvPr>
          <p:cNvSpPr>
            <a:spLocks noGrp="1"/>
          </p:cNvSpPr>
          <p:nvPr/>
        </p:nvSpPr>
        <p:spPr>
          <a:xfrm>
            <a:off x="164690" y="6350972"/>
            <a:ext cx="320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56932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9036" y="136525"/>
            <a:ext cx="10668000" cy="1524000"/>
          </a:xfrm>
        </p:spPr>
        <p:txBody>
          <a:bodyPr/>
          <a:lstStyle/>
          <a:p>
            <a:r>
              <a:rPr lang="de-DE" dirty="0"/>
              <a:t>Die Verbformen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2207569" y="1484785"/>
            <a:ext cx="3479899" cy="1764049"/>
            <a:chOff x="460905" y="1047"/>
            <a:chExt cx="3479899" cy="2087939"/>
          </a:xfrm>
        </p:grpSpPr>
        <p:sp>
          <p:nvSpPr>
            <p:cNvPr id="7" name="Rechteck 6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8" name="Rechteck 7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800" dirty="0"/>
                <a:t>starke Verben</a:t>
              </a:r>
            </a:p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dirty="0"/>
                <a:t>(unregelmäßige Verben)</a:t>
              </a:r>
              <a:endParaRPr lang="de-DE" sz="2400" dirty="0">
                <a:cs typeface="Calibri"/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6283035" y="1484785"/>
            <a:ext cx="3479899" cy="1764050"/>
            <a:chOff x="4288794" y="1047"/>
            <a:chExt cx="3479899" cy="2087939"/>
          </a:xfrm>
        </p:grpSpPr>
        <p:sp>
          <p:nvSpPr>
            <p:cNvPr id="10" name="Rechteck 9"/>
            <p:cNvSpPr/>
            <p:nvPr/>
          </p:nvSpPr>
          <p:spPr>
            <a:xfrm>
              <a:off x="4288794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1" name="Rechteck 10"/>
            <p:cNvSpPr/>
            <p:nvPr/>
          </p:nvSpPr>
          <p:spPr>
            <a:xfrm>
              <a:off x="4288794" y="1047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500" dirty="0"/>
                <a:t>schwache Verben</a:t>
              </a:r>
            </a:p>
            <a:p>
              <a:pPr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dirty="0"/>
                <a:t>(regelmäßige Verben)</a:t>
              </a:r>
              <a:endParaRPr lang="de-DE" sz="2400" dirty="0">
                <a:cs typeface="Calibri"/>
              </a:endParaRP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2218116" y="3429001"/>
            <a:ext cx="3479899" cy="1296144"/>
            <a:chOff x="460905" y="2436976"/>
            <a:chExt cx="3479899" cy="2087939"/>
          </a:xfrm>
        </p:grpSpPr>
        <p:sp>
          <p:nvSpPr>
            <p:cNvPr id="13" name="Rechteck 12"/>
            <p:cNvSpPr/>
            <p:nvPr/>
          </p:nvSpPr>
          <p:spPr>
            <a:xfrm>
              <a:off x="460905" y="2436976"/>
              <a:ext cx="3479899" cy="208793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14" name="Rechteck 13"/>
            <p:cNvSpPr/>
            <p:nvPr/>
          </p:nvSpPr>
          <p:spPr>
            <a:xfrm>
              <a:off x="460905" y="2436976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dirty="0"/>
                <a:t>bilden ihre Tempora durch Vokalveränderung (</a:t>
              </a:r>
              <a:r>
                <a:rPr lang="de-DE" sz="2400" b="1" dirty="0"/>
                <a:t>Ablaut</a:t>
              </a:r>
              <a:r>
                <a:rPr lang="de-DE" sz="2400" dirty="0"/>
                <a:t>)</a:t>
              </a:r>
            </a:p>
          </p:txBody>
        </p:sp>
      </p:grpSp>
      <p:grpSp>
        <p:nvGrpSpPr>
          <p:cNvPr id="15" name="Gruppieren 14"/>
          <p:cNvGrpSpPr/>
          <p:nvPr/>
        </p:nvGrpSpPr>
        <p:grpSpPr>
          <a:xfrm>
            <a:off x="2207568" y="4904794"/>
            <a:ext cx="3479899" cy="1296144"/>
            <a:chOff x="460905" y="2436976"/>
            <a:chExt cx="3479899" cy="2087939"/>
          </a:xfrm>
        </p:grpSpPr>
        <p:sp>
          <p:nvSpPr>
            <p:cNvPr id="16" name="Rechteck 15"/>
            <p:cNvSpPr/>
            <p:nvPr/>
          </p:nvSpPr>
          <p:spPr>
            <a:xfrm>
              <a:off x="460905" y="2436976"/>
              <a:ext cx="3479899" cy="208793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17" name="Rechteck 16"/>
            <p:cNvSpPr/>
            <p:nvPr/>
          </p:nvSpPr>
          <p:spPr>
            <a:xfrm>
              <a:off x="460905" y="2436976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/>
                <a:t>Beispiel:</a:t>
              </a:r>
            </a:p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/>
                <a:t>n</a:t>
              </a:r>
              <a:r>
                <a:rPr lang="de-DE" sz="2400" b="1"/>
                <a:t>e</a:t>
              </a:r>
              <a:r>
                <a:rPr lang="de-DE" sz="2400"/>
                <a:t>hmen – n</a:t>
              </a:r>
              <a:r>
                <a:rPr lang="de-DE" sz="2400" b="1"/>
                <a:t>a</a:t>
              </a:r>
              <a:r>
                <a:rPr lang="de-DE" sz="2400"/>
                <a:t>hm - gen</a:t>
              </a:r>
              <a:r>
                <a:rPr lang="de-DE" sz="2400" b="1"/>
                <a:t>o</a:t>
              </a:r>
              <a:r>
                <a:rPr lang="de-DE" sz="2400"/>
                <a:t>mmen</a:t>
              </a:r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6283036" y="3429000"/>
            <a:ext cx="3482797" cy="1331305"/>
            <a:chOff x="4187797" y="2370283"/>
            <a:chExt cx="3482797" cy="2213077"/>
          </a:xfrm>
        </p:grpSpPr>
        <p:sp>
          <p:nvSpPr>
            <p:cNvPr id="19" name="Rechteck 18"/>
            <p:cNvSpPr/>
            <p:nvPr/>
          </p:nvSpPr>
          <p:spPr>
            <a:xfrm>
              <a:off x="4190695" y="2370283"/>
              <a:ext cx="3479899" cy="221307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/>
            <a:lstStyle/>
            <a:p>
              <a:endParaRPr lang="de-DE" dirty="0"/>
            </a:p>
          </p:txBody>
        </p:sp>
        <p:sp>
          <p:nvSpPr>
            <p:cNvPr id="20" name="Rechteck 19"/>
            <p:cNvSpPr/>
            <p:nvPr/>
          </p:nvSpPr>
          <p:spPr>
            <a:xfrm>
              <a:off x="4187797" y="2495421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dirty="0"/>
                <a:t>bilden ihre Tempora durch </a:t>
              </a:r>
              <a:r>
                <a:rPr lang="de-DE" sz="2400" b="1" dirty="0"/>
                <a:t>angehängte</a:t>
              </a:r>
              <a:r>
                <a:rPr lang="de-DE" sz="2400" dirty="0"/>
                <a:t> </a:t>
              </a:r>
              <a:r>
                <a:rPr lang="de-DE" sz="2400" b="1" dirty="0"/>
                <a:t>Endung an </a:t>
              </a:r>
              <a:r>
                <a:rPr lang="de-DE" sz="2400" b="1" u="sng" dirty="0"/>
                <a:t>Verbstamm</a:t>
              </a:r>
            </a:p>
          </p:txBody>
        </p:sp>
      </p:grpSp>
      <p:grpSp>
        <p:nvGrpSpPr>
          <p:cNvPr id="21" name="Gruppieren 20"/>
          <p:cNvGrpSpPr/>
          <p:nvPr/>
        </p:nvGrpSpPr>
        <p:grpSpPr>
          <a:xfrm>
            <a:off x="6283036" y="4904794"/>
            <a:ext cx="3479899" cy="1296665"/>
            <a:chOff x="4288794" y="2436976"/>
            <a:chExt cx="3479899" cy="2087939"/>
          </a:xfrm>
        </p:grpSpPr>
        <p:sp>
          <p:nvSpPr>
            <p:cNvPr id="22" name="Rechteck 21"/>
            <p:cNvSpPr/>
            <p:nvPr/>
          </p:nvSpPr>
          <p:spPr>
            <a:xfrm>
              <a:off x="4288794" y="2436976"/>
              <a:ext cx="3479899" cy="208793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23" name="Rechteck 22"/>
            <p:cNvSpPr/>
            <p:nvPr/>
          </p:nvSpPr>
          <p:spPr>
            <a:xfrm>
              <a:off x="4288794" y="2436976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dirty="0"/>
                <a:t>Beispiel:</a:t>
              </a:r>
            </a:p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u="sng" dirty="0"/>
                <a:t>sag</a:t>
              </a:r>
              <a:r>
                <a:rPr lang="de-DE" sz="2400" dirty="0"/>
                <a:t>en – </a:t>
              </a:r>
              <a:r>
                <a:rPr lang="de-DE" sz="2400" u="sng" dirty="0"/>
                <a:t>sag</a:t>
              </a:r>
              <a:r>
                <a:rPr lang="de-DE" sz="2400" b="1" dirty="0"/>
                <a:t>te</a:t>
              </a:r>
              <a:r>
                <a:rPr lang="de-DE" sz="2400" dirty="0"/>
                <a:t> - ge</a:t>
              </a:r>
              <a:r>
                <a:rPr lang="de-DE" sz="2400" u="sng" dirty="0"/>
                <a:t>sag</a:t>
              </a:r>
              <a:r>
                <a:rPr lang="de-DE" sz="2400" b="1" dirty="0"/>
                <a:t>t</a:t>
              </a:r>
            </a:p>
          </p:txBody>
        </p:sp>
      </p:grp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B46E86E4-11A7-42B3-BDEA-F88D44C71F86}"/>
              </a:ext>
            </a:extLst>
          </p:cNvPr>
          <p:cNvSpPr>
            <a:spLocks noGrp="1"/>
          </p:cNvSpPr>
          <p:nvPr/>
        </p:nvSpPr>
        <p:spPr>
          <a:xfrm>
            <a:off x="164690" y="6350972"/>
            <a:ext cx="320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1435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2000" y="96982"/>
            <a:ext cx="10668000" cy="1524000"/>
          </a:xfrm>
        </p:spPr>
        <p:txBody>
          <a:bodyPr/>
          <a:lstStyle/>
          <a:p>
            <a:r>
              <a:rPr lang="de-DE" dirty="0"/>
              <a:t>Die Verbformen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1524001" y="1484786"/>
            <a:ext cx="3479899" cy="1744508"/>
            <a:chOff x="460905" y="1047"/>
            <a:chExt cx="3479899" cy="2087939"/>
          </a:xfrm>
        </p:grpSpPr>
        <p:sp>
          <p:nvSpPr>
            <p:cNvPr id="7" name="Rechteck 6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8" name="Rechteck 7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800" dirty="0"/>
                <a:t>starke Verben</a:t>
              </a:r>
            </a:p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dirty="0"/>
                <a:t>(unregelmäßige Verben)</a:t>
              </a:r>
              <a:endParaRPr lang="de-DE" sz="2400" dirty="0">
                <a:cs typeface="Calibri"/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7185667" y="1472612"/>
            <a:ext cx="3479899" cy="1764050"/>
            <a:chOff x="4288794" y="1047"/>
            <a:chExt cx="3479899" cy="2087939"/>
          </a:xfrm>
        </p:grpSpPr>
        <p:sp>
          <p:nvSpPr>
            <p:cNvPr id="10" name="Rechteck 9"/>
            <p:cNvSpPr/>
            <p:nvPr/>
          </p:nvSpPr>
          <p:spPr>
            <a:xfrm>
              <a:off x="4288794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1" name="Rechteck 10"/>
            <p:cNvSpPr/>
            <p:nvPr/>
          </p:nvSpPr>
          <p:spPr>
            <a:xfrm>
              <a:off x="4288794" y="1047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500"/>
                <a:t>schwache Verben</a:t>
              </a:r>
            </a:p>
            <a:p>
              <a:pPr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/>
                <a:t>(regelmäßige Verben)</a:t>
              </a:r>
              <a:endParaRPr lang="de-DE" sz="2400">
                <a:cs typeface="Calibri"/>
              </a:endParaRP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1524000" y="3429002"/>
            <a:ext cx="3488214" cy="1296145"/>
            <a:chOff x="-233210" y="2436976"/>
            <a:chExt cx="3488214" cy="2087941"/>
          </a:xfrm>
        </p:grpSpPr>
        <p:sp>
          <p:nvSpPr>
            <p:cNvPr id="13" name="Rechteck 12"/>
            <p:cNvSpPr/>
            <p:nvPr/>
          </p:nvSpPr>
          <p:spPr>
            <a:xfrm>
              <a:off x="-233210" y="2436978"/>
              <a:ext cx="3479899" cy="208793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14" name="Rechteck 13"/>
            <p:cNvSpPr/>
            <p:nvPr/>
          </p:nvSpPr>
          <p:spPr>
            <a:xfrm>
              <a:off x="-224895" y="2436976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/>
                <a:t>bilden ihre Tempora durch Vokalveränderung (</a:t>
              </a:r>
              <a:r>
                <a:rPr lang="de-DE" sz="2400" b="1"/>
                <a:t>Ablaut</a:t>
              </a:r>
              <a:r>
                <a:rPr lang="de-DE" sz="2400"/>
                <a:t>)</a:t>
              </a:r>
            </a:p>
          </p:txBody>
        </p:sp>
      </p:grpSp>
      <p:grpSp>
        <p:nvGrpSpPr>
          <p:cNvPr id="15" name="Gruppieren 14"/>
          <p:cNvGrpSpPr/>
          <p:nvPr/>
        </p:nvGrpSpPr>
        <p:grpSpPr>
          <a:xfrm>
            <a:off x="1524000" y="4924853"/>
            <a:ext cx="3479899" cy="1296144"/>
            <a:chOff x="460905" y="2436976"/>
            <a:chExt cx="3479899" cy="2087939"/>
          </a:xfrm>
        </p:grpSpPr>
        <p:sp>
          <p:nvSpPr>
            <p:cNvPr id="16" name="Rechteck 15"/>
            <p:cNvSpPr/>
            <p:nvPr/>
          </p:nvSpPr>
          <p:spPr>
            <a:xfrm>
              <a:off x="460905" y="2436976"/>
              <a:ext cx="3479899" cy="208793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17" name="Rechteck 16"/>
            <p:cNvSpPr/>
            <p:nvPr/>
          </p:nvSpPr>
          <p:spPr>
            <a:xfrm>
              <a:off x="460905" y="2436976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/>
                <a:t>Beispiel:</a:t>
              </a:r>
            </a:p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/>
                <a:t>n</a:t>
              </a:r>
              <a:r>
                <a:rPr lang="de-DE" sz="2400" b="1"/>
                <a:t>e</a:t>
              </a:r>
              <a:r>
                <a:rPr lang="de-DE" sz="2400"/>
                <a:t>hmen – n</a:t>
              </a:r>
              <a:r>
                <a:rPr lang="de-DE" sz="2400" b="1"/>
                <a:t>a</a:t>
              </a:r>
              <a:r>
                <a:rPr lang="de-DE" sz="2400"/>
                <a:t>hm - gen</a:t>
              </a:r>
              <a:r>
                <a:rPr lang="de-DE" sz="2400" b="1"/>
                <a:t>o</a:t>
              </a:r>
              <a:r>
                <a:rPr lang="de-DE" sz="2400"/>
                <a:t>mmen</a:t>
              </a:r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7179786" y="3421630"/>
            <a:ext cx="3488215" cy="1342848"/>
            <a:chOff x="4280478" y="2492353"/>
            <a:chExt cx="3488215" cy="2093894"/>
          </a:xfrm>
        </p:grpSpPr>
        <p:sp>
          <p:nvSpPr>
            <p:cNvPr id="19" name="Rechteck 18"/>
            <p:cNvSpPr/>
            <p:nvPr/>
          </p:nvSpPr>
          <p:spPr>
            <a:xfrm>
              <a:off x="4288794" y="2515337"/>
              <a:ext cx="3479899" cy="200957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20" name="Rechteck 19"/>
            <p:cNvSpPr/>
            <p:nvPr/>
          </p:nvSpPr>
          <p:spPr>
            <a:xfrm>
              <a:off x="4280478" y="2492353"/>
              <a:ext cx="3479899" cy="20938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dirty="0"/>
                <a:t>bilden ihre Tempora durch </a:t>
              </a:r>
              <a:r>
                <a:rPr lang="de-DE" sz="2400" b="1" dirty="0"/>
                <a:t>angehängte</a:t>
              </a:r>
              <a:r>
                <a:rPr lang="de-DE" sz="2400" dirty="0"/>
                <a:t> </a:t>
              </a:r>
              <a:r>
                <a:rPr lang="de-DE" sz="2400" b="1" dirty="0"/>
                <a:t>Endung an </a:t>
              </a:r>
              <a:r>
                <a:rPr lang="de-DE" sz="2400" b="1" u="sng" dirty="0"/>
                <a:t>Verbstamm</a:t>
              </a:r>
            </a:p>
          </p:txBody>
        </p:sp>
      </p:grpSp>
      <p:grpSp>
        <p:nvGrpSpPr>
          <p:cNvPr id="21" name="Gruppieren 20"/>
          <p:cNvGrpSpPr/>
          <p:nvPr/>
        </p:nvGrpSpPr>
        <p:grpSpPr>
          <a:xfrm>
            <a:off x="7186885" y="4924853"/>
            <a:ext cx="3479899" cy="1288774"/>
            <a:chOff x="4288794" y="2436976"/>
            <a:chExt cx="3479899" cy="2087939"/>
          </a:xfrm>
        </p:grpSpPr>
        <p:sp>
          <p:nvSpPr>
            <p:cNvPr id="22" name="Rechteck 21"/>
            <p:cNvSpPr/>
            <p:nvPr/>
          </p:nvSpPr>
          <p:spPr>
            <a:xfrm>
              <a:off x="4288794" y="2436976"/>
              <a:ext cx="3479899" cy="208793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23" name="Rechteck 22"/>
            <p:cNvSpPr/>
            <p:nvPr/>
          </p:nvSpPr>
          <p:spPr>
            <a:xfrm>
              <a:off x="4288794" y="2436976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/>
                <a:t>Beispiel:</a:t>
              </a:r>
            </a:p>
            <a:p>
              <a:pPr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 u="sng"/>
                <a:t>sag</a:t>
              </a:r>
              <a:r>
                <a:rPr lang="de-DE" sz="2400"/>
                <a:t>en – </a:t>
              </a:r>
              <a:r>
                <a:rPr lang="de-DE" sz="2400" u="sng"/>
                <a:t>sag</a:t>
              </a:r>
              <a:r>
                <a:rPr lang="de-DE" sz="2400" b="1"/>
                <a:t>te</a:t>
              </a:r>
              <a:r>
                <a:rPr lang="de-DE" sz="2400"/>
                <a:t> - ge</a:t>
              </a:r>
              <a:r>
                <a:rPr lang="de-DE" sz="2400" u="sng"/>
                <a:t>sag</a:t>
              </a:r>
              <a:r>
                <a:rPr lang="de-DE" sz="2400" b="1"/>
                <a:t>t</a:t>
              </a:r>
            </a:p>
          </p:txBody>
        </p:sp>
      </p:grpSp>
      <p:grpSp>
        <p:nvGrpSpPr>
          <p:cNvPr id="24" name="Gruppieren 23"/>
          <p:cNvGrpSpPr/>
          <p:nvPr/>
        </p:nvGrpSpPr>
        <p:grpSpPr>
          <a:xfrm>
            <a:off x="4871864" y="1472614"/>
            <a:ext cx="2315020" cy="1764049"/>
            <a:chOff x="460905" y="1047"/>
            <a:chExt cx="3479899" cy="2087939"/>
          </a:xfrm>
        </p:grpSpPr>
        <p:sp>
          <p:nvSpPr>
            <p:cNvPr id="25" name="Rechteck 24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26" name="Rechteck 25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200" dirty="0"/>
                <a:t>gemischte</a:t>
              </a:r>
              <a:r>
                <a:rPr lang="de-DE" sz="3800" dirty="0"/>
                <a:t> Verben</a:t>
              </a:r>
            </a:p>
          </p:txBody>
        </p:sp>
      </p:grpSp>
      <p:sp>
        <p:nvSpPr>
          <p:cNvPr id="27" name="Rechteck 26"/>
          <p:cNvSpPr/>
          <p:nvPr/>
        </p:nvSpPr>
        <p:spPr>
          <a:xfrm>
            <a:off x="4870646" y="3429003"/>
            <a:ext cx="2315020" cy="12961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144780" tIns="144780" rIns="144780" bIns="144780" numCol="1" spcCol="1270" anchor="ctr" anchorCtr="0">
            <a:noAutofit/>
          </a:bodyPr>
          <a:lstStyle/>
          <a:p>
            <a:pPr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2400"/>
              <a:t>bilden teils schwache, teils starke Formen</a:t>
            </a:r>
          </a:p>
        </p:txBody>
      </p:sp>
      <p:sp>
        <p:nvSpPr>
          <p:cNvPr id="28" name="Rechteck 27"/>
          <p:cNvSpPr/>
          <p:nvPr/>
        </p:nvSpPr>
        <p:spPr>
          <a:xfrm>
            <a:off x="4870647" y="4924855"/>
            <a:ext cx="2309140" cy="12961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144780" tIns="144780" rIns="144780" bIns="144780" numCol="1" spcCol="1270" anchor="ctr" anchorCtr="0">
            <a:noAutofit/>
          </a:bodyPr>
          <a:lstStyle/>
          <a:p>
            <a:pPr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2400" dirty="0"/>
              <a:t>Beispiel: </a:t>
            </a:r>
            <a:br>
              <a:rPr lang="de-DE" sz="2400" dirty="0"/>
            </a:br>
            <a:r>
              <a:rPr lang="de-DE" sz="2000" dirty="0"/>
              <a:t>d</a:t>
            </a:r>
            <a:r>
              <a:rPr lang="de-DE" sz="2000" b="1" dirty="0"/>
              <a:t>e</a:t>
            </a:r>
            <a:r>
              <a:rPr lang="de-DE" sz="2000" dirty="0"/>
              <a:t>nken – </a:t>
            </a:r>
            <a:r>
              <a:rPr lang="de-DE" sz="2000" u="sng" dirty="0"/>
              <a:t>d</a:t>
            </a:r>
            <a:r>
              <a:rPr lang="de-DE" sz="2000" b="1" u="sng" dirty="0"/>
              <a:t>a</a:t>
            </a:r>
            <a:r>
              <a:rPr lang="de-DE" sz="2000" u="sng" dirty="0"/>
              <a:t>ch</a:t>
            </a:r>
            <a:r>
              <a:rPr lang="de-DE" sz="2000" b="1" dirty="0"/>
              <a:t>te</a:t>
            </a:r>
            <a:r>
              <a:rPr lang="de-DE" sz="2000" dirty="0"/>
              <a:t> - ge</a:t>
            </a:r>
            <a:r>
              <a:rPr lang="de-DE" sz="2000" u="sng" dirty="0"/>
              <a:t>dach</a:t>
            </a:r>
            <a:r>
              <a:rPr lang="de-DE" sz="2000" b="1" dirty="0"/>
              <a:t>t</a:t>
            </a: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20292CB0-08FC-4A4A-83ED-266E8963FDC9}"/>
              </a:ext>
            </a:extLst>
          </p:cNvPr>
          <p:cNvSpPr>
            <a:spLocks noGrp="1"/>
          </p:cNvSpPr>
          <p:nvPr/>
        </p:nvSpPr>
        <p:spPr>
          <a:xfrm>
            <a:off x="164690" y="6350972"/>
            <a:ext cx="320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56383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2000" y="181744"/>
            <a:ext cx="10668000" cy="1524000"/>
          </a:xfrm>
        </p:spPr>
        <p:txBody>
          <a:bodyPr/>
          <a:lstStyle/>
          <a:p>
            <a:r>
              <a:rPr lang="de-DE" dirty="0"/>
              <a:t>Die Verbformen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1524001" y="1484785"/>
            <a:ext cx="3479899" cy="1764049"/>
            <a:chOff x="460905" y="1047"/>
            <a:chExt cx="3479899" cy="2087939"/>
          </a:xfrm>
        </p:grpSpPr>
        <p:sp>
          <p:nvSpPr>
            <p:cNvPr id="7" name="Rechteck 6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8" name="Rechteck 7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800"/>
                <a:t>starke Verben</a:t>
              </a:r>
            </a:p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/>
                <a:t>(unregelmäßige Verben)</a:t>
              </a:r>
              <a:endParaRPr lang="de-DE" sz="2400">
                <a:cs typeface="Calibri"/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7185667" y="1472612"/>
            <a:ext cx="3479899" cy="1764050"/>
            <a:chOff x="4288794" y="1047"/>
            <a:chExt cx="3479899" cy="2087939"/>
          </a:xfrm>
        </p:grpSpPr>
        <p:sp>
          <p:nvSpPr>
            <p:cNvPr id="10" name="Rechteck 9"/>
            <p:cNvSpPr/>
            <p:nvPr/>
          </p:nvSpPr>
          <p:spPr>
            <a:xfrm>
              <a:off x="4288794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1" name="Rechteck 10"/>
            <p:cNvSpPr/>
            <p:nvPr/>
          </p:nvSpPr>
          <p:spPr>
            <a:xfrm>
              <a:off x="4288794" y="1047"/>
              <a:ext cx="3479899" cy="2087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500"/>
                <a:t>schwache Verben</a:t>
              </a:r>
            </a:p>
            <a:p>
              <a:pPr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400"/>
                <a:t>(regelmäßige Verben)</a:t>
              </a:r>
              <a:endParaRPr lang="de-DE" sz="2400">
                <a:cs typeface="Calibri"/>
              </a:endParaRPr>
            </a:p>
          </p:txBody>
        </p:sp>
      </p:grpSp>
      <p:grpSp>
        <p:nvGrpSpPr>
          <p:cNvPr id="24" name="Gruppieren 23"/>
          <p:cNvGrpSpPr/>
          <p:nvPr/>
        </p:nvGrpSpPr>
        <p:grpSpPr>
          <a:xfrm>
            <a:off x="4871864" y="1472614"/>
            <a:ext cx="2315020" cy="1764049"/>
            <a:chOff x="460905" y="1047"/>
            <a:chExt cx="3479899" cy="2087939"/>
          </a:xfrm>
        </p:grpSpPr>
        <p:sp>
          <p:nvSpPr>
            <p:cNvPr id="25" name="Rechteck 24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26" name="Rechteck 25"/>
            <p:cNvSpPr/>
            <p:nvPr/>
          </p:nvSpPr>
          <p:spPr>
            <a:xfrm>
              <a:off x="460905" y="1047"/>
              <a:ext cx="3479899" cy="20879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200" dirty="0"/>
                <a:t>gemischte</a:t>
              </a:r>
              <a:r>
                <a:rPr lang="de-DE" sz="3800" dirty="0"/>
                <a:t> Verben</a:t>
              </a:r>
            </a:p>
          </p:txBody>
        </p:sp>
      </p:grpSp>
      <p:sp>
        <p:nvSpPr>
          <p:cNvPr id="3" name="Textfeld 2"/>
          <p:cNvSpPr txBox="1"/>
          <p:nvPr/>
        </p:nvSpPr>
        <p:spPr>
          <a:xfrm>
            <a:off x="4223792" y="3933057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b="1" dirty="0">
                <a:hlinkClick r:id="rId2"/>
              </a:rPr>
              <a:t>Übung</a:t>
            </a:r>
            <a:endParaRPr lang="de-DE" sz="3600" b="1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6E4A66D-7F0E-4ED8-B641-0B98649208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9778" y="3933056"/>
            <a:ext cx="1971675" cy="1981200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D1AEF09-E9EE-474C-A4DA-FC0B31390579}"/>
              </a:ext>
            </a:extLst>
          </p:cNvPr>
          <p:cNvSpPr>
            <a:spLocks noGrp="1"/>
          </p:cNvSpPr>
          <p:nvPr/>
        </p:nvSpPr>
        <p:spPr>
          <a:xfrm>
            <a:off x="164690" y="6350972"/>
            <a:ext cx="320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086421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022" y="2204864"/>
            <a:ext cx="7994934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2711624" y="620688"/>
            <a:ext cx="70569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Lösung der interaktiven Übung</a:t>
            </a:r>
            <a:br>
              <a:rPr lang="de-DE" sz="3600" dirty="0"/>
            </a:br>
            <a:r>
              <a:rPr lang="de-DE" sz="1400" dirty="0"/>
              <a:t>https://learningapps.org/display?v=kphvcmhj</a:t>
            </a:r>
          </a:p>
        </p:txBody>
      </p:sp>
      <p:sp>
        <p:nvSpPr>
          <p:cNvPr id="2" name="Fußzeilenplatzhalter 3">
            <a:extLst>
              <a:ext uri="{FF2B5EF4-FFF2-40B4-BE49-F238E27FC236}">
                <a16:creationId xmlns:a16="http://schemas.microsoft.com/office/drawing/2014/main" id="{2E3F64BB-A814-41C1-ABC8-1C50017115BC}"/>
              </a:ext>
            </a:extLst>
          </p:cNvPr>
          <p:cNvSpPr>
            <a:spLocks noGrp="1"/>
          </p:cNvSpPr>
          <p:nvPr/>
        </p:nvSpPr>
        <p:spPr>
          <a:xfrm>
            <a:off x="164690" y="6350972"/>
            <a:ext cx="320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953731720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RegularSeed_2SEEDS">
      <a:dk1>
        <a:srgbClr val="000000"/>
      </a:dk1>
      <a:lt1>
        <a:srgbClr val="FFFFFF"/>
      </a:lt1>
      <a:dk2>
        <a:srgbClr val="1B2F2E"/>
      </a:dk2>
      <a:lt2>
        <a:srgbClr val="F3F1F0"/>
      </a:lt2>
      <a:accent1>
        <a:srgbClr val="3B9EB1"/>
      </a:accent1>
      <a:accent2>
        <a:srgbClr val="46B196"/>
      </a:accent2>
      <a:accent3>
        <a:srgbClr val="4D7EC3"/>
      </a:accent3>
      <a:accent4>
        <a:srgbClr val="B13B3E"/>
      </a:accent4>
      <a:accent5>
        <a:srgbClr val="C37B4D"/>
      </a:accent5>
      <a:accent6>
        <a:srgbClr val="B19A3B"/>
      </a:accent6>
      <a:hlink>
        <a:srgbClr val="C05944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</Words>
  <Application>Microsoft Office PowerPoint</Application>
  <PresentationFormat>Breitbild</PresentationFormat>
  <Paragraphs>72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Avenir Next LT Pro</vt:lpstr>
      <vt:lpstr>Avenir Next LT Pro Light</vt:lpstr>
      <vt:lpstr>Sitka Subheading</vt:lpstr>
      <vt:lpstr>PebbleVTI</vt:lpstr>
      <vt:lpstr>Das Verb (1)</vt:lpstr>
      <vt:lpstr>PowerPoint-Präsentation</vt:lpstr>
      <vt:lpstr>PowerPoint-Präsentation</vt:lpstr>
      <vt:lpstr>Die Verbformen</vt:lpstr>
      <vt:lpstr>Die Verbformen</vt:lpstr>
      <vt:lpstr>Die Verbformen</vt:lpstr>
      <vt:lpstr>Die Verbformen</vt:lpstr>
      <vt:lpstr>Die Verbformen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Verb (1)</dc:title>
  <dc:creator>Blennemann</dc:creator>
  <cp:lastModifiedBy>Blennemann</cp:lastModifiedBy>
  <cp:revision>6</cp:revision>
  <dcterms:created xsi:type="dcterms:W3CDTF">2020-11-10T12:19:33Z</dcterms:created>
  <dcterms:modified xsi:type="dcterms:W3CDTF">2020-11-10T16:19:57Z</dcterms:modified>
</cp:coreProperties>
</file>