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4" tIns="45217" rIns="90434" bIns="4521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0434" tIns="45217" rIns="90434" bIns="45217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921582" cy="495347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19"/>
            <a:ext cx="2921582" cy="495347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9E0F-18A7-41BB-8359-9FE6F5B9A11B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849E0F-18A7-41BB-8359-9FE6F5B9A11B}" type="datetimeFigureOut">
              <a:rPr lang="de-DE" smtClean="0"/>
              <a:pPr/>
              <a:t>28.05.2021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27784" y="6356350"/>
            <a:ext cx="3888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55" Type="http://schemas.openxmlformats.org/officeDocument/2006/relationships/image" Target="../media/image9.png"/><Relationship Id="rId1674" Type="http://schemas.openxmlformats.org/officeDocument/2006/relationships/image" Target="../media/image19.png"/><Relationship Id="rId3" Type="http://schemas.openxmlformats.org/officeDocument/2006/relationships/image" Target="../media/image1.png"/><Relationship Id="rId1250" Type="http://schemas.openxmlformats.org/officeDocument/2006/relationships/image" Target="../media/image4.png"/><Relationship Id="rId269" Type="http://schemas.openxmlformats.org/officeDocument/2006/relationships/image" Target="../../word/media/image266.svg"/><Relationship Id="rId747" Type="http://schemas.openxmlformats.org/officeDocument/2006/relationships/image" Target="../../word/media/image744.svg"/><Relationship Id="rId1254" Type="http://schemas.openxmlformats.org/officeDocument/2006/relationships/image" Target="../media/image8.png"/><Relationship Id="rId167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41" Type="http://schemas.openxmlformats.org/officeDocument/2006/relationships/image" Target="../../word/media/image38.svg"/><Relationship Id="rId255" Type="http://schemas.openxmlformats.org/officeDocument/2006/relationships/image" Target="../media/image3.png"/><Relationship Id="rId1253" Type="http://schemas.openxmlformats.org/officeDocument/2006/relationships/image" Target="../media/image7.png"/><Relationship Id="rId289" Type="http://schemas.openxmlformats.org/officeDocument/2006/relationships/image" Target="../../word/media/image286.svg"/><Relationship Id="rId271" Type="http://schemas.openxmlformats.org/officeDocument/2006/relationships/image" Target="../../word/media/image268.svg"/><Relationship Id="rId759" Type="http://schemas.openxmlformats.org/officeDocument/2006/relationships/image" Target="../../word/media/image756.svg"/><Relationship Id="rId1258" Type="http://schemas.openxmlformats.org/officeDocument/2006/relationships/image" Target="../media/image12.png"/><Relationship Id="rId1669" Type="http://schemas.openxmlformats.org/officeDocument/2006/relationships/image" Target="../media/image14.png"/><Relationship Id="rId1672" Type="http://schemas.openxmlformats.org/officeDocument/2006/relationships/image" Target="../media/image17.png"/><Relationship Id="rId771" Type="http://schemas.openxmlformats.org/officeDocument/2006/relationships/image" Target="../../word/media/image768.svg"/><Relationship Id="rId1677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54" Type="http://schemas.openxmlformats.org/officeDocument/2006/relationships/image" Target="../media/image2.png"/><Relationship Id="rId1249" Type="http://schemas.openxmlformats.org/officeDocument/2006/relationships/image" Target="../../word/media/image1246.svg"/><Relationship Id="rId783" Type="http://schemas.openxmlformats.org/officeDocument/2006/relationships/image" Target="../../word/media/image780.svg"/><Relationship Id="rId1668" Type="http://schemas.openxmlformats.org/officeDocument/2006/relationships/image" Target="../media/image13.png"/><Relationship Id="rId1647" Type="http://schemas.openxmlformats.org/officeDocument/2006/relationships/image" Target="../../word/media/image1644.svg"/><Relationship Id="rId453" Type="http://schemas.openxmlformats.org/officeDocument/2006/relationships/image" Target="../../word/media/image450.svg"/><Relationship Id="rId1252" Type="http://schemas.openxmlformats.org/officeDocument/2006/relationships/image" Target="../media/image6.png"/><Relationship Id="rId1257" Type="http://schemas.openxmlformats.org/officeDocument/2006/relationships/image" Target="../media/image11.png"/><Relationship Id="rId1671" Type="http://schemas.openxmlformats.org/officeDocument/2006/relationships/image" Target="../media/image16.png"/><Relationship Id="rId1676" Type="http://schemas.openxmlformats.org/officeDocument/2006/relationships/image" Target="../media/image21.png"/><Relationship Id="rId643" Type="http://schemas.openxmlformats.org/officeDocument/2006/relationships/image" Target="../../word/media/image640.svg"/><Relationship Id="rId253" Type="http://schemas.openxmlformats.org/officeDocument/2006/relationships/image" Target="../../word/media/image250.svg"/><Relationship Id="rId749" Type="http://schemas.openxmlformats.org/officeDocument/2006/relationships/image" Target="../../word/media/image746.svg"/><Relationship Id="rId1256" Type="http://schemas.openxmlformats.org/officeDocument/2006/relationships/image" Target="../media/image10.png"/><Relationship Id="rId761" Type="http://schemas.openxmlformats.org/officeDocument/2006/relationships/image" Target="../../word/media/image758.svg"/><Relationship Id="rId1667" Type="http://schemas.openxmlformats.org/officeDocument/2006/relationships/image" Target="../../word/media/image1664.svg"/><Relationship Id="rId65" Type="http://schemas.openxmlformats.org/officeDocument/2006/relationships/image" Target="../../word/media/image62.svg"/><Relationship Id="rId1675" Type="http://schemas.openxmlformats.org/officeDocument/2006/relationships/image" Target="../media/image20.png"/><Relationship Id="rId1243" Type="http://schemas.openxmlformats.org/officeDocument/2006/relationships/image" Target="../../word/media/image1240.svg"/><Relationship Id="rId1251" Type="http://schemas.openxmlformats.org/officeDocument/2006/relationships/image" Target="../media/image5.png"/><Relationship Id="rId1239" Type="http://schemas.openxmlformats.org/officeDocument/2006/relationships/image" Target="../../word/media/image1236.svg"/><Relationship Id="rId587" Type="http://schemas.openxmlformats.org/officeDocument/2006/relationships/image" Target="../../word/media/image584.svg"/><Relationship Id="rId1670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Kompetenzbereich II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Wirtschaftliches Handeln in der Sozialen Marktwirtschaft analysieren 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Textfeld 109"/>
          <p:cNvSpPr txBox="1"/>
          <p:nvPr/>
        </p:nvSpPr>
        <p:spPr>
          <a:xfrm>
            <a:off x="107504" y="1297053"/>
            <a:ext cx="2183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Gesamtwirtschaftliche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Kreislaufprozesse analysieren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424164" y="1731246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Wirtschaftskreislauf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82468" y="610993"/>
            <a:ext cx="55627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verfügen über die Kompetenz, gesamtwirtschaftliche Kreislaufzusammenhänge zu interpretieren, darauf aufbauend die am Leitbild einer Sozialen Marktwirtschaft orientierte Wirtschaftsordnung der Bundesrepublik Deutschland zu bewerten und marktformenabhängige Preisbildungsprozesse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darzustellen.“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81331" y="920556"/>
            <a:ext cx="2274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Sektoren</a:t>
            </a:r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: Unternehmen, Haushalte, Staat, Ausland, Vermögensänderung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844677" y="1925374"/>
            <a:ext cx="2213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Größen der Volkswirtschaftlichen Gesamtrechnung interpretieren</a:t>
            </a:r>
          </a:p>
        </p:txBody>
      </p:sp>
      <p:sp>
        <p:nvSpPr>
          <p:cNvPr id="15" name="Rechteck 14"/>
          <p:cNvSpPr/>
          <p:nvPr/>
        </p:nvSpPr>
        <p:spPr>
          <a:xfrm>
            <a:off x="3018105" y="1417543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Entstehungsrechnung: Anteil der Wirtschaftsbereiche am BIP; </a:t>
            </a:r>
            <a:endParaRPr lang="de-DE" sz="900" i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de-DE" sz="9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Verwendungsrechnung</a:t>
            </a:r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: Anteil der produzierten Güter nach Art ihrer Verwendung; Verteilungsrechnung: Lohnquote, Gewinnquote</a:t>
            </a:r>
            <a:endParaRPr lang="de-DE" sz="900" dirty="0"/>
          </a:p>
        </p:txBody>
      </p:sp>
      <p:sp>
        <p:nvSpPr>
          <p:cNvPr id="62" name="Rechteck 61"/>
          <p:cNvSpPr/>
          <p:nvPr/>
        </p:nvSpPr>
        <p:spPr>
          <a:xfrm>
            <a:off x="5940152" y="2663953"/>
            <a:ext cx="2213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BIP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als Wohlstandsindikator kritisch hinterfragen</a:t>
            </a:r>
          </a:p>
        </p:txBody>
      </p:sp>
      <p:sp>
        <p:nvSpPr>
          <p:cNvPr id="18" name="Rechteck 17"/>
          <p:cNvSpPr/>
          <p:nvPr/>
        </p:nvSpPr>
        <p:spPr>
          <a:xfrm>
            <a:off x="6300192" y="2294332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Lebensstandard, Einkommensverteilung, Bildungsstand der Bevölkerung, Umweltbelastung</a:t>
            </a:r>
          </a:p>
        </p:txBody>
      </p:sp>
      <p:sp>
        <p:nvSpPr>
          <p:cNvPr id="19" name="Rechteck 18"/>
          <p:cNvSpPr/>
          <p:nvPr/>
        </p:nvSpPr>
        <p:spPr>
          <a:xfrm>
            <a:off x="5137020" y="4148895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Ordnungsmerkmale der Sozialen Marktwirtschaft verdeutlichen</a:t>
            </a:r>
          </a:p>
        </p:txBody>
      </p:sp>
      <p:sp>
        <p:nvSpPr>
          <p:cNvPr id="20" name="Rechteck 19"/>
          <p:cNvSpPr/>
          <p:nvPr/>
        </p:nvSpPr>
        <p:spPr>
          <a:xfrm>
            <a:off x="5534884" y="3775774"/>
            <a:ext cx="36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Rolle des Staates, Eigentumsform, Verträge, Produktion/Handel, Konsum, Arbeitsmarkt, Berufs-/Arbeitsplatzwahl</a:t>
            </a:r>
            <a:endParaRPr lang="de-DE" sz="900" dirty="0"/>
          </a:p>
        </p:txBody>
      </p:sp>
      <p:sp>
        <p:nvSpPr>
          <p:cNvPr id="21" name="Rechteck 20"/>
          <p:cNvSpPr/>
          <p:nvPr/>
        </p:nvSpPr>
        <p:spPr>
          <a:xfrm>
            <a:off x="5510349" y="5601217"/>
            <a:ext cx="287215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Wettbewerbsbeschränkungen beurteilen</a:t>
            </a:r>
            <a:endParaRPr lang="de-DE" sz="1000" dirty="0"/>
          </a:p>
        </p:txBody>
      </p:sp>
      <p:sp>
        <p:nvSpPr>
          <p:cNvPr id="23" name="Rechteck 22"/>
          <p:cNvSpPr/>
          <p:nvPr/>
        </p:nvSpPr>
        <p:spPr>
          <a:xfrm>
            <a:off x="5137020" y="5385511"/>
            <a:ext cx="8386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Kartell, Trust</a:t>
            </a:r>
            <a:endParaRPr lang="de-DE" sz="900" dirty="0"/>
          </a:p>
        </p:txBody>
      </p:sp>
      <p:sp>
        <p:nvSpPr>
          <p:cNvPr id="24" name="Rechteck 23"/>
          <p:cNvSpPr/>
          <p:nvPr/>
        </p:nvSpPr>
        <p:spPr>
          <a:xfrm>
            <a:off x="6232731" y="5376715"/>
            <a:ext cx="225574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Wettbewerb, Arbeitnehmer, Verbraucher</a:t>
            </a:r>
            <a:endParaRPr lang="de-DE" sz="900" dirty="0"/>
          </a:p>
        </p:txBody>
      </p:sp>
      <p:sp>
        <p:nvSpPr>
          <p:cNvPr id="79" name="Textfeld 78"/>
          <p:cNvSpPr txBox="1"/>
          <p:nvPr/>
        </p:nvSpPr>
        <p:spPr>
          <a:xfrm>
            <a:off x="6120482" y="5827614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staatliche Wettbewerbspolitik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195436" y="5830089"/>
            <a:ext cx="19591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Marktformen systematisieren</a:t>
            </a:r>
            <a:endParaRPr lang="de-DE" sz="1000" dirty="0"/>
          </a:p>
        </p:txBody>
      </p:sp>
      <p:sp>
        <p:nvSpPr>
          <p:cNvPr id="26" name="Rechteck 25"/>
          <p:cNvSpPr/>
          <p:nvPr/>
        </p:nvSpPr>
        <p:spPr>
          <a:xfrm>
            <a:off x="2799554" y="5630034"/>
            <a:ext cx="260568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Polypol, Angebotsoligopol, Angebotsmonopol</a:t>
            </a:r>
            <a:endParaRPr lang="de-DE" sz="900" dirty="0"/>
          </a:p>
        </p:txBody>
      </p:sp>
      <p:sp>
        <p:nvSpPr>
          <p:cNvPr id="83" name="Textfeld 82"/>
          <p:cNvSpPr txBox="1"/>
          <p:nvPr/>
        </p:nvSpPr>
        <p:spPr>
          <a:xfrm>
            <a:off x="3388258" y="6034180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vollkommener Markt 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feld 83"/>
          <p:cNvSpPr txBox="1"/>
          <p:nvPr/>
        </p:nvSpPr>
        <p:spPr>
          <a:xfrm>
            <a:off x="3389627" y="6202360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unvollkommener Markt 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93062" y="5368784"/>
            <a:ext cx="3006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Börsenpreisbildung simulieren und </a:t>
            </a:r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Anpassungsprozess 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darstellen</a:t>
            </a:r>
            <a:endParaRPr lang="de-DE" sz="1000" dirty="0"/>
          </a:p>
        </p:txBody>
      </p:sp>
      <p:sp>
        <p:nvSpPr>
          <p:cNvPr id="85" name="Textfeld 84"/>
          <p:cNvSpPr txBox="1"/>
          <p:nvPr/>
        </p:nvSpPr>
        <p:spPr>
          <a:xfrm>
            <a:off x="200910" y="5716246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Gesamtangebot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1085560" y="5715281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Gesamtnachfrage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641373" y="6038444"/>
            <a:ext cx="116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Marktgleichgewicht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Geschweifte Klammer rechts 27"/>
          <p:cNvSpPr/>
          <p:nvPr/>
        </p:nvSpPr>
        <p:spPr>
          <a:xfrm rot="5400000">
            <a:off x="1079756" y="5110539"/>
            <a:ext cx="139235" cy="1736082"/>
          </a:xfrm>
          <a:prstGeom prst="righ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200910" y="4492012"/>
            <a:ext cx="28982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Wirkung von Staatseingriffen untersuchen</a:t>
            </a:r>
            <a:endParaRPr lang="de-DE" sz="1000" dirty="0"/>
          </a:p>
        </p:txBody>
      </p:sp>
      <p:sp>
        <p:nvSpPr>
          <p:cNvPr id="88" name="Textfeld 87"/>
          <p:cNvSpPr txBox="1"/>
          <p:nvPr/>
        </p:nvSpPr>
        <p:spPr>
          <a:xfrm>
            <a:off x="501403" y="4715506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marktkonforme Staatseingriffe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501403" y="4858831"/>
            <a:ext cx="16965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marktkonträre Staatseingriffe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0" name="Grafik 89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53"/>
              </a:ext>
            </a:extLst>
          </a:blip>
          <a:stretch>
            <a:fillRect/>
          </a:stretch>
        </p:blipFill>
        <p:spPr>
          <a:xfrm>
            <a:off x="1480648" y="1671566"/>
            <a:ext cx="331330" cy="331330"/>
          </a:xfrm>
          <a:prstGeom prst="rect">
            <a:avLst/>
          </a:prstGeom>
        </p:spPr>
      </p:pic>
      <p:pic>
        <p:nvPicPr>
          <p:cNvPr id="91" name="Grafik 90"/>
          <p:cNvPicPr>
            <a:picLocks noChangeAspect="1"/>
          </p:cNvPicPr>
          <p:nvPr/>
        </p:nvPicPr>
        <p:blipFill>
          <a:blip r:embed="rId25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1"/>
              </a:ext>
            </a:extLst>
          </a:blip>
          <a:stretch>
            <a:fillRect/>
          </a:stretch>
        </p:blipFill>
        <p:spPr>
          <a:xfrm>
            <a:off x="4549399" y="2290335"/>
            <a:ext cx="352297" cy="352297"/>
          </a:xfrm>
          <a:prstGeom prst="rect">
            <a:avLst/>
          </a:prstGeom>
        </p:spPr>
      </p:pic>
      <p:pic>
        <p:nvPicPr>
          <p:cNvPr id="92" name="Grafik 91"/>
          <p:cNvPicPr/>
          <p:nvPr/>
        </p:nvPicPr>
        <p:blipFill>
          <a:blip r:embed="rId2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7848242">
            <a:off x="2530356" y="839062"/>
            <a:ext cx="501350" cy="588883"/>
          </a:xfrm>
          <a:prstGeom prst="rect">
            <a:avLst/>
          </a:prstGeom>
        </p:spPr>
      </p:pic>
      <p:pic>
        <p:nvPicPr>
          <p:cNvPr id="93" name="Grafik 92"/>
          <p:cNvPicPr/>
          <p:nvPr/>
        </p:nvPicPr>
        <p:blipFill>
          <a:blip r:embed="rId2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9295932">
            <a:off x="7339430" y="1706403"/>
            <a:ext cx="501350" cy="588883"/>
          </a:xfrm>
          <a:prstGeom prst="rect">
            <a:avLst/>
          </a:prstGeom>
        </p:spPr>
      </p:pic>
      <p:pic>
        <p:nvPicPr>
          <p:cNvPr id="94" name="Grafik 93"/>
          <p:cNvPicPr>
            <a:picLocks noChangeAspect="1"/>
          </p:cNvPicPr>
          <p:nvPr/>
        </p:nvPicPr>
        <p:blipFill>
          <a:blip r:embed="rId125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83"/>
              </a:ext>
            </a:extLst>
          </a:blip>
          <a:stretch>
            <a:fillRect/>
          </a:stretch>
        </p:blipFill>
        <p:spPr>
          <a:xfrm>
            <a:off x="7423020" y="3067247"/>
            <a:ext cx="386251" cy="386251"/>
          </a:xfrm>
          <a:prstGeom prst="rect">
            <a:avLst/>
          </a:prstGeom>
        </p:spPr>
      </p:pic>
      <p:pic>
        <p:nvPicPr>
          <p:cNvPr id="95" name="Grafik 94"/>
          <p:cNvPicPr>
            <a:picLocks noChangeAspect="1"/>
          </p:cNvPicPr>
          <p:nvPr/>
        </p:nvPicPr>
        <p:blipFill>
          <a:blip r:embed="rId125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49"/>
              </a:ext>
            </a:extLst>
          </a:blip>
          <a:stretch>
            <a:fillRect/>
          </a:stretch>
        </p:blipFill>
        <p:spPr>
          <a:xfrm>
            <a:off x="6971984" y="3064534"/>
            <a:ext cx="371816" cy="371816"/>
          </a:xfrm>
          <a:prstGeom prst="rect">
            <a:avLst/>
          </a:prstGeom>
        </p:spPr>
      </p:pic>
      <p:pic>
        <p:nvPicPr>
          <p:cNvPr id="96" name="Grafik 95"/>
          <p:cNvPicPr>
            <a:picLocks noChangeAspect="1"/>
          </p:cNvPicPr>
          <p:nvPr/>
        </p:nvPicPr>
        <p:blipFill>
          <a:blip r:embed="rId125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47"/>
              </a:ext>
            </a:extLst>
          </a:blip>
          <a:stretch>
            <a:fillRect/>
          </a:stretch>
        </p:blipFill>
        <p:spPr>
          <a:xfrm>
            <a:off x="6574039" y="3078929"/>
            <a:ext cx="332138" cy="332138"/>
          </a:xfrm>
          <a:prstGeom prst="rect">
            <a:avLst/>
          </a:prstGeom>
        </p:spPr>
      </p:pic>
      <p:pic>
        <p:nvPicPr>
          <p:cNvPr id="97" name="Grafik 96"/>
          <p:cNvPicPr>
            <a:picLocks noChangeAspect="1"/>
          </p:cNvPicPr>
          <p:nvPr/>
        </p:nvPicPr>
        <p:blipFill>
          <a:blip r:embed="rId125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69"/>
              </a:ext>
            </a:extLst>
          </a:blip>
          <a:stretch>
            <a:fillRect/>
          </a:stretch>
        </p:blipFill>
        <p:spPr>
          <a:xfrm>
            <a:off x="7238289" y="4434611"/>
            <a:ext cx="432702" cy="432702"/>
          </a:xfrm>
          <a:prstGeom prst="rect">
            <a:avLst/>
          </a:prstGeom>
        </p:spPr>
      </p:pic>
      <p:pic>
        <p:nvPicPr>
          <p:cNvPr id="98" name="Grafik 97"/>
          <p:cNvPicPr>
            <a:picLocks noChangeAspect="1"/>
          </p:cNvPicPr>
          <p:nvPr/>
        </p:nvPicPr>
        <p:blipFill>
          <a:blip r:embed="rId125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89"/>
              </a:ext>
            </a:extLst>
          </a:blip>
          <a:stretch>
            <a:fillRect/>
          </a:stretch>
        </p:blipFill>
        <p:spPr>
          <a:xfrm>
            <a:off x="7637382" y="4434611"/>
            <a:ext cx="429640" cy="429640"/>
          </a:xfrm>
          <a:prstGeom prst="rect">
            <a:avLst/>
          </a:prstGeom>
        </p:spPr>
      </p:pic>
      <p:pic>
        <p:nvPicPr>
          <p:cNvPr id="100" name="Grafik 99"/>
          <p:cNvPicPr>
            <a:picLocks noChangeAspect="1"/>
          </p:cNvPicPr>
          <p:nvPr/>
        </p:nvPicPr>
        <p:blipFill>
          <a:blip r:embed="rId125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71"/>
              </a:ext>
            </a:extLst>
          </a:blip>
          <a:stretch>
            <a:fillRect/>
          </a:stretch>
        </p:blipFill>
        <p:spPr>
          <a:xfrm>
            <a:off x="6804248" y="4436449"/>
            <a:ext cx="446507" cy="446507"/>
          </a:xfrm>
          <a:prstGeom prst="rect">
            <a:avLst/>
          </a:prstGeom>
        </p:spPr>
      </p:pic>
      <p:pic>
        <p:nvPicPr>
          <p:cNvPr id="101" name="Grafik 100"/>
          <p:cNvPicPr>
            <a:picLocks noChangeAspect="1"/>
          </p:cNvPicPr>
          <p:nvPr/>
        </p:nvPicPr>
        <p:blipFill>
          <a:blip r:embed="rId125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61"/>
              </a:ext>
            </a:extLst>
          </a:blip>
          <a:stretch>
            <a:fillRect/>
          </a:stretch>
        </p:blipFill>
        <p:spPr>
          <a:xfrm>
            <a:off x="6387909" y="4446377"/>
            <a:ext cx="421424" cy="421424"/>
          </a:xfrm>
          <a:prstGeom prst="rect">
            <a:avLst/>
          </a:prstGeom>
        </p:spPr>
      </p:pic>
      <p:pic>
        <p:nvPicPr>
          <p:cNvPr id="102" name="Grafik 101"/>
          <p:cNvPicPr>
            <a:picLocks noChangeAspect="1"/>
          </p:cNvPicPr>
          <p:nvPr/>
        </p:nvPicPr>
        <p:blipFill>
          <a:blip r:embed="rId125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59"/>
              </a:ext>
            </a:extLst>
          </a:blip>
          <a:stretch>
            <a:fillRect/>
          </a:stretch>
        </p:blipFill>
        <p:spPr>
          <a:xfrm>
            <a:off x="6009631" y="4454357"/>
            <a:ext cx="400619" cy="400619"/>
          </a:xfrm>
          <a:prstGeom prst="rect">
            <a:avLst/>
          </a:prstGeom>
        </p:spPr>
      </p:pic>
      <p:pic>
        <p:nvPicPr>
          <p:cNvPr id="103" name="Grafik 102"/>
          <p:cNvPicPr>
            <a:picLocks noChangeAspect="1"/>
          </p:cNvPicPr>
          <p:nvPr/>
        </p:nvPicPr>
        <p:blipFill>
          <a:blip r:embed="rId125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67"/>
              </a:ext>
            </a:extLst>
          </a:blip>
          <a:stretch>
            <a:fillRect/>
          </a:stretch>
        </p:blipFill>
        <p:spPr>
          <a:xfrm>
            <a:off x="6698813" y="6043058"/>
            <a:ext cx="368000" cy="368000"/>
          </a:xfrm>
          <a:prstGeom prst="rect">
            <a:avLst/>
          </a:prstGeom>
        </p:spPr>
      </p:pic>
      <p:sp>
        <p:nvSpPr>
          <p:cNvPr id="30" name="Textfeld 29"/>
          <p:cNvSpPr txBox="1"/>
          <p:nvPr/>
        </p:nvSpPr>
        <p:spPr>
          <a:xfrm>
            <a:off x="5901148" y="5325455"/>
            <a:ext cx="420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  <a:sym typeface="Wingdings 3" panose="05040102010807070707" pitchFamily="18" charset="2"/>
              </a:rPr>
              <a:t></a:t>
            </a:r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4" name="Grafik 103"/>
          <p:cNvPicPr/>
          <p:nvPr/>
        </p:nvPicPr>
        <p:blipFill>
          <a:blip r:embed="rId2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3555485">
            <a:off x="8197441" y="4802243"/>
            <a:ext cx="511443" cy="574445"/>
          </a:xfrm>
          <a:prstGeom prst="rect">
            <a:avLst/>
          </a:prstGeom>
        </p:spPr>
      </p:pic>
      <p:pic>
        <p:nvPicPr>
          <p:cNvPr id="105" name="Grafik 104"/>
          <p:cNvPicPr/>
          <p:nvPr/>
        </p:nvPicPr>
        <p:blipFill>
          <a:blip r:embed="rId166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39"/>
              </a:ext>
            </a:extLst>
          </a:blip>
          <a:stretch>
            <a:fillRect/>
          </a:stretch>
        </p:blipFill>
        <p:spPr>
          <a:xfrm rot="15108882">
            <a:off x="7898326" y="3091732"/>
            <a:ext cx="723876" cy="507896"/>
          </a:xfrm>
          <a:prstGeom prst="rect">
            <a:avLst/>
          </a:prstGeom>
        </p:spPr>
      </p:pic>
      <p:pic>
        <p:nvPicPr>
          <p:cNvPr id="106" name="Grafik 105"/>
          <p:cNvPicPr>
            <a:picLocks noChangeAspect="1"/>
          </p:cNvPicPr>
          <p:nvPr/>
        </p:nvPicPr>
        <p:blipFill>
          <a:blip r:embed="rId166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587"/>
              </a:ext>
            </a:extLst>
          </a:blip>
          <a:stretch>
            <a:fillRect/>
          </a:stretch>
        </p:blipFill>
        <p:spPr>
          <a:xfrm>
            <a:off x="4568274" y="6033781"/>
            <a:ext cx="375122" cy="375122"/>
          </a:xfrm>
          <a:prstGeom prst="rect">
            <a:avLst/>
          </a:prstGeom>
        </p:spPr>
      </p:pic>
      <p:grpSp>
        <p:nvGrpSpPr>
          <p:cNvPr id="107" name="Gruppieren 106"/>
          <p:cNvGrpSpPr/>
          <p:nvPr/>
        </p:nvGrpSpPr>
        <p:grpSpPr>
          <a:xfrm>
            <a:off x="1283374" y="6213210"/>
            <a:ext cx="389610" cy="285441"/>
            <a:chOff x="2987824" y="1124744"/>
            <a:chExt cx="2376264" cy="2088232"/>
          </a:xfrm>
        </p:grpSpPr>
        <p:cxnSp>
          <p:nvCxnSpPr>
            <p:cNvPr id="108" name="Gerade Verbindung mit Pfeil 107"/>
            <p:cNvCxnSpPr/>
            <p:nvPr/>
          </p:nvCxnSpPr>
          <p:spPr>
            <a:xfrm>
              <a:off x="2987824" y="3212976"/>
              <a:ext cx="2376264" cy="0"/>
            </a:xfrm>
            <a:prstGeom prst="straightConnector1">
              <a:avLst/>
            </a:prstGeom>
            <a:ln w="952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 Verbindung mit Pfeil 108"/>
            <p:cNvCxnSpPr/>
            <p:nvPr/>
          </p:nvCxnSpPr>
          <p:spPr>
            <a:xfrm flipV="1">
              <a:off x="2987824" y="1124744"/>
              <a:ext cx="0" cy="2088232"/>
            </a:xfrm>
            <a:prstGeom prst="straightConnector1">
              <a:avLst/>
            </a:prstGeom>
            <a:ln w="952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r Verbinder 110"/>
            <p:cNvCxnSpPr/>
            <p:nvPr/>
          </p:nvCxnSpPr>
          <p:spPr>
            <a:xfrm>
              <a:off x="3203848" y="1556792"/>
              <a:ext cx="1800200" cy="1296144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r Verbinder 112"/>
            <p:cNvCxnSpPr/>
            <p:nvPr/>
          </p:nvCxnSpPr>
          <p:spPr>
            <a:xfrm flipH="1">
              <a:off x="3203849" y="1628800"/>
              <a:ext cx="1872207" cy="1224136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4" name="Grafik 113"/>
          <p:cNvPicPr>
            <a:picLocks noChangeAspect="1"/>
          </p:cNvPicPr>
          <p:nvPr/>
        </p:nvPicPr>
        <p:blipFill>
          <a:blip r:embed="rId167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47"/>
              </a:ext>
            </a:extLst>
          </a:blip>
          <a:stretch>
            <a:fillRect/>
          </a:stretch>
        </p:blipFill>
        <p:spPr>
          <a:xfrm>
            <a:off x="2010027" y="4725521"/>
            <a:ext cx="307221" cy="307221"/>
          </a:xfrm>
          <a:prstGeom prst="rect">
            <a:avLst/>
          </a:prstGeom>
        </p:spPr>
      </p:pic>
      <p:sp>
        <p:nvSpPr>
          <p:cNvPr id="31" name="Rechteck 30"/>
          <p:cNvSpPr/>
          <p:nvPr/>
        </p:nvSpPr>
        <p:spPr>
          <a:xfrm>
            <a:off x="1309311" y="385866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Preisbildung des Monopolisten darstellen</a:t>
            </a:r>
            <a:endParaRPr lang="de-DE" sz="1000" dirty="0"/>
          </a:p>
        </p:txBody>
      </p:sp>
      <p:sp>
        <p:nvSpPr>
          <p:cNvPr id="32" name="Rechteck 31"/>
          <p:cNvSpPr/>
          <p:nvPr/>
        </p:nvSpPr>
        <p:spPr>
          <a:xfrm>
            <a:off x="2017415" y="3509317"/>
            <a:ext cx="34608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Erlös, Kosten, Verlustzonen, Gewinnzone, Gewinnschwelle, Gewinngrenze, Erlösmaximum, Gewinnmaximum</a:t>
            </a:r>
            <a:endParaRPr lang="de-DE" sz="900" dirty="0"/>
          </a:p>
        </p:txBody>
      </p:sp>
      <p:sp>
        <p:nvSpPr>
          <p:cNvPr id="33" name="Rechteck 32"/>
          <p:cNvSpPr/>
          <p:nvPr/>
        </p:nvSpPr>
        <p:spPr>
          <a:xfrm>
            <a:off x="155575" y="2917977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Verhaltensweisen von Oligopolisten aufzeigen</a:t>
            </a:r>
            <a:endParaRPr lang="de-DE" sz="1000" dirty="0"/>
          </a:p>
        </p:txBody>
      </p:sp>
      <p:sp>
        <p:nvSpPr>
          <p:cNvPr id="34" name="Rechteck 33"/>
          <p:cNvSpPr/>
          <p:nvPr/>
        </p:nvSpPr>
        <p:spPr>
          <a:xfrm>
            <a:off x="-45215" y="2731306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Verdrängungswettbewerb, Preisstarrheit, Preisführerschaft, Preisabsprachen</a:t>
            </a:r>
            <a:endParaRPr lang="de-DE" sz="900" dirty="0"/>
          </a:p>
        </p:txBody>
      </p:sp>
      <p:pic>
        <p:nvPicPr>
          <p:cNvPr id="115" name="Grafik 114"/>
          <p:cNvPicPr>
            <a:picLocks noChangeAspect="1"/>
          </p:cNvPicPr>
          <p:nvPr/>
        </p:nvPicPr>
        <p:blipFill>
          <a:blip r:embed="rId1671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5"/>
              </a:ext>
            </a:extLst>
          </a:blip>
          <a:stretch>
            <a:fillRect/>
          </a:stretch>
        </p:blipFill>
        <p:spPr>
          <a:xfrm>
            <a:off x="2882231" y="4050437"/>
            <a:ext cx="355127" cy="355127"/>
          </a:xfrm>
          <a:prstGeom prst="rect">
            <a:avLst/>
          </a:prstGeom>
        </p:spPr>
      </p:pic>
      <p:pic>
        <p:nvPicPr>
          <p:cNvPr id="116" name="Grafik 115" descr="Euro"/>
          <p:cNvPicPr>
            <a:picLocks noChangeAspect="1"/>
          </p:cNvPicPr>
          <p:nvPr/>
        </p:nvPicPr>
        <p:blipFill>
          <a:blip r:embed="rId167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1"/>
              </a:ext>
            </a:extLst>
          </a:blip>
          <a:stretch>
            <a:fillRect/>
          </a:stretch>
        </p:blipFill>
        <p:spPr>
          <a:xfrm>
            <a:off x="3267988" y="4101654"/>
            <a:ext cx="274171" cy="274171"/>
          </a:xfrm>
          <a:prstGeom prst="rect">
            <a:avLst/>
          </a:prstGeom>
        </p:spPr>
      </p:pic>
      <p:pic>
        <p:nvPicPr>
          <p:cNvPr id="117" name="Grafik 116"/>
          <p:cNvPicPr/>
          <p:nvPr/>
        </p:nvPicPr>
        <p:blipFill>
          <a:blip r:embed="rId167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39"/>
              </a:ext>
            </a:extLst>
          </a:blip>
          <a:stretch>
            <a:fillRect/>
          </a:stretch>
        </p:blipFill>
        <p:spPr>
          <a:xfrm rot="20427285">
            <a:off x="5213670" y="5754702"/>
            <a:ext cx="463514" cy="507896"/>
          </a:xfrm>
          <a:prstGeom prst="rect">
            <a:avLst/>
          </a:prstGeom>
        </p:spPr>
      </p:pic>
      <p:pic>
        <p:nvPicPr>
          <p:cNvPr id="118" name="Grafik 117"/>
          <p:cNvPicPr/>
          <p:nvPr/>
        </p:nvPicPr>
        <p:blipFill>
          <a:blip r:embed="rId167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39"/>
              </a:ext>
            </a:extLst>
          </a:blip>
          <a:stretch>
            <a:fillRect/>
          </a:stretch>
        </p:blipFill>
        <p:spPr>
          <a:xfrm rot="1418658">
            <a:off x="2313944" y="5480591"/>
            <a:ext cx="463514" cy="507896"/>
          </a:xfrm>
          <a:prstGeom prst="rect">
            <a:avLst/>
          </a:prstGeom>
        </p:spPr>
      </p:pic>
      <p:pic>
        <p:nvPicPr>
          <p:cNvPr id="120" name="Grafik 119"/>
          <p:cNvPicPr/>
          <p:nvPr/>
        </p:nvPicPr>
        <p:blipFill>
          <a:blip r:embed="rId167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39"/>
              </a:ext>
            </a:extLst>
          </a:blip>
          <a:stretch>
            <a:fillRect/>
          </a:stretch>
        </p:blipFill>
        <p:spPr>
          <a:xfrm rot="5400000">
            <a:off x="53793" y="4799216"/>
            <a:ext cx="629862" cy="507896"/>
          </a:xfrm>
          <a:prstGeom prst="rect">
            <a:avLst/>
          </a:prstGeom>
        </p:spPr>
      </p:pic>
      <p:pic>
        <p:nvPicPr>
          <p:cNvPr id="121" name="Grafik 120"/>
          <p:cNvPicPr/>
          <p:nvPr/>
        </p:nvPicPr>
        <p:blipFill>
          <a:blip r:embed="rId2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4841380">
            <a:off x="687878" y="3845897"/>
            <a:ext cx="511443" cy="574445"/>
          </a:xfrm>
          <a:prstGeom prst="rect">
            <a:avLst/>
          </a:prstGeom>
        </p:spPr>
      </p:pic>
      <p:pic>
        <p:nvPicPr>
          <p:cNvPr id="123" name="Grafik 122"/>
          <p:cNvPicPr>
            <a:picLocks noChangeAspect="1"/>
          </p:cNvPicPr>
          <p:nvPr/>
        </p:nvPicPr>
        <p:blipFill>
          <a:blip r:embed="rId167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53"/>
              </a:ext>
            </a:extLst>
          </a:blip>
          <a:stretch>
            <a:fillRect/>
          </a:stretch>
        </p:blipFill>
        <p:spPr>
          <a:xfrm>
            <a:off x="275814" y="3129141"/>
            <a:ext cx="392162" cy="392162"/>
          </a:xfrm>
          <a:prstGeom prst="rect">
            <a:avLst/>
          </a:prstGeom>
        </p:spPr>
      </p:pic>
      <p:pic>
        <p:nvPicPr>
          <p:cNvPr id="124" name="Grafik 123"/>
          <p:cNvPicPr>
            <a:picLocks noChangeAspect="1"/>
          </p:cNvPicPr>
          <p:nvPr/>
        </p:nvPicPr>
        <p:blipFill>
          <a:blip r:embed="rId167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43"/>
              </a:ext>
            </a:extLst>
          </a:blip>
          <a:stretch>
            <a:fillRect/>
          </a:stretch>
        </p:blipFill>
        <p:spPr>
          <a:xfrm>
            <a:off x="1018623" y="3152911"/>
            <a:ext cx="450546" cy="450546"/>
          </a:xfrm>
          <a:prstGeom prst="rect">
            <a:avLst/>
          </a:prstGeom>
        </p:spPr>
      </p:pic>
      <p:pic>
        <p:nvPicPr>
          <p:cNvPr id="126" name="Grafik 125" descr="Euro"/>
          <p:cNvPicPr>
            <a:picLocks noChangeAspect="1"/>
          </p:cNvPicPr>
          <p:nvPr/>
        </p:nvPicPr>
        <p:blipFill>
          <a:blip r:embed="rId167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771"/>
              </a:ext>
            </a:extLst>
          </a:blip>
          <a:stretch>
            <a:fillRect/>
          </a:stretch>
        </p:blipFill>
        <p:spPr>
          <a:xfrm>
            <a:off x="718182" y="3226069"/>
            <a:ext cx="274171" cy="274171"/>
          </a:xfrm>
          <a:prstGeom prst="rect">
            <a:avLst/>
          </a:prstGeom>
        </p:spPr>
      </p:pic>
      <p:pic>
        <p:nvPicPr>
          <p:cNvPr id="128" name="Grafik 127"/>
          <p:cNvPicPr>
            <a:picLocks noChangeAspect="1"/>
          </p:cNvPicPr>
          <p:nvPr/>
        </p:nvPicPr>
        <p:blipFill>
          <a:blip r:embed="rId167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3"/>
              </a:ext>
            </a:extLst>
          </a:blip>
          <a:stretch>
            <a:fillRect/>
          </a:stretch>
        </p:blipFill>
        <p:spPr>
          <a:xfrm rot="19347711">
            <a:off x="3215492" y="2915201"/>
            <a:ext cx="565792" cy="657378"/>
          </a:xfrm>
          <a:prstGeom prst="rect">
            <a:avLst/>
          </a:prstGeom>
        </p:spPr>
      </p:pic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 flipH="1">
            <a:off x="1869614" y="5989973"/>
            <a:ext cx="977675" cy="1704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 flipH="1" flipV="1">
            <a:off x="1914334" y="3182110"/>
            <a:ext cx="1719287" cy="245208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31" idx="2"/>
          </p:cNvCxnSpPr>
          <p:nvPr/>
        </p:nvCxnSpPr>
        <p:spPr>
          <a:xfrm flipH="1" flipV="1">
            <a:off x="3595311" y="4104890"/>
            <a:ext cx="1089391" cy="152930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mit Pfeil 98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4912124" y="2195713"/>
            <a:ext cx="1028028" cy="66829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27784" y="6384552"/>
            <a:ext cx="4716016" cy="365125"/>
          </a:xfrm>
        </p:spPr>
        <p:txBody>
          <a:bodyPr/>
          <a:lstStyle/>
          <a:p>
            <a:r>
              <a:rPr lang="de-DE" dirty="0" smtClean="0"/>
              <a:t>Prüfungsbereich Wirtschafts- und Sozialkunde – Kaufmännische Berufsschule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PresentationFormat>Bildschirmpräsentation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 3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2021-05-28T07:04:04Z</cp:lastPrinted>
  <dcterms:created xsi:type="dcterms:W3CDTF">2017-10-01T16:54:20Z</dcterms:created>
  <dcterms:modified xsi:type="dcterms:W3CDTF">2021-05-28T07:04:06Z</dcterms:modified>
</cp:coreProperties>
</file>