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6"/>
  </p:notesMasterIdLst>
  <p:sldIdLst>
    <p:sldId id="256" r:id="rId2"/>
    <p:sldId id="263" r:id="rId3"/>
    <p:sldId id="282" r:id="rId4"/>
    <p:sldId id="283" r:id="rId5"/>
    <p:sldId id="264" r:id="rId6"/>
    <p:sldId id="281" r:id="rId7"/>
    <p:sldId id="265" r:id="rId8"/>
    <p:sldId id="284" r:id="rId9"/>
    <p:sldId id="285" r:id="rId10"/>
    <p:sldId id="290" r:id="rId11"/>
    <p:sldId id="286" r:id="rId12"/>
    <p:sldId id="287" r:id="rId13"/>
    <p:sldId id="288" r:id="rId14"/>
    <p:sldId id="289" r:id="rId15"/>
    <p:sldId id="266" r:id="rId16"/>
    <p:sldId id="292" r:id="rId17"/>
    <p:sldId id="293" r:id="rId18"/>
    <p:sldId id="280" r:id="rId19"/>
    <p:sldId id="270" r:id="rId20"/>
    <p:sldId id="271" r:id="rId21"/>
    <p:sldId id="296" r:id="rId22"/>
    <p:sldId id="297" r:id="rId23"/>
    <p:sldId id="294" r:id="rId24"/>
    <p:sldId id="298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9886" autoAdjust="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DD988-24A0-4B3A-B2AD-FE197FB06DF4}" type="datetimeFigureOut">
              <a:rPr lang="de-DE" smtClean="0"/>
              <a:t>04.12.2020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64E66-B2DD-4D9D-B3A3-BF94084993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093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917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471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677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25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566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216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27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86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Futur I: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Zukünftiges Geschehen</a:t>
            </a:r>
          </a:p>
          <a:p>
            <a:pPr marL="0" indent="0">
              <a:buFont typeface="+mj-lt"/>
              <a:buNone/>
            </a:pPr>
            <a:r>
              <a:rPr lang="de-DE" baseline="0"/>
              <a:t>Futur II: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Dass etwas zu einem bestimmten Zeitpunkt in der Zukunft abgeschlossenen sein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7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7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0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37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3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00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stpark.de/folio/915-ein-schlechter-schuel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zz.fr/doc/1354396/gedichte-zum-lache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2E8E5-7BCE-4803-A416-1D76452F15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4401" y="-30163"/>
            <a:ext cx="12191980" cy="6858001"/>
          </a:xfrm>
          <a:custGeom>
            <a:avLst/>
            <a:gdLst/>
            <a:ahLst/>
            <a:cxnLst/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4628129" y="6857999"/>
                </a:lnTo>
                <a:lnTo>
                  <a:pt x="4734519" y="6819371"/>
                </a:lnTo>
                <a:cubicBezTo>
                  <a:pt x="4938119" y="6741181"/>
                  <a:pt x="5132935" y="6652933"/>
                  <a:pt x="5315781" y="6551721"/>
                </a:cubicBezTo>
                <a:cubicBezTo>
                  <a:pt x="6619811" y="5830059"/>
                  <a:pt x="6364610" y="4934281"/>
                  <a:pt x="6058656" y="3948664"/>
                </a:cubicBezTo>
                <a:cubicBezTo>
                  <a:pt x="5601502" y="2476708"/>
                  <a:pt x="4958009" y="1222984"/>
                  <a:pt x="2540911" y="827627"/>
                </a:cubicBezTo>
                <a:cubicBezTo>
                  <a:pt x="1760946" y="699982"/>
                  <a:pt x="986522" y="591203"/>
                  <a:pt x="238021" y="541759"/>
                </a:cubicBezTo>
                <a:lnTo>
                  <a:pt x="0" y="529223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8821A6-C8A0-46DE-9671-BBA2E2A6E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 anchor="b">
            <a:normAutofit/>
          </a:bodyPr>
          <a:lstStyle/>
          <a:p>
            <a:pPr algn="l"/>
            <a:r>
              <a:rPr lang="de-DE" dirty="0"/>
              <a:t>Die </a:t>
            </a:r>
            <a:r>
              <a:rPr lang="de-DE" dirty="0" err="1"/>
              <a:t>Tempusformen</a:t>
            </a:r>
            <a:endParaRPr lang="de-DE" dirty="0"/>
          </a:p>
          <a:p>
            <a:pPr algn="l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DE9AB0-2206-4E41-B8C8-50DD119B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99787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Das Verb (2)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87B2E704-22C6-4DBA-A353-760AE347FE30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925695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6896949" y="2220359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Bei </a:t>
            </a:r>
            <a:r>
              <a:rPr lang="de-DE" sz="2400" b="1" dirty="0"/>
              <a:t>schwachen</a:t>
            </a:r>
            <a:r>
              <a:rPr lang="de-DE" sz="2400" dirty="0"/>
              <a:t> (regelmäßigen) </a:t>
            </a:r>
            <a:r>
              <a:rPr lang="de-DE" sz="2400" b="1" dirty="0"/>
              <a:t>Verben</a:t>
            </a:r>
            <a:r>
              <a:rPr lang="de-DE" sz="2400" dirty="0"/>
              <a:t> ändert sich der Vokal im Verbstamm nicht:</a:t>
            </a:r>
          </a:p>
          <a:p>
            <a:r>
              <a:rPr lang="de-DE" sz="2400" dirty="0"/>
              <a:t>l</a:t>
            </a:r>
            <a:r>
              <a:rPr lang="de-DE" sz="2400" u="sng" dirty="0"/>
              <a:t>a</a:t>
            </a:r>
            <a:r>
              <a:rPr lang="de-DE" sz="2400" dirty="0"/>
              <a:t>chen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l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chte</a:t>
            </a:r>
            <a:r>
              <a:rPr lang="de-DE" sz="2400" dirty="0">
                <a:sym typeface="Wingdings" panose="05000000000000000000" pitchFamily="2" charset="2"/>
              </a:rPr>
              <a:t>.</a:t>
            </a:r>
          </a:p>
          <a:p>
            <a:r>
              <a:rPr lang="de-DE" sz="2400" dirty="0">
                <a:sym typeface="Wingdings" panose="05000000000000000000" pitchFamily="2" charset="2"/>
              </a:rPr>
              <a:t>Bei </a:t>
            </a:r>
            <a:r>
              <a:rPr lang="de-DE" sz="2400" b="1" dirty="0">
                <a:sym typeface="Wingdings" panose="05000000000000000000" pitchFamily="2" charset="2"/>
              </a:rPr>
              <a:t>starken </a:t>
            </a:r>
            <a:r>
              <a:rPr lang="de-DE" sz="2400" dirty="0">
                <a:sym typeface="Wingdings" panose="05000000000000000000" pitchFamily="2" charset="2"/>
              </a:rPr>
              <a:t>(unregelmäßigen) </a:t>
            </a:r>
            <a:r>
              <a:rPr lang="de-DE" sz="2400" b="1" dirty="0">
                <a:sym typeface="Wingdings" panose="05000000000000000000" pitchFamily="2" charset="2"/>
              </a:rPr>
              <a:t>Verben </a:t>
            </a:r>
            <a:r>
              <a:rPr lang="de-DE" sz="2400" dirty="0">
                <a:sym typeface="Wingdings" panose="05000000000000000000" pitchFamily="2" charset="2"/>
              </a:rPr>
              <a:t>ändert sich der Vokal im Verbstamm:</a:t>
            </a:r>
          </a:p>
          <a:p>
            <a:r>
              <a:rPr lang="de-DE" sz="2400" dirty="0">
                <a:sym typeface="Wingdings" panose="05000000000000000000" pitchFamily="2" charset="2"/>
              </a:rPr>
              <a:t>n</a:t>
            </a:r>
            <a:r>
              <a:rPr lang="de-DE" sz="2400" u="sng" dirty="0">
                <a:sym typeface="Wingdings" panose="05000000000000000000" pitchFamily="2" charset="2"/>
              </a:rPr>
              <a:t>e</a:t>
            </a:r>
            <a:r>
              <a:rPr lang="de-DE" sz="2400" dirty="0">
                <a:sym typeface="Wingdings" panose="05000000000000000000" pitchFamily="2" charset="2"/>
              </a:rPr>
              <a:t>hmen 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n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hm</a:t>
            </a:r>
            <a:endParaRPr lang="de-DE" sz="24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E93BDBC-A9D6-4A2A-AC26-B52234BE3625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F020E5DF-D161-489C-9F69-6B82AD6EE8CC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92459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</a:t>
            </a:r>
            <a:r>
              <a:rPr lang="de-DE" sz="2400" dirty="0"/>
              <a:t> zeigt an, dass etwas in der Vergangenheit abgeschlossen wurde. 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untergehen: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ist</a:t>
            </a:r>
            <a:r>
              <a:rPr lang="de-DE" sz="2400" dirty="0"/>
              <a:t> ganz langsam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.</a:t>
            </a:r>
          </a:p>
          <a:p>
            <a:r>
              <a:rPr lang="de-DE" sz="24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 </a:t>
            </a:r>
            <a:r>
              <a:rPr lang="de-DE" sz="2400" dirty="0"/>
              <a:t>Es wird vor allem, wenn man etwas erzählt oder berichtet, verwendet.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738EB5D-E280-4544-9725-989A2F57AE6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0C067183-54AD-4D07-8B2E-B0B4D25DC1A5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1174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411933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 </a:t>
            </a:r>
            <a:r>
              <a:rPr lang="de-DE" sz="2400" dirty="0"/>
              <a:t>ist eine zusammengesetzte Zeitform und wird mit „</a:t>
            </a:r>
            <a:r>
              <a:rPr lang="de-DE" sz="2400" b="1" dirty="0"/>
              <a:t>haben</a:t>
            </a:r>
            <a:r>
              <a:rPr lang="de-DE" sz="2400" dirty="0"/>
              <a:t>“ und „</a:t>
            </a:r>
            <a:r>
              <a:rPr lang="de-DE" sz="2400" b="1" dirty="0"/>
              <a:t>sein</a:t>
            </a:r>
            <a:r>
              <a:rPr lang="de-DE" sz="2400" dirty="0"/>
              <a:t>“ und dem </a:t>
            </a:r>
            <a:r>
              <a:rPr lang="de-DE" sz="2400" b="1" dirty="0"/>
              <a:t>Partizip Perfekt </a:t>
            </a:r>
            <a:r>
              <a:rPr lang="de-DE" sz="2400" dirty="0"/>
              <a:t>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bin</a:t>
            </a:r>
            <a:r>
              <a:rPr lang="de-DE" sz="2400" dirty="0"/>
              <a:t> dafür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verantwortlich</a:t>
            </a:r>
            <a:r>
              <a:rPr lang="de-D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habe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1FD22E1E-5E46-4D4E-BC41-045128FE945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15EA2C9F-8B0E-4B8D-816E-2F86CFE182E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0880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Wenn etwas </a:t>
            </a:r>
            <a:r>
              <a:rPr lang="de-DE" sz="2400" b="1" u="sng" dirty="0"/>
              <a:t>vor</a:t>
            </a:r>
            <a:r>
              <a:rPr lang="de-DE" sz="2400" dirty="0"/>
              <a:t> dem passiert, wovon im Präteritum oder im Perfekt erzählt wird, verwendet man das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Plusquamperfekt</a:t>
            </a:r>
            <a:r>
              <a:rPr lang="de-DE" sz="2400" dirty="0"/>
              <a:t>. Deshalb spricht man auch von der Vorvergangenheit.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Nachdem 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, ging er nach Hause.</a:t>
            </a:r>
          </a:p>
          <a:p>
            <a:endParaRPr lang="de-DE" sz="2400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EAC959F-48CD-4531-BDDD-468FF7F67FA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F4CAF35E-6113-4383-8124-4A9F44054381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975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42469"/>
            <a:ext cx="482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Plusquamperfekt </a:t>
            </a:r>
            <a:r>
              <a:rPr lang="de-DE" sz="2400" dirty="0"/>
              <a:t>ist eine zusammengesetzte Zeitform und wird mit „haben“ und „sein“ im Präteritum und dem Partizip Perfekt 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 dafür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verantwortlich</a:t>
            </a:r>
            <a:r>
              <a:rPr lang="de-D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hatte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2696BE05-7527-44D6-81EF-917D2D67F57B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57735524-F358-457B-B60B-D1208DC0003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2906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Futur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072569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924092" y="5301209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 Futur II 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924092" y="4607550"/>
            <a:ext cx="201622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FF99FF"/>
                </a:solidFill>
              </a:rPr>
              <a:t>Futur I 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3" name="Fußzeilenplatzhalter 3">
            <a:extLst>
              <a:ext uri="{FF2B5EF4-FFF2-40B4-BE49-F238E27FC236}">
                <a16:creationId xmlns:a16="http://schemas.microsoft.com/office/drawing/2014/main" id="{FBBE9EC0-831B-409F-9FA0-BF4FA094FE75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250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41805" y="2177845"/>
            <a:ext cx="52700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</a:t>
            </a:r>
            <a:r>
              <a:rPr lang="de-DE" sz="2400" dirty="0"/>
              <a:t> wird verwendet, um zukünftiges Geschehen auszudrücken.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untergehen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 wird gebildet mit der Personalform von „werden“ und dem Infinitiv.</a:t>
            </a:r>
          </a:p>
        </p:txBody>
      </p:sp>
    </p:spTree>
    <p:extLst>
      <p:ext uri="{BB962C8B-B14F-4D97-AF65-F5344CB8AC3E}">
        <p14:creationId xmlns:p14="http://schemas.microsoft.com/office/powerpoint/2010/main" val="404785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00241" y="1866923"/>
            <a:ext cx="52700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II</a:t>
            </a:r>
            <a:r>
              <a:rPr lang="de-DE" sz="2400" dirty="0"/>
              <a:t> wird verwendet, um ein  Geschehen auszudrücken, das zu einem Zeitpunkt in der Zukunft abgeschlossen sein wird.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untergegangen sein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II wird gebildet mit der Personalform von „werden“ und dem Partizip Perfekt und „haben/sein“.</a:t>
            </a:r>
          </a:p>
        </p:txBody>
      </p:sp>
    </p:spTree>
    <p:extLst>
      <p:ext uri="{BB962C8B-B14F-4D97-AF65-F5344CB8AC3E}">
        <p14:creationId xmlns:p14="http://schemas.microsoft.com/office/powerpoint/2010/main" val="371143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Tempusgefüge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/>
              <a:t>In einem </a:t>
            </a:r>
            <a:r>
              <a:rPr lang="de-DE" b="1" dirty="0"/>
              <a:t>Text</a:t>
            </a:r>
            <a:r>
              <a:rPr lang="de-DE" dirty="0"/>
              <a:t> werden die zeitlichen </a:t>
            </a:r>
            <a:r>
              <a:rPr lang="de-DE" b="1" dirty="0"/>
              <a:t>Zusammenhänge</a:t>
            </a:r>
            <a:r>
              <a:rPr lang="de-DE" dirty="0"/>
              <a:t> der dargestellte Sachverhalte durch das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Tempus</a:t>
            </a:r>
            <a:r>
              <a:rPr lang="de-DE" dirty="0"/>
              <a:t> (im Zusammenhang mit Adverbien und Konnektoren) ausgedrückt. Das richtige Tempus macht die Bezüge zwischen den einzelnen Aussagen eindeutig.</a:t>
            </a:r>
          </a:p>
          <a:p>
            <a:pPr marL="0" indent="0" algn="just">
              <a:buNone/>
            </a:pP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Beispiel:</a:t>
            </a:r>
          </a:p>
          <a:p>
            <a:pPr marL="0" indent="0" algn="just">
              <a:buNone/>
            </a:pPr>
            <a:r>
              <a:rPr lang="de-DE" dirty="0"/>
              <a:t>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beobachtete </a:t>
            </a:r>
            <a:r>
              <a:rPr lang="de-DE" dirty="0"/>
              <a:t>einen Mann, der sich Zigaretten in seine Jogginghose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stopfte. </a:t>
            </a:r>
            <a:r>
              <a:rPr lang="de-DE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Nachdem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der Täter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geflüchtet war, rief </a:t>
            </a:r>
            <a:r>
              <a:rPr lang="de-DE" dirty="0"/>
              <a:t>die Kassiererin die Polizei.</a:t>
            </a:r>
            <a:endParaRPr lang="de-DE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3B8D230-D738-4D98-A905-20DD4CC1CD25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37956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3EE649C6-BA5F-4A6D-8700-8673B1233E9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776743" y="1685748"/>
            <a:ext cx="3264310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1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Schreibe den Anfang des Gedichtes von Bruno Horst Bull ab. Unterstreiche dann alle Verben.</a:t>
            </a:r>
          </a:p>
        </p:txBody>
      </p:sp>
    </p:spTree>
    <p:extLst>
      <p:ext uri="{BB962C8B-B14F-4D97-AF65-F5344CB8AC3E}">
        <p14:creationId xmlns:p14="http://schemas.microsoft.com/office/powerpoint/2010/main" val="398218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Tempora (Zeitformen) des Verbs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42270" y="2090881"/>
            <a:ext cx="2507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8" y="2983485"/>
            <a:ext cx="3350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711624" y="4725144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verschiedenen Zeitformen des Verbs sagen aus, wann etwas passiert, z.B. in der Vergangenheit, Gegenwart oder Zukunft.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EC5C95B8-606D-4FAC-B701-5895B1242E7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74855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tx2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</a:t>
            </a:r>
            <a:r>
              <a:rPr lang="de-DE" u="sng" dirty="0">
                <a:solidFill>
                  <a:schemeClr val="tx2"/>
                </a:solidFill>
              </a:rPr>
              <a:t>biegen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tx2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2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Markiere alle konjugierten Verbformen farbig.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90B33222-D927-4C3A-ACB1-849C84AAE61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98646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accent6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accent6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</a:t>
            </a:r>
            <a:r>
              <a:rPr lang="de-DE" u="sng" dirty="0">
                <a:solidFill>
                  <a:schemeClr val="tx1"/>
                </a:solidFill>
              </a:rPr>
              <a:t>biegen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accent6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accent6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accent6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</a:p>
          <a:p>
            <a:r>
              <a:rPr lang="de-DE" dirty="0">
                <a:solidFill>
                  <a:schemeClr val="bg1"/>
                </a:solidFill>
              </a:rPr>
              <a:t>Markiere alle „falschen“ Verbformen.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6EF2871A-3CB8-4343-A051-53AEB3008D91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840852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</a:t>
            </a:r>
            <a:r>
              <a:rPr lang="de-DE" u="sng" dirty="0">
                <a:solidFill>
                  <a:schemeClr val="tx2"/>
                </a:solidFill>
              </a:rPr>
              <a:t>biegen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4</a:t>
            </a:r>
          </a:p>
          <a:p>
            <a:r>
              <a:rPr lang="de-DE" dirty="0">
                <a:solidFill>
                  <a:schemeClr val="bg1"/>
                </a:solidFill>
              </a:rPr>
              <a:t>Korrigiere alle „falschen“ Verbformen.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9992A57B-4D51-439F-AAA8-D5950BD1C473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811183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Schule </a:t>
            </a:r>
            <a:r>
              <a:rPr lang="de-DE" strike="sngStrike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rgbClr val="FFC000"/>
                </a:solidFill>
              </a:rPr>
              <a:t> ging</a:t>
            </a:r>
            <a:r>
              <a:rPr lang="de-DE" dirty="0"/>
              <a:t>,</a:t>
            </a:r>
          </a:p>
          <a:p>
            <a:pPr marL="1168400" indent="0">
              <a:buNone/>
            </a:pPr>
            <a:r>
              <a:rPr lang="de-DE" u="sng" dirty="0"/>
              <a:t>Zählte</a:t>
            </a:r>
            <a:r>
              <a:rPr lang="de-DE" dirty="0"/>
              <a:t> ich bald zu den Schlauen,</a:t>
            </a:r>
          </a:p>
          <a:p>
            <a:pPr marL="1168400" indent="0">
              <a:buNone/>
            </a:pPr>
            <a:r>
              <a:rPr lang="de-DE" dirty="0"/>
              <a:t>Doch ein Zeitwort recht zu </a:t>
            </a:r>
            <a:r>
              <a:rPr lang="de-DE" u="sng" dirty="0"/>
              <a:t>biegen</a:t>
            </a:r>
            <a:r>
              <a:rPr lang="de-DE" dirty="0"/>
              <a:t>,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rgbClr val="FFC000"/>
                </a:solidFill>
              </a:rPr>
              <a:t> Brachte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immer Furcht und Grauen.</a:t>
            </a:r>
          </a:p>
          <a:p>
            <a:pPr marL="1168400" indent="0">
              <a:buNone/>
            </a:pPr>
            <a:endParaRPr lang="de-DE" dirty="0"/>
          </a:p>
          <a:p>
            <a:pPr marL="1168400" indent="0">
              <a:buNone/>
            </a:pPr>
            <a:r>
              <a:rPr lang="de-DE" dirty="0"/>
              <a:t>Wenn der Lehrer mich </a:t>
            </a:r>
            <a:r>
              <a:rPr lang="de-DE" strike="sngStrike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rgbClr val="FFC000"/>
                </a:solidFill>
              </a:rPr>
              <a:t> ansah</a:t>
            </a:r>
            <a:r>
              <a:rPr lang="de-DE" dirty="0"/>
              <a:t>, 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rgbClr val="FFC000"/>
                </a:solidFill>
              </a:rPr>
              <a:t> Sprach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ich gleich falsche Sachen, […]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B42493-0000-44B2-AB10-C5A503A955B0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Verbessere die „falschen“ Verbformen.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DFEAD4B-C941-4266-B18F-63D7728726EF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5</a:t>
            </a:r>
          </a:p>
          <a:p>
            <a:r>
              <a:rPr lang="de-DE" dirty="0">
                <a:solidFill>
                  <a:schemeClr val="bg1"/>
                </a:solidFill>
              </a:rPr>
              <a:t>Warum hat B. H. Bull „falsche“ Verbformen verwendet?</a:t>
            </a:r>
          </a:p>
        </p:txBody>
      </p:sp>
      <p:cxnSp>
        <p:nvCxnSpPr>
          <p:cNvPr id="7" name="Gerade Verbindung 6"/>
          <p:cNvCxnSpPr/>
          <p:nvPr/>
        </p:nvCxnSpPr>
        <p:spPr>
          <a:xfrm flipV="1">
            <a:off x="3262393" y="3789336"/>
            <a:ext cx="689675" cy="271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flipV="1">
            <a:off x="6506704" y="2094461"/>
            <a:ext cx="689675" cy="271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flipV="1">
            <a:off x="6566115" y="4904820"/>
            <a:ext cx="689675" cy="271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flipV="1">
            <a:off x="3609813" y="5491173"/>
            <a:ext cx="689675" cy="2712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ußzeilenplatzhalter 3">
            <a:extLst>
              <a:ext uri="{FF2B5EF4-FFF2-40B4-BE49-F238E27FC236}">
                <a16:creationId xmlns:a16="http://schemas.microsoft.com/office/drawing/2014/main" id="{7CE4EC38-2D15-4F9F-9ECA-F34D64937F0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646271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967355" y="1685748"/>
            <a:ext cx="3073698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Falls du das ganze Gedicht von Bruno Horst Bull lesen willst – findest du es im Internet auf vielen Seiten,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z. B. </a:t>
            </a:r>
            <a:r>
              <a:rPr lang="de-DE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hier</a:t>
            </a:r>
            <a:r>
              <a:rPr lang="de-DE" dirty="0">
                <a:solidFill>
                  <a:schemeClr val="bg1"/>
                </a:solidFill>
              </a:rPr>
              <a:t>. Für weitere Gedichte zum Lachen folge diesem </a:t>
            </a:r>
            <a:r>
              <a:rPr lang="de-DE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de-D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E8812032-9D71-4D2E-A924-D6D847C84568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525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7" y="5435777"/>
            <a:ext cx="825395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Ich </a:t>
            </a:r>
            <a:r>
              <a:rPr lang="de-DE" sz="2000" b="1" dirty="0">
                <a:solidFill>
                  <a:srgbClr val="92D050"/>
                </a:solidFill>
              </a:rPr>
              <a:t>gehe </a:t>
            </a:r>
            <a:r>
              <a:rPr lang="de-DE" sz="2000" dirty="0"/>
              <a:t>heim. / Du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b="1" dirty="0">
                <a:solidFill>
                  <a:srgbClr val="92D050"/>
                </a:solidFill>
              </a:rPr>
              <a:t>gehst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dirty="0"/>
              <a:t>heim. / Er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 </a:t>
            </a:r>
          </a:p>
          <a:p>
            <a:pPr algn="ctr"/>
            <a:r>
              <a:rPr lang="de-DE" sz="2000" dirty="0"/>
              <a:t>Wir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 / Ihr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/ Sie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</a:t>
            </a:r>
            <a:endParaRPr lang="de-DE" sz="1400" dirty="0"/>
          </a:p>
        </p:txBody>
      </p:sp>
      <p:sp>
        <p:nvSpPr>
          <p:cNvPr id="13" name="Fußzeilenplatzhalter 3">
            <a:extLst>
              <a:ext uri="{FF2B5EF4-FFF2-40B4-BE49-F238E27FC236}">
                <a16:creationId xmlns:a16="http://schemas.microsoft.com/office/drawing/2014/main" id="{555EE3A2-84A6-4B08-9BBA-68999FE1AA9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60436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481346" y="5380476"/>
            <a:ext cx="930131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000" dirty="0"/>
              <a:t>Die verschiedenen Zeitformen des Verbs sagen aus, wann etwas passiert, z.B. in der </a:t>
            </a:r>
            <a:r>
              <a:rPr lang="de-DE" sz="2000" b="1" dirty="0"/>
              <a:t>Gegenwart</a:t>
            </a:r>
            <a:r>
              <a:rPr lang="de-DE" sz="2000" dirty="0"/>
              <a:t>. Allerdings wird das Präsens auch für Zukünftiges verwendet bzw. für generell gültige Aussagen.</a:t>
            </a:r>
          </a:p>
        </p:txBody>
      </p:sp>
      <p:sp>
        <p:nvSpPr>
          <p:cNvPr id="11" name="Fußzeilenplatzhalter 3">
            <a:extLst>
              <a:ext uri="{FF2B5EF4-FFF2-40B4-BE49-F238E27FC236}">
                <a16:creationId xmlns:a16="http://schemas.microsoft.com/office/drawing/2014/main" id="{E103C120-4CED-4438-9883-C39A8D94909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5663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7320136" y="4725145"/>
            <a:ext cx="17648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Präsens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8" y="5400764"/>
            <a:ext cx="784887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Präsens </a:t>
            </a:r>
            <a:r>
              <a:rPr lang="de-DE" sz="2800">
                <a:solidFill>
                  <a:schemeClr val="accent2">
                    <a:lumMod val="60000"/>
                    <a:lumOff val="40000"/>
                  </a:schemeClr>
                </a:solidFill>
              </a:rPr>
              <a:t>(generell gültige Aussage)</a:t>
            </a:r>
            <a:endParaRPr lang="de-DE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Fußzeilenplatzhalter 3">
            <a:extLst>
              <a:ext uri="{FF2B5EF4-FFF2-40B4-BE49-F238E27FC236}">
                <a16:creationId xmlns:a16="http://schemas.microsoft.com/office/drawing/2014/main" id="{06418B86-B63F-4FC9-B071-82A33871E89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45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ECF16D5-0E4F-4995-A99B-0966A51F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33" y="2696191"/>
            <a:ext cx="4605952" cy="2245057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1B7B3B7D-E823-461C-8061-981847144870}"/>
              </a:ext>
            </a:extLst>
          </p:cNvPr>
          <p:cNvSpPr txBox="1"/>
          <p:nvPr/>
        </p:nvSpPr>
        <p:spPr>
          <a:xfrm>
            <a:off x="6312310" y="2109385"/>
            <a:ext cx="479814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In allen Beispielsätzen ist das Verb im Präsens: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Ich </a:t>
            </a:r>
            <a:r>
              <a:rPr lang="de-DE" sz="2400" b="1" dirty="0">
                <a:solidFill>
                  <a:srgbClr val="92D050"/>
                </a:solidFill>
              </a:rPr>
              <a:t>gehe</a:t>
            </a:r>
            <a:r>
              <a:rPr lang="de-DE" sz="2400" dirty="0"/>
              <a:t> spazieren.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Morgen </a:t>
            </a:r>
            <a:r>
              <a:rPr lang="de-DE" sz="2400" b="1" dirty="0">
                <a:solidFill>
                  <a:srgbClr val="FF66CC"/>
                </a:solidFill>
              </a:rPr>
              <a:t>gehe</a:t>
            </a:r>
            <a:r>
              <a:rPr lang="de-DE" sz="2400" dirty="0"/>
              <a:t> ich ins Kino.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Jeden Morgen </a:t>
            </a:r>
            <a:r>
              <a:rPr lang="de-DE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geht</a:t>
            </a:r>
            <a:r>
              <a:rPr lang="de-DE" sz="2400" dirty="0"/>
              <a:t> die Sonne auf.</a:t>
            </a:r>
          </a:p>
          <a:p>
            <a:r>
              <a:rPr lang="de-DE" sz="2400" dirty="0"/>
              <a:t>Jedoch drückt das Präsens auch einmal </a:t>
            </a:r>
            <a:r>
              <a:rPr lang="de-DE" sz="2400" dirty="0">
                <a:solidFill>
                  <a:srgbClr val="FF66CC"/>
                </a:solidFill>
              </a:rPr>
              <a:t>Zukünftiges</a:t>
            </a:r>
            <a:r>
              <a:rPr lang="de-DE" sz="2400" b="1" dirty="0">
                <a:solidFill>
                  <a:srgbClr val="FF66CC"/>
                </a:solidFill>
              </a:rPr>
              <a:t> </a:t>
            </a:r>
            <a:r>
              <a:rPr lang="de-DE" sz="2400" dirty="0"/>
              <a:t>(Beispiel 2) aus und einmal </a:t>
            </a:r>
            <a:r>
              <a:rPr lang="de-DE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generell Gültiges.</a:t>
            </a:r>
          </a:p>
          <a:p>
            <a:pPr marL="342900" indent="-34290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AE4D964B-9D9D-44D0-AA9B-BF4A4BF681B2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B.-W.,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2976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 dirty="0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04808621-104F-4C65-AE8E-D9910031063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08651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Fußzeilenplatzhalter 3">
            <a:extLst>
              <a:ext uri="{FF2B5EF4-FFF2-40B4-BE49-F238E27FC236}">
                <a16:creationId xmlns:a16="http://schemas.microsoft.com/office/drawing/2014/main" id="{FF631F71-6B7C-4924-8764-69F48BCA723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66711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6995080" y="1571685"/>
            <a:ext cx="45041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Die einfache Vergangenheit: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Präteritum</a:t>
            </a:r>
            <a:r>
              <a:rPr lang="de-DE" sz="2400" dirty="0"/>
              <a:t> zeigt an, dass etwas in der Vergangenheit stattgefunden hat und abgeschlossen wurde. </a:t>
            </a:r>
            <a:br>
              <a:rPr lang="de-DE" sz="2400" dirty="0"/>
            </a:br>
            <a:r>
              <a:rPr lang="de-DE" sz="2400" dirty="0"/>
              <a:t>Infinitiv: </a:t>
            </a:r>
            <a:r>
              <a:rPr lang="de-DE" sz="2400" i="1" dirty="0"/>
              <a:t>untergehen</a:t>
            </a:r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ging</a:t>
            </a:r>
            <a:r>
              <a:rPr lang="de-DE" sz="2400" dirty="0"/>
              <a:t> um sechs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</a:t>
            </a:r>
            <a:r>
              <a:rPr lang="de-DE" sz="2400" dirty="0"/>
              <a:t>.</a:t>
            </a:r>
          </a:p>
          <a:p>
            <a:r>
              <a:rPr lang="de-DE" sz="2400" b="1" dirty="0">
                <a:solidFill>
                  <a:schemeClr val="tx2">
                    <a:lumMod val="75000"/>
                  </a:schemeClr>
                </a:solidFill>
                <a:sym typeface="Wingdings"/>
              </a:rPr>
              <a:t> </a:t>
            </a:r>
            <a:r>
              <a:rPr lang="de-DE" sz="2400" dirty="0">
                <a:sym typeface="Wingdings"/>
              </a:rPr>
              <a:t>Diese Zeitform wird vor allem in schriftlichen Erzählungen verwendet.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3245749-4948-4A4F-B9D9-339BCD87A6E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BE8D83C9-C25D-4932-A2ED-D1A35F27DA92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Landesbildungsserver,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1036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2E3E8"/>
      </a:lt2>
      <a:accent1>
        <a:srgbClr val="B4A063"/>
      </a:accent1>
      <a:accent2>
        <a:srgbClr val="98A750"/>
      </a:accent2>
      <a:accent3>
        <a:srgbClr val="82AC65"/>
      </a:accent3>
      <a:accent4>
        <a:srgbClr val="56B357"/>
      </a:accent4>
      <a:accent5>
        <a:srgbClr val="5EB081"/>
      </a:accent5>
      <a:accent6>
        <a:srgbClr val="54AFA1"/>
      </a:accent6>
      <a:hlink>
        <a:srgbClr val="697AAE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1875</Words>
  <Application>Microsoft Office PowerPoint</Application>
  <PresentationFormat>Breitbild</PresentationFormat>
  <Paragraphs>274</Paragraphs>
  <Slides>24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Das Verb (2)</vt:lpstr>
      <vt:lpstr>Die Tempora (Zeitformen) des Verbs</vt:lpstr>
      <vt:lpstr>Das Präsens</vt:lpstr>
      <vt:lpstr>Das Präsens</vt:lpstr>
      <vt:lpstr>Das Präsens</vt:lpstr>
      <vt:lpstr>Das Präsens</vt:lpstr>
      <vt:lpstr>Die Zeitformen der Vergangenheit</vt:lpstr>
      <vt:lpstr>Die Zeitformen der Vergangenheit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Das Futur</vt:lpstr>
      <vt:lpstr>PowerPoint-Präsentation</vt:lpstr>
      <vt:lpstr>PowerPoint-Präsentation</vt:lpstr>
      <vt:lpstr>Tempusgefüge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Verb (2)</dc:title>
  <dc:creator>Blennemann</dc:creator>
  <cp:lastModifiedBy>Blennemann</cp:lastModifiedBy>
  <cp:revision>17</cp:revision>
  <dcterms:created xsi:type="dcterms:W3CDTF">2020-11-10T13:19:03Z</dcterms:created>
  <dcterms:modified xsi:type="dcterms:W3CDTF">2020-12-04T13:40:54Z</dcterms:modified>
</cp:coreProperties>
</file>