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8"/>
  </p:notesMasterIdLst>
  <p:sldIdLst>
    <p:sldId id="820" r:id="rId2"/>
    <p:sldId id="814" r:id="rId3"/>
    <p:sldId id="815" r:id="rId4"/>
    <p:sldId id="256" r:id="rId5"/>
    <p:sldId id="783" r:id="rId6"/>
    <p:sldId id="784" r:id="rId7"/>
    <p:sldId id="785" r:id="rId8"/>
    <p:sldId id="788" r:id="rId9"/>
    <p:sldId id="789" r:id="rId10"/>
    <p:sldId id="790" r:id="rId11"/>
    <p:sldId id="791" r:id="rId12"/>
    <p:sldId id="792" r:id="rId13"/>
    <p:sldId id="793" r:id="rId14"/>
    <p:sldId id="821" r:id="rId15"/>
    <p:sldId id="794" r:id="rId16"/>
    <p:sldId id="796" r:id="rId17"/>
    <p:sldId id="797" r:id="rId18"/>
    <p:sldId id="799" r:id="rId19"/>
    <p:sldId id="764" r:id="rId20"/>
    <p:sldId id="819" r:id="rId21"/>
    <p:sldId id="817" r:id="rId22"/>
    <p:sldId id="798" r:id="rId23"/>
    <p:sldId id="818" r:id="rId24"/>
    <p:sldId id="800" r:id="rId25"/>
    <p:sldId id="816" r:id="rId26"/>
    <p:sldId id="724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78" userDrawn="1">
          <p15:clr>
            <a:srgbClr val="A4A3A4"/>
          </p15:clr>
        </p15:guide>
        <p15:guide id="2" pos="5602" userDrawn="1">
          <p15:clr>
            <a:srgbClr val="A4A3A4"/>
          </p15:clr>
        </p15:guide>
        <p15:guide id="3" orient="horz" pos="1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CAD"/>
    <a:srgbClr val="C6E1B5"/>
    <a:srgbClr val="A3262A"/>
    <a:srgbClr val="0059B5"/>
    <a:srgbClr val="6FAD47"/>
    <a:srgbClr val="219C39"/>
    <a:srgbClr val="C00000"/>
    <a:srgbClr val="FF0F10"/>
    <a:srgbClr val="E3E3E3"/>
    <a:srgbClr val="AA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3"/>
    <p:restoredTop sz="93239"/>
  </p:normalViewPr>
  <p:slideViewPr>
    <p:cSldViewPr snapToGrid="0" snapToObjects="1">
      <p:cViewPr varScale="1">
        <p:scale>
          <a:sx n="147" d="100"/>
          <a:sy n="147" d="100"/>
        </p:scale>
        <p:origin x="496" y="192"/>
      </p:cViewPr>
      <p:guideLst>
        <p:guide pos="1678"/>
        <p:guide pos="5602"/>
        <p:guide orient="horz" pos="1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9E133-0043-8E4E-B6F2-231EEF31867C}" type="datetimeFigureOut">
              <a:rPr lang="de-DE" smtClean="0"/>
              <a:t>13.04.23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9D2F3-9BFB-5B41-B86F-506DD21D92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20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ab 2025 bundesweiter gemeinsamer Aufgabenpool auch für Bio</a:t>
            </a:r>
          </a:p>
          <a:p>
            <a:r>
              <a:rPr lang="de-DE" dirty="0"/>
              <a:t>- Blick nach Bayern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240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</a:t>
            </a:r>
            <a:r>
              <a:rPr lang="de-DE" sz="1200" b="0" dirty="0">
                <a:solidFill>
                  <a:srgbClr val="C00000"/>
                </a:solidFill>
              </a:rPr>
              <a:t>Beurteilen und Bewerten für die Fächer </a:t>
            </a:r>
            <a:r>
              <a:rPr lang="de-DE" sz="1200" b="0" dirty="0" err="1">
                <a:solidFill>
                  <a:srgbClr val="C00000"/>
                </a:solidFill>
              </a:rPr>
              <a:t>Ge</a:t>
            </a:r>
            <a:r>
              <a:rPr lang="de-DE" sz="1200" b="0" dirty="0">
                <a:solidFill>
                  <a:srgbClr val="C00000"/>
                </a:solidFill>
              </a:rPr>
              <a:t>, </a:t>
            </a:r>
            <a:r>
              <a:rPr lang="de-DE" sz="1200" b="0" dirty="0" err="1">
                <a:solidFill>
                  <a:srgbClr val="C00000"/>
                </a:solidFill>
              </a:rPr>
              <a:t>Geo</a:t>
            </a:r>
            <a:r>
              <a:rPr lang="de-DE" sz="1200" b="0" dirty="0">
                <a:solidFill>
                  <a:srgbClr val="C00000"/>
                </a:solidFill>
              </a:rPr>
              <a:t>, GK, BP2016 </a:t>
            </a:r>
            <a:r>
              <a:rPr lang="de-DE" sz="1200" b="0" dirty="0" err="1">
                <a:solidFill>
                  <a:srgbClr val="C00000"/>
                </a:solidFill>
              </a:rPr>
              <a:t>BaWü</a:t>
            </a:r>
            <a:r>
              <a:rPr lang="de-DE" sz="1200" b="0" dirty="0">
                <a:solidFill>
                  <a:srgbClr val="C00000"/>
                </a:solidFill>
              </a:rPr>
              <a:t> sauber getrennt, nicht aber für B, </a:t>
            </a:r>
            <a:r>
              <a:rPr lang="de-DE" sz="1200" b="0" dirty="0" err="1">
                <a:solidFill>
                  <a:srgbClr val="C00000"/>
                </a:solidFill>
              </a:rPr>
              <a:t>Ch</a:t>
            </a:r>
            <a:r>
              <a:rPr lang="de-DE" sz="1200" b="0" dirty="0">
                <a:solidFill>
                  <a:srgbClr val="C00000"/>
                </a:solidFill>
              </a:rPr>
              <a:t>, </a:t>
            </a:r>
            <a:r>
              <a:rPr lang="de-DE" sz="1200" b="0" dirty="0" err="1">
                <a:solidFill>
                  <a:srgbClr val="C00000"/>
                </a:solidFill>
              </a:rPr>
              <a:t>Ph</a:t>
            </a:r>
            <a:endParaRPr lang="de-DE" sz="1200" b="0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Wie hilft mir diese Unterscheidung zwischen beurteilen, bewerten, Sach- und Werteaussagen im Schulalltag weiter?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590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200" b="0" dirty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71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200" b="0" dirty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98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200" b="0" dirty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18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200" b="0" dirty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665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trotz dieser sauberen Trennung können sich auch hier Fallstricke auftun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Die Werteaussage basiert auf keinem Wert, sondern nur auf der Tatsache, dass etwas in der Natur vorkommt.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224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trotz dieser sauberen Trennung können sich auch hier Fallstricke auftun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Die Werteaussage basiert auf keinem Wert, sondern nur auf der Tatsache, dass etwas in der Natur vorkommt.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914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trotz dieser sauberen Trennung können sich auch hier Fallstricke auftun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Die Werteaussage basiert auf keinem Wert, sondern nur auf der Tatsache, dass etwas in der Natur vorkommt.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057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trotz dieser sauberen Trennung können sich auch hier Fallstricke auftun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Die Werteaussage basiert auf keinem Wert, sondern nur auf der Tatsache, dass etwas in der Natur vorkommt.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719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1200" dirty="0"/>
              <a:t>- daraus ergeben sich nun praktische Fragen für den Unterricht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39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wir merken: das haben wir bisher noch nicht in dieser Form gemacht, darum 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207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Rückblick Aufgabe Bayern: damit müssten wir es hinbekommen:</a:t>
            </a:r>
          </a:p>
          <a:p>
            <a:r>
              <a:rPr lang="de-DE" dirty="0"/>
              <a:t>- Sach- und Werteaussagen sind deskriptive und normative Aussagen (unterschieden durch beurteilen und bewerten)</a:t>
            </a:r>
          </a:p>
          <a:p>
            <a:r>
              <a:rPr lang="de-DE" dirty="0"/>
              <a:t>- Verknüpfung dieser ist der praktische Syllogismus</a:t>
            </a:r>
          </a:p>
          <a:p>
            <a:r>
              <a:rPr lang="de-DE" dirty="0"/>
              <a:t>- ermöglicht auch umgekehrt die berührten Werte zu identifizieren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27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demgegenüber </a:t>
            </a:r>
            <a:r>
              <a:rPr lang="de-DE" altLang="de-DE" sz="1200" b="1" dirty="0">
                <a:solidFill>
                  <a:srgbClr val="C00000"/>
                </a:solidFill>
              </a:rPr>
              <a:t>MORAL</a:t>
            </a:r>
            <a:r>
              <a:rPr lang="de-DE" altLang="de-DE" sz="1200" dirty="0">
                <a:solidFill>
                  <a:srgbClr val="C00000"/>
                </a:solidFill>
              </a:rPr>
              <a:t>: Sammelbezeichnung für das gesellschaftlich akzeptierte und praktizierte System von Normen. Was tun wir? </a:t>
            </a:r>
            <a:r>
              <a:rPr lang="de-DE" altLang="de-DE" sz="1200" b="1" dirty="0">
                <a:solidFill>
                  <a:srgbClr val="C00000"/>
                </a:solidFill>
                <a:sym typeface="Wingdings" pitchFamily="2" charset="2"/>
              </a:rPr>
              <a:t>Anleitungscharakter</a:t>
            </a:r>
          </a:p>
          <a:p>
            <a:pPr algn="l"/>
            <a:r>
              <a:rPr lang="de-DE" altLang="de-DE" sz="1200" b="0" dirty="0">
                <a:solidFill>
                  <a:srgbClr val="C00000"/>
                </a:solidFill>
              </a:rPr>
              <a:t>demgegenüber</a:t>
            </a:r>
            <a:r>
              <a:rPr lang="de-DE" altLang="de-DE" sz="1200" b="1" dirty="0">
                <a:solidFill>
                  <a:srgbClr val="C00000"/>
                </a:solidFill>
              </a:rPr>
              <a:t> ETHIK</a:t>
            </a:r>
            <a:r>
              <a:rPr lang="de-DE" altLang="de-DE" sz="1200" dirty="0">
                <a:solidFill>
                  <a:srgbClr val="C00000"/>
                </a:solidFill>
              </a:rPr>
              <a:t>: eine philosophische Disziplin, die unsere Moral erforscht: Reflexion und Prüfung der Werte und Normen. Was sollen wir tun?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200" b="1" dirty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90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200" b="0" dirty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550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Die </a:t>
            </a:r>
            <a:r>
              <a:rPr lang="de-DE" altLang="de-DE" sz="1200" b="0" dirty="0" err="1">
                <a:solidFill>
                  <a:srgbClr val="C00000"/>
                </a:solidFill>
                <a:sym typeface="Wingdings" pitchFamily="2" charset="2"/>
              </a:rPr>
              <a:t>Anordung</a:t>
            </a: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 der Werte ist beispielhaft, z. B. Gesundheit/Wohlstand können persönlich/konkret, als auch gesellschaftlich/abstrakt aufgefasst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86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Sachaussage hat eine Wissenskomponente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Werteaussage hat eine </a:t>
            </a:r>
            <a:r>
              <a:rPr lang="de-DE" altLang="de-DE" sz="1200" b="0" dirty="0" err="1">
                <a:solidFill>
                  <a:srgbClr val="C00000"/>
                </a:solidFill>
                <a:sym typeface="Wingdings" pitchFamily="2" charset="2"/>
              </a:rPr>
              <a:t>Wollenskomponente</a:t>
            </a: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, hier zugrunde liegender Wert: Gesundheit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die Schlussfolgerung entspricht der Bewertung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nicht deskriptive Aussagen werden auch als präskriptiv bezeichnet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748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Sachaussage lässt sich erst nach Beurteilung der Fakten treffen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die Schlussfolgerung entspricht der Bewertung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Wie werden diese Operatoren verwendet?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872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KMK hat eine saubere Definition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34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</a:t>
            </a:r>
            <a:r>
              <a:rPr lang="de-DE" sz="1200" b="0" dirty="0">
                <a:solidFill>
                  <a:srgbClr val="C00000"/>
                </a:solidFill>
              </a:rPr>
              <a:t>Beurteilen und Bewerten für die Fächer </a:t>
            </a:r>
            <a:r>
              <a:rPr lang="de-DE" sz="1200" b="0" dirty="0" err="1">
                <a:solidFill>
                  <a:srgbClr val="C00000"/>
                </a:solidFill>
              </a:rPr>
              <a:t>Ge</a:t>
            </a:r>
            <a:r>
              <a:rPr lang="de-DE" sz="1200" b="0" dirty="0">
                <a:solidFill>
                  <a:srgbClr val="C00000"/>
                </a:solidFill>
              </a:rPr>
              <a:t>, </a:t>
            </a:r>
            <a:r>
              <a:rPr lang="de-DE" sz="1200" b="0" dirty="0" err="1">
                <a:solidFill>
                  <a:srgbClr val="C00000"/>
                </a:solidFill>
              </a:rPr>
              <a:t>Geo</a:t>
            </a:r>
            <a:r>
              <a:rPr lang="de-DE" sz="1200" b="0" dirty="0">
                <a:solidFill>
                  <a:srgbClr val="C00000"/>
                </a:solidFill>
              </a:rPr>
              <a:t>, GK, BP2016 </a:t>
            </a:r>
            <a:r>
              <a:rPr lang="de-DE" sz="1200" b="0" dirty="0" err="1">
                <a:solidFill>
                  <a:srgbClr val="C00000"/>
                </a:solidFill>
              </a:rPr>
              <a:t>BaWü</a:t>
            </a:r>
            <a:r>
              <a:rPr lang="de-DE" sz="1200" b="0" dirty="0">
                <a:solidFill>
                  <a:srgbClr val="C00000"/>
                </a:solidFill>
              </a:rPr>
              <a:t> sauber getrennt, nicht aber für B, </a:t>
            </a:r>
            <a:r>
              <a:rPr lang="de-DE" sz="1200" b="0" dirty="0" err="1">
                <a:solidFill>
                  <a:srgbClr val="C00000"/>
                </a:solidFill>
              </a:rPr>
              <a:t>Ch</a:t>
            </a:r>
            <a:r>
              <a:rPr lang="de-DE" sz="1200" b="0" dirty="0">
                <a:solidFill>
                  <a:srgbClr val="C00000"/>
                </a:solidFill>
              </a:rPr>
              <a:t>, </a:t>
            </a:r>
            <a:r>
              <a:rPr lang="de-DE" sz="1200" b="0" dirty="0" err="1">
                <a:solidFill>
                  <a:srgbClr val="C00000"/>
                </a:solidFill>
              </a:rPr>
              <a:t>Ph</a:t>
            </a:r>
            <a:endParaRPr lang="de-DE" sz="1200" b="0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>
                <a:solidFill>
                  <a:srgbClr val="C00000"/>
                </a:solidFill>
                <a:sym typeface="Wingdings" pitchFamily="2" charset="2"/>
              </a:rPr>
              <a:t>- Wie hilft mir diese Unterscheidung zwischen beurteilen, bewerten, Sach- und Werteaussagen im Schulalltag weiter?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D2F3-9BFB-5B41-B86F-506DD21D920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59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9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4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0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81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5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3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6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0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6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0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4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B3A0A8F-3233-744D-A872-CDC0EC4582F9}"/>
              </a:ext>
            </a:extLst>
          </p:cNvPr>
          <p:cNvSpPr txBox="1"/>
          <p:nvPr userDrawn="1"/>
        </p:nvSpPr>
        <p:spPr>
          <a:xfrm>
            <a:off x="4" y="488692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tabLst>
                <a:tab pos="4084638" algn="ctr"/>
                <a:tab pos="8837613" algn="r"/>
              </a:tabLst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S.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Gemballa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		Bewertungskompetenz im Biologieunterricht	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F31ABC48-B14C-1F52-C489-18D46753DE94}"/>
              </a:ext>
            </a:extLst>
          </p:cNvPr>
          <p:cNvCxnSpPr/>
          <p:nvPr userDrawn="1"/>
        </p:nvCxnSpPr>
        <p:spPr>
          <a:xfrm>
            <a:off x="56644" y="4943049"/>
            <a:ext cx="900643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16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illustrations/entscheidung-frage-antwort-waage-101375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rbeitsblaetter.stangl-taller.at/MORALISCHEENTWICKLUN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didaktik.uni-rostock.de/aktuelles/emu-biologie/" TargetMode="External"/><Relationship Id="rId2" Type="http://schemas.openxmlformats.org/officeDocument/2006/relationships/hyperlink" Target="https://bildungsserver.hamburg.de/contentblob/13020154/739f5d8422d08a4d1acba66b05be7b9d/data/urteilskompetenz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illustrations/entscheidung-frage-antwort-waage-101375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461665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</a:rPr>
              <a:t>Bewertungskompetenz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61C37A-AEC2-964B-B6D6-B97E09992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96" b="9771"/>
          <a:stretch/>
        </p:blipFill>
        <p:spPr>
          <a:xfrm>
            <a:off x="1502009" y="1008993"/>
            <a:ext cx="5696590" cy="381853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4117B1D-0B2C-D849-A773-6D74E1B6FAC8}"/>
              </a:ext>
            </a:extLst>
          </p:cNvPr>
          <p:cNvSpPr txBox="1"/>
          <p:nvPr/>
        </p:nvSpPr>
        <p:spPr>
          <a:xfrm rot="5400000">
            <a:off x="7283342" y="2316595"/>
            <a:ext cx="33362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hlinkClick r:id="rId3"/>
              </a:rPr>
              <a:t>https://pixabay.com/de/illustrations/entscheidung-frage-antwort-waage-1013752/</a:t>
            </a:r>
            <a:r>
              <a:rPr lang="de-DE" sz="600" dirty="0"/>
              <a:t> [</a:t>
            </a:r>
            <a:r>
              <a:rPr lang="de-DE" sz="600" dirty="0" err="1"/>
              <a:t>Peggy_Marco</a:t>
            </a:r>
            <a:r>
              <a:rPr lang="de-DE" sz="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73816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Praktischer Syllogismus</a:t>
            </a:r>
            <a:endParaRPr lang="de-DE" altLang="de-DE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41B6F58-61DC-BC4A-8C67-44D866BB039F}"/>
              </a:ext>
            </a:extLst>
          </p:cNvPr>
          <p:cNvSpPr txBox="1"/>
          <p:nvPr/>
        </p:nvSpPr>
        <p:spPr>
          <a:xfrm>
            <a:off x="1857982" y="648808"/>
            <a:ext cx="5466945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525" algn="ctr"/>
            <a:r>
              <a:rPr lang="de-DE" sz="1650" dirty="0">
                <a:solidFill>
                  <a:srgbClr val="7030A0"/>
                </a:solidFill>
              </a:rPr>
              <a:t>Argumentation</a:t>
            </a:r>
            <a:r>
              <a:rPr lang="de-DE" sz="1650" dirty="0"/>
              <a:t> mit Unterscheidung </a:t>
            </a:r>
            <a:r>
              <a:rPr lang="de-DE" sz="1650" dirty="0">
                <a:solidFill>
                  <a:schemeClr val="accent6"/>
                </a:solidFill>
              </a:rPr>
              <a:t>deskriptiv</a:t>
            </a:r>
            <a:r>
              <a:rPr lang="de-DE" sz="1650" dirty="0"/>
              <a:t>/</a:t>
            </a:r>
            <a:r>
              <a:rPr lang="de-DE" sz="1650" dirty="0">
                <a:solidFill>
                  <a:schemeClr val="accent6"/>
                </a:solidFill>
              </a:rPr>
              <a:t>normativ</a:t>
            </a:r>
            <a:endParaRPr lang="de-DE" sz="1200" dirty="0">
              <a:solidFill>
                <a:schemeClr val="accent6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99DCABB-C9E6-034F-82DA-AE7A544782C6}"/>
              </a:ext>
            </a:extLst>
          </p:cNvPr>
          <p:cNvSpPr txBox="1"/>
          <p:nvPr/>
        </p:nvSpPr>
        <p:spPr>
          <a:xfrm>
            <a:off x="156790" y="1243651"/>
            <a:ext cx="8422545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dirty="0"/>
              <a:t>• </a:t>
            </a:r>
            <a:r>
              <a:rPr lang="de-DE" sz="1650" b="1" dirty="0"/>
              <a:t>Sachaussage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Deskriptive</a:t>
            </a:r>
            <a:r>
              <a:rPr lang="de-DE" sz="1650" dirty="0"/>
              <a:t> Prämisse): </a:t>
            </a:r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r>
              <a:rPr lang="de-DE" sz="1650" dirty="0"/>
              <a:t>• 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b="1" dirty="0"/>
              <a:t>Werteaussage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Normative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dirty="0"/>
              <a:t>Prämisse):</a:t>
            </a:r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r>
              <a:rPr lang="de-DE" sz="1650" dirty="0"/>
              <a:t>► </a:t>
            </a:r>
            <a:r>
              <a:rPr lang="de-DE" sz="1650" b="1" dirty="0"/>
              <a:t>Schlussfolgerung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Normative</a:t>
            </a:r>
            <a:r>
              <a:rPr lang="de-DE" sz="1650" dirty="0"/>
              <a:t> Konklusion):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19E3F7F-5A3C-8740-B7CF-B74E0440D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555" y="1270251"/>
            <a:ext cx="4642352" cy="752476"/>
          </a:xfrm>
          <a:prstGeom prst="wedgeRoundRectCallout">
            <a:avLst>
              <a:gd name="adj1" fmla="val -73192"/>
              <a:gd name="adj2" fmla="val 437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Durch die gentechnische Veränderung von Reis kann Vitamin-A-Mangelkrankheiten vorgebeugt werden. </a:t>
            </a:r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4E601DBD-48FA-654D-AA8C-DA1B63306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555" y="2545546"/>
            <a:ext cx="4642352" cy="752476"/>
          </a:xfrm>
          <a:prstGeom prst="wedgeRoundRectCallout">
            <a:avLst>
              <a:gd name="adj1" fmla="val -73192"/>
              <a:gd name="adj2" fmla="val 437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Für die Verbesserung der </a:t>
            </a:r>
            <a:r>
              <a:rPr lang="de-DE" altLang="de-DE" sz="1650" b="1" i="1" dirty="0">
                <a:solidFill>
                  <a:srgbClr val="FFFFFF"/>
                </a:solidFill>
                <a:latin typeface="Calibri" panose="020F0502020204030204" pitchFamily="34" charset="0"/>
              </a:rPr>
              <a:t>Gesundheit</a:t>
            </a:r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 des Menschen muss alles getan werden.</a:t>
            </a:r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C9C5C0BC-0BC6-6046-8880-71ED6A63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555" y="3820842"/>
            <a:ext cx="4642352" cy="752476"/>
          </a:xfrm>
          <a:prstGeom prst="wedgeRoundRectCallout">
            <a:avLst>
              <a:gd name="adj1" fmla="val -73192"/>
              <a:gd name="adj2" fmla="val 437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Also sollte die gentechnische Veränderung von Reis durchgeführt werden.</a:t>
            </a:r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A4AC665D-486A-5144-BCD3-E241CCE6AD9B}"/>
              </a:ext>
            </a:extLst>
          </p:cNvPr>
          <p:cNvSpPr/>
          <p:nvPr/>
        </p:nvSpPr>
        <p:spPr>
          <a:xfrm>
            <a:off x="250825" y="303213"/>
            <a:ext cx="1598400" cy="597600"/>
          </a:xfrm>
          <a:prstGeom prst="wedgeRoundRectCallout">
            <a:avLst>
              <a:gd name="adj1" fmla="val 38610"/>
              <a:gd name="adj2" fmla="val -1288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6"/>
                </a:solidFill>
              </a:rPr>
              <a:t>deskriptiv vs. normativ</a:t>
            </a:r>
          </a:p>
        </p:txBody>
      </p:sp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C432E9FA-8CA3-5E43-8868-1E3C2C7D9884}"/>
              </a:ext>
            </a:extLst>
          </p:cNvPr>
          <p:cNvSpPr/>
          <p:nvPr/>
        </p:nvSpPr>
        <p:spPr>
          <a:xfrm>
            <a:off x="7294775" y="312923"/>
            <a:ext cx="1598400" cy="597600"/>
          </a:xfrm>
          <a:prstGeom prst="wedgeRoundRectCallout">
            <a:avLst>
              <a:gd name="adj1" fmla="val -6302"/>
              <a:gd name="adj2" fmla="val 31556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rgbClr val="7030A0"/>
                </a:solidFill>
              </a:rPr>
              <a:t>argumentieren</a:t>
            </a:r>
          </a:p>
        </p:txBody>
      </p:sp>
    </p:spTree>
    <p:extLst>
      <p:ext uri="{BB962C8B-B14F-4D97-AF65-F5344CB8AC3E}">
        <p14:creationId xmlns:p14="http://schemas.microsoft.com/office/powerpoint/2010/main" val="87738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Beurteilen und bewerten</a:t>
            </a:r>
            <a:endParaRPr lang="de-DE" altLang="de-DE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41B6F58-61DC-BC4A-8C67-44D866BB039F}"/>
              </a:ext>
            </a:extLst>
          </p:cNvPr>
          <p:cNvSpPr txBox="1"/>
          <p:nvPr/>
        </p:nvSpPr>
        <p:spPr>
          <a:xfrm>
            <a:off x="1857982" y="648808"/>
            <a:ext cx="5466945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525" algn="ctr"/>
            <a:r>
              <a:rPr lang="de-DE" sz="1650" dirty="0">
                <a:solidFill>
                  <a:srgbClr val="7030A0"/>
                </a:solidFill>
              </a:rPr>
              <a:t>Argumentation</a:t>
            </a:r>
            <a:r>
              <a:rPr lang="de-DE" sz="1650" dirty="0"/>
              <a:t> mit Unterscheidung </a:t>
            </a:r>
            <a:r>
              <a:rPr lang="de-DE" sz="1650" dirty="0">
                <a:solidFill>
                  <a:schemeClr val="accent6"/>
                </a:solidFill>
              </a:rPr>
              <a:t>deskriptiv</a:t>
            </a:r>
            <a:r>
              <a:rPr lang="de-DE" sz="1650" dirty="0"/>
              <a:t>/</a:t>
            </a:r>
            <a:r>
              <a:rPr lang="de-DE" sz="1650" dirty="0">
                <a:solidFill>
                  <a:schemeClr val="accent6"/>
                </a:solidFill>
              </a:rPr>
              <a:t>normativ</a:t>
            </a:r>
            <a:endParaRPr lang="de-DE" sz="1200" dirty="0">
              <a:solidFill>
                <a:schemeClr val="accent6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99DCABB-C9E6-034F-82DA-AE7A544782C6}"/>
              </a:ext>
            </a:extLst>
          </p:cNvPr>
          <p:cNvSpPr txBox="1"/>
          <p:nvPr/>
        </p:nvSpPr>
        <p:spPr>
          <a:xfrm>
            <a:off x="156790" y="1243651"/>
            <a:ext cx="8422545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dirty="0"/>
              <a:t>• </a:t>
            </a:r>
            <a:r>
              <a:rPr lang="de-DE" sz="1650" b="1" dirty="0"/>
              <a:t>Sachaussage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Deskriptive</a:t>
            </a:r>
            <a:r>
              <a:rPr lang="de-DE" sz="1650" dirty="0"/>
              <a:t> Prämisse): </a:t>
            </a:r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r>
              <a:rPr lang="de-DE" sz="1650" dirty="0"/>
              <a:t>• 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b="1" dirty="0"/>
              <a:t>Werteaussage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Normative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dirty="0"/>
              <a:t>Prämisse):</a:t>
            </a:r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r>
              <a:rPr lang="de-DE" sz="1650" dirty="0"/>
              <a:t>► </a:t>
            </a:r>
            <a:r>
              <a:rPr lang="de-DE" sz="1650" b="1" dirty="0"/>
              <a:t>Schlussfolgerung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Normative</a:t>
            </a:r>
            <a:r>
              <a:rPr lang="de-DE" sz="1650" dirty="0"/>
              <a:t> Konklusion):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15C5391-55FE-F54B-8C40-03F1CEE85AAE}"/>
              </a:ext>
            </a:extLst>
          </p:cNvPr>
          <p:cNvSpPr/>
          <p:nvPr/>
        </p:nvSpPr>
        <p:spPr>
          <a:xfrm>
            <a:off x="250825" y="708027"/>
            <a:ext cx="7346477" cy="384587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9C78694-66EB-F04A-B78B-ABEF5D8D9580}"/>
              </a:ext>
            </a:extLst>
          </p:cNvPr>
          <p:cNvSpPr txBox="1"/>
          <p:nvPr/>
        </p:nvSpPr>
        <p:spPr>
          <a:xfrm>
            <a:off x="435429" y="1778102"/>
            <a:ext cx="364207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algn="ctr"/>
            <a:r>
              <a:rPr lang="de-DE" sz="1650" dirty="0"/>
              <a:t>= </a:t>
            </a:r>
            <a:r>
              <a:rPr lang="de-DE" sz="1650" dirty="0">
                <a:highlight>
                  <a:srgbClr val="C6E1B5"/>
                </a:highlight>
              </a:rPr>
              <a:t>Sachurteil</a:t>
            </a:r>
            <a:r>
              <a:rPr lang="de-DE" sz="1650" dirty="0"/>
              <a:t>: Ergebnis einer </a:t>
            </a:r>
            <a:r>
              <a:rPr lang="de-DE" sz="1650" b="1" dirty="0">
                <a:solidFill>
                  <a:schemeClr val="accent1"/>
                </a:solidFill>
              </a:rPr>
              <a:t>Beurteilung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5683DEA-FCB9-EB49-86DD-228883808FE1}"/>
              </a:ext>
            </a:extLst>
          </p:cNvPr>
          <p:cNvSpPr txBox="1"/>
          <p:nvPr/>
        </p:nvSpPr>
        <p:spPr>
          <a:xfrm>
            <a:off x="435430" y="4312011"/>
            <a:ext cx="364208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algn="ctr"/>
            <a:r>
              <a:rPr lang="de-DE" sz="1650" dirty="0"/>
              <a:t>= </a:t>
            </a:r>
            <a:r>
              <a:rPr lang="de-DE" sz="1650" dirty="0">
                <a:highlight>
                  <a:srgbClr val="F8CCAD"/>
                </a:highlight>
              </a:rPr>
              <a:t>Werturteil</a:t>
            </a:r>
            <a:r>
              <a:rPr lang="de-DE" sz="1650" dirty="0"/>
              <a:t>: Ergebnis einer </a:t>
            </a:r>
            <a:r>
              <a:rPr lang="de-DE" sz="1650" b="1" dirty="0">
                <a:solidFill>
                  <a:schemeClr val="accent1"/>
                </a:solidFill>
              </a:rPr>
              <a:t>Bewertung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5D04274-BE0C-E64A-91A8-AC4DF8CF0CB2}"/>
              </a:ext>
            </a:extLst>
          </p:cNvPr>
          <p:cNvSpPr txBox="1"/>
          <p:nvPr/>
        </p:nvSpPr>
        <p:spPr>
          <a:xfrm>
            <a:off x="1110343" y="3053191"/>
            <a:ext cx="302369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algn="ctr"/>
            <a:r>
              <a:rPr lang="de-DE" sz="1650" dirty="0"/>
              <a:t>= gehört zu einer </a:t>
            </a:r>
            <a:r>
              <a:rPr lang="de-DE" sz="1650" b="1" dirty="0">
                <a:solidFill>
                  <a:schemeClr val="accent1"/>
                </a:solidFill>
              </a:rPr>
              <a:t>Bewertung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20" name="Abgerundete rechteckige Legende 19">
            <a:extLst>
              <a:ext uri="{FF2B5EF4-FFF2-40B4-BE49-F238E27FC236}">
                <a16:creationId xmlns:a16="http://schemas.microsoft.com/office/drawing/2014/main" id="{9828D0E4-9CEB-DB45-93FF-AEAA114A33AA}"/>
              </a:ext>
            </a:extLst>
          </p:cNvPr>
          <p:cNvSpPr/>
          <p:nvPr/>
        </p:nvSpPr>
        <p:spPr>
          <a:xfrm>
            <a:off x="259582" y="310453"/>
            <a:ext cx="1598400" cy="597600"/>
          </a:xfrm>
          <a:prstGeom prst="wedgeRoundRectCallout">
            <a:avLst>
              <a:gd name="adj1" fmla="val -2506"/>
              <a:gd name="adj2" fmla="val 11902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1"/>
                </a:solidFill>
              </a:rPr>
              <a:t>beurteilen vs. bewerten</a:t>
            </a:r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FA427074-5F41-EB40-A246-30412301A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555" y="1270251"/>
            <a:ext cx="4642352" cy="752476"/>
          </a:xfrm>
          <a:prstGeom prst="wedgeRoundRectCallout">
            <a:avLst>
              <a:gd name="adj1" fmla="val -73192"/>
              <a:gd name="adj2" fmla="val 437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Durch die gentechnische Veränderung von Reis kann Vitamin-A-Mangelkrankheiten vorgebeugt werden. </a:t>
            </a:r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B76CF4A0-C9B6-2847-80E0-BA255C012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555" y="2545546"/>
            <a:ext cx="4642352" cy="752476"/>
          </a:xfrm>
          <a:prstGeom prst="wedgeRoundRectCallout">
            <a:avLst>
              <a:gd name="adj1" fmla="val -73192"/>
              <a:gd name="adj2" fmla="val 437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Für die Verbesserung der </a:t>
            </a:r>
            <a:r>
              <a:rPr lang="de-DE" altLang="de-DE" sz="1650" b="1" i="1" dirty="0">
                <a:solidFill>
                  <a:srgbClr val="FFFFFF"/>
                </a:solidFill>
                <a:latin typeface="Calibri" panose="020F0502020204030204" pitchFamily="34" charset="0"/>
              </a:rPr>
              <a:t>Gesundheit</a:t>
            </a:r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 des Menschen muss alles getan werden.</a:t>
            </a:r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E8A7BE2D-9A48-0D4A-A233-903C2DEDE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555" y="3820842"/>
            <a:ext cx="4642352" cy="752476"/>
          </a:xfrm>
          <a:prstGeom prst="wedgeRoundRectCallout">
            <a:avLst>
              <a:gd name="adj1" fmla="val -73192"/>
              <a:gd name="adj2" fmla="val 437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Also sollte die gentechnische Veränderung von Reis durchgeführt werden.</a:t>
            </a:r>
          </a:p>
        </p:txBody>
      </p:sp>
    </p:spTree>
    <p:extLst>
      <p:ext uri="{BB962C8B-B14F-4D97-AF65-F5344CB8AC3E}">
        <p14:creationId xmlns:p14="http://schemas.microsoft.com/office/powerpoint/2010/main" val="179629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Beurteilen und bewerten als Operatoren</a:t>
            </a:r>
            <a:endParaRPr lang="de-DE" altLang="de-DE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4A74552-EA80-684A-AE66-94092F9A919F}"/>
              </a:ext>
            </a:extLst>
          </p:cNvPr>
          <p:cNvSpPr txBox="1"/>
          <p:nvPr/>
        </p:nvSpPr>
        <p:spPr>
          <a:xfrm>
            <a:off x="3113974" y="709972"/>
            <a:ext cx="558367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chemeClr val="accent1"/>
                </a:solidFill>
              </a:rPr>
              <a:t>Beurteilen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dirty="0"/>
              <a:t>(Fächer B, CH, PH; KMK-</a:t>
            </a:r>
            <a:r>
              <a:rPr lang="de-DE" sz="1650" dirty="0" err="1"/>
              <a:t>Bistas</a:t>
            </a:r>
            <a:r>
              <a:rPr lang="de-DE" sz="1650" dirty="0"/>
              <a:t> 2020):</a:t>
            </a:r>
          </a:p>
          <a:p>
            <a:r>
              <a:rPr lang="de-DE" sz="1650" dirty="0"/>
              <a:t>einen Sachverhalt vor dem Hintergrund fachlicher</a:t>
            </a:r>
          </a:p>
          <a:p>
            <a:r>
              <a:rPr lang="de-DE" sz="1650" dirty="0"/>
              <a:t>Kriterien einschätzen und ein selbstständiges Sachurteil fällen.</a:t>
            </a:r>
          </a:p>
          <a:p>
            <a:endParaRPr lang="de-DE" sz="1650" i="1" dirty="0"/>
          </a:p>
          <a:p>
            <a:r>
              <a:rPr lang="de-DE" sz="1650" i="1" dirty="0"/>
              <a:t>z. B.: Lässt sich eine Beeinträchtigung der Gesundheit durch Verzehr von Gen-Mais messen?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CD8E511-92DB-864A-8C59-D57545C7D818}"/>
              </a:ext>
            </a:extLst>
          </p:cNvPr>
          <p:cNvSpPr txBox="1"/>
          <p:nvPr/>
        </p:nvSpPr>
        <p:spPr>
          <a:xfrm>
            <a:off x="161985" y="2701308"/>
            <a:ext cx="602480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chemeClr val="accent1"/>
                </a:solidFill>
              </a:rPr>
              <a:t>Bewerten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dirty="0"/>
              <a:t>(Fächer B, CH, PH; KMK-</a:t>
            </a:r>
            <a:r>
              <a:rPr lang="de-DE" sz="1650" dirty="0" err="1"/>
              <a:t>Bistas</a:t>
            </a:r>
            <a:r>
              <a:rPr lang="de-DE" sz="1650" dirty="0"/>
              <a:t> 2020):</a:t>
            </a:r>
          </a:p>
          <a:p>
            <a:r>
              <a:rPr lang="de-DE" sz="1650" dirty="0"/>
              <a:t>einen Sachverhalt vor dem Hintergrund gesellschaftlicher Werte und Normen einschätzen und dadurch zu einem Werturteil gelangen.</a:t>
            </a:r>
          </a:p>
          <a:p>
            <a:endParaRPr lang="de-DE" sz="1650" dirty="0"/>
          </a:p>
          <a:p>
            <a:r>
              <a:rPr lang="de-DE" sz="1650" i="1" dirty="0"/>
              <a:t>z. B.: Soll der Anbau des Bt-Mais MON810 in Deutschland zugelassen werden?</a:t>
            </a:r>
          </a:p>
        </p:txBody>
      </p:sp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F2FEDEE7-1D0C-6443-A21F-D5282A870E99}"/>
              </a:ext>
            </a:extLst>
          </p:cNvPr>
          <p:cNvSpPr/>
          <p:nvPr/>
        </p:nvSpPr>
        <p:spPr>
          <a:xfrm>
            <a:off x="250825" y="1359289"/>
            <a:ext cx="2345838" cy="1094489"/>
          </a:xfrm>
          <a:prstGeom prst="wedgeRoundRectCallout">
            <a:avLst>
              <a:gd name="adj1" fmla="val 69609"/>
              <a:gd name="adj2" fmla="val 6747"/>
              <a:gd name="adj3" fmla="val 16667"/>
            </a:avLst>
          </a:prstGeom>
          <a:solidFill>
            <a:schemeClr val="bg1">
              <a:lumMod val="75000"/>
              <a:alpha val="44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dirty="0">
                <a:solidFill>
                  <a:schemeClr val="tx1"/>
                </a:solidFill>
              </a:rPr>
              <a:t>fachliche Hintergründe, </a:t>
            </a:r>
            <a:r>
              <a:rPr lang="de-DE" altLang="de-DE" sz="1650" dirty="0">
                <a:solidFill>
                  <a:schemeClr val="accent6"/>
                </a:solidFill>
              </a:rPr>
              <a:t>deskriptive</a:t>
            </a:r>
            <a:r>
              <a:rPr lang="de-DE" altLang="de-DE" sz="1650" dirty="0">
                <a:solidFill>
                  <a:schemeClr val="tx1"/>
                </a:solidFill>
              </a:rPr>
              <a:t> Sachaussage eines Argumentes: </a:t>
            </a:r>
            <a:r>
              <a:rPr lang="de-DE" altLang="de-DE" sz="1650" b="1" dirty="0">
                <a:solidFill>
                  <a:schemeClr val="accent1"/>
                </a:solidFill>
              </a:rPr>
              <a:t>Beurteilen</a:t>
            </a:r>
            <a:endParaRPr lang="de-DE" altLang="de-DE" sz="1650" dirty="0">
              <a:solidFill>
                <a:schemeClr val="tx1"/>
              </a:solidFill>
            </a:endParaRPr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1C23DB49-0149-144C-B8C1-628A5F55EF78}"/>
              </a:ext>
            </a:extLst>
          </p:cNvPr>
          <p:cNvSpPr/>
          <p:nvPr/>
        </p:nvSpPr>
        <p:spPr>
          <a:xfrm>
            <a:off x="6435969" y="2817702"/>
            <a:ext cx="2464741" cy="1032329"/>
          </a:xfrm>
          <a:prstGeom prst="wedgeRoundRectCallout">
            <a:avLst>
              <a:gd name="adj1" fmla="val -64987"/>
              <a:gd name="adj2" fmla="val 42380"/>
              <a:gd name="adj3" fmla="val 16667"/>
            </a:avLst>
          </a:prstGeom>
          <a:solidFill>
            <a:schemeClr val="bg1">
              <a:lumMod val="75000"/>
              <a:alpha val="44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dirty="0">
                <a:solidFill>
                  <a:schemeClr val="tx1"/>
                </a:solidFill>
              </a:rPr>
              <a:t>Wertebezug, </a:t>
            </a:r>
            <a:r>
              <a:rPr lang="de-DE" altLang="de-DE" sz="1650" dirty="0">
                <a:solidFill>
                  <a:schemeClr val="accent6"/>
                </a:solidFill>
              </a:rPr>
              <a:t>normative</a:t>
            </a:r>
            <a:r>
              <a:rPr lang="de-DE" altLang="de-DE" sz="1650" dirty="0">
                <a:solidFill>
                  <a:schemeClr val="tx1"/>
                </a:solidFill>
              </a:rPr>
              <a:t> Werteaussage, </a:t>
            </a:r>
            <a:r>
              <a:rPr lang="de-DE" altLang="de-DE" sz="1650" dirty="0">
                <a:solidFill>
                  <a:schemeClr val="accent6"/>
                </a:solidFill>
              </a:rPr>
              <a:t>normative</a:t>
            </a:r>
            <a:r>
              <a:rPr lang="de-DE" altLang="de-DE" sz="1650" dirty="0">
                <a:solidFill>
                  <a:schemeClr val="tx1"/>
                </a:solidFill>
              </a:rPr>
              <a:t> Schlussfolgerung:</a:t>
            </a:r>
          </a:p>
          <a:p>
            <a:pPr algn="ctr"/>
            <a:r>
              <a:rPr lang="de-DE" altLang="de-DE" sz="1650" b="1" dirty="0">
                <a:solidFill>
                  <a:schemeClr val="accent1"/>
                </a:solidFill>
              </a:rPr>
              <a:t>Bewerten</a:t>
            </a:r>
            <a:endParaRPr lang="de-DE" altLang="de-DE" sz="1650" dirty="0">
              <a:solidFill>
                <a:schemeClr val="tx1"/>
              </a:solidFill>
            </a:endParaRPr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6308FF89-490B-9545-B8DC-D3C70871A546}"/>
              </a:ext>
            </a:extLst>
          </p:cNvPr>
          <p:cNvSpPr/>
          <p:nvPr/>
        </p:nvSpPr>
        <p:spPr>
          <a:xfrm>
            <a:off x="259582" y="310453"/>
            <a:ext cx="1598400" cy="597600"/>
          </a:xfrm>
          <a:prstGeom prst="wedgeRoundRectCallout">
            <a:avLst>
              <a:gd name="adj1" fmla="val -2506"/>
              <a:gd name="adj2" fmla="val 11902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1"/>
                </a:solidFill>
              </a:rPr>
              <a:t>beurteilen vs. bewerten</a:t>
            </a:r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6B8C3A5D-6810-0746-AEFA-F8F7B86D6AB1}"/>
              </a:ext>
            </a:extLst>
          </p:cNvPr>
          <p:cNvSpPr/>
          <p:nvPr/>
        </p:nvSpPr>
        <p:spPr>
          <a:xfrm>
            <a:off x="7302310" y="310453"/>
            <a:ext cx="1598400" cy="597600"/>
          </a:xfrm>
          <a:prstGeom prst="wedgeRoundRectCallout">
            <a:avLst>
              <a:gd name="adj1" fmla="val 38610"/>
              <a:gd name="adj2" fmla="val -1288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6"/>
                </a:solidFill>
              </a:rPr>
              <a:t>deskriptiv vs. normativ</a:t>
            </a:r>
          </a:p>
        </p:txBody>
      </p:sp>
    </p:spTree>
    <p:extLst>
      <p:ext uri="{BB962C8B-B14F-4D97-AF65-F5344CB8AC3E}">
        <p14:creationId xmlns:p14="http://schemas.microsoft.com/office/powerpoint/2010/main" val="12536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Beurteilen und bewerten als Operatoren: Beispiel NRW</a:t>
            </a:r>
            <a:endParaRPr lang="de-DE" altLang="de-DE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3859A2-D90C-734A-A098-90027EDE3E13}"/>
              </a:ext>
            </a:extLst>
          </p:cNvPr>
          <p:cNvSpPr txBox="1"/>
          <p:nvPr/>
        </p:nvSpPr>
        <p:spPr>
          <a:xfrm>
            <a:off x="478476" y="1211963"/>
            <a:ext cx="78573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chemeClr val="accent1"/>
                </a:solidFill>
              </a:rPr>
              <a:t>Beurteilen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dirty="0"/>
              <a:t>(</a:t>
            </a:r>
            <a:r>
              <a:rPr lang="de-DE" sz="1650" dirty="0" err="1"/>
              <a:t>Operatorenliste</a:t>
            </a:r>
            <a:r>
              <a:rPr lang="de-DE" sz="1650" dirty="0"/>
              <a:t> NRW Sek II):</a:t>
            </a:r>
          </a:p>
          <a:p>
            <a:r>
              <a:rPr lang="de-DE" sz="1650" dirty="0"/>
              <a:t>• das zu fällende </a:t>
            </a:r>
            <a:r>
              <a:rPr lang="de-DE" sz="1650" dirty="0">
                <a:highlight>
                  <a:srgbClr val="C6E1B5"/>
                </a:highlight>
              </a:rPr>
              <a:t>Sachurteil</a:t>
            </a:r>
            <a:r>
              <a:rPr lang="de-DE" sz="1650" dirty="0"/>
              <a:t> ist </a:t>
            </a:r>
            <a:r>
              <a:rPr lang="de-DE" sz="1650" dirty="0">
                <a:highlight>
                  <a:srgbClr val="C6E1B5"/>
                </a:highlight>
              </a:rPr>
              <a:t>mithilfe fachlicher Kriterien zu begründen </a:t>
            </a:r>
            <a:r>
              <a:rPr lang="de-DE" sz="1650" dirty="0"/>
              <a:t>(</a:t>
            </a:r>
            <a:r>
              <a:rPr lang="de-DE" sz="1650" b="1" dirty="0"/>
              <a:t>neue</a:t>
            </a:r>
            <a:r>
              <a:rPr lang="de-DE" sz="1650" dirty="0"/>
              <a:t> Operatoren NRW ab 2025)</a:t>
            </a:r>
          </a:p>
          <a:p>
            <a:r>
              <a:rPr lang="de-DE" sz="1400" dirty="0"/>
              <a:t>• zu einem Sachverhalt ein selbstständiges Urteil </a:t>
            </a:r>
            <a:r>
              <a:rPr lang="de-DE" sz="1400" dirty="0">
                <a:highlight>
                  <a:srgbClr val="C6E1B5"/>
                </a:highlight>
              </a:rPr>
              <a:t>unter Verwendung von Fachwissen und Fachmethoden</a:t>
            </a:r>
            <a:r>
              <a:rPr lang="de-DE" sz="1400" dirty="0"/>
              <a:t> formulieren und </a:t>
            </a:r>
            <a:r>
              <a:rPr lang="de-DE" sz="1400" dirty="0" err="1"/>
              <a:t>begründen</a:t>
            </a:r>
            <a:r>
              <a:rPr lang="de-DE" sz="1400" dirty="0"/>
              <a:t> (</a:t>
            </a:r>
            <a:r>
              <a:rPr lang="de-DE" sz="1400" b="1" dirty="0"/>
              <a:t>bisherige</a:t>
            </a:r>
            <a:r>
              <a:rPr lang="de-DE" sz="1400" dirty="0"/>
              <a:t> Operatoren NRW bis 2025)</a:t>
            </a:r>
          </a:p>
          <a:p>
            <a:endParaRPr lang="de-DE" sz="1650" dirty="0"/>
          </a:p>
          <a:p>
            <a:endParaRPr lang="de-DE" sz="1650" dirty="0"/>
          </a:p>
          <a:p>
            <a:r>
              <a:rPr lang="de-DE" sz="1650" b="1" dirty="0">
                <a:solidFill>
                  <a:schemeClr val="accent1"/>
                </a:solidFill>
              </a:rPr>
              <a:t>Bewerten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dirty="0"/>
              <a:t>(NRW neue </a:t>
            </a:r>
            <a:r>
              <a:rPr lang="de-DE" sz="1650" dirty="0" err="1"/>
              <a:t>Operatorenliste</a:t>
            </a:r>
            <a:r>
              <a:rPr lang="de-DE" sz="1650" dirty="0"/>
              <a:t> Sek II):</a:t>
            </a:r>
          </a:p>
          <a:p>
            <a:r>
              <a:rPr lang="de-DE" sz="1650" dirty="0"/>
              <a:t>• das zu fällende </a:t>
            </a:r>
            <a:r>
              <a:rPr lang="de-DE" sz="1650" dirty="0">
                <a:highlight>
                  <a:srgbClr val="F8CCAD"/>
                </a:highlight>
              </a:rPr>
              <a:t>Werturteil</a:t>
            </a:r>
            <a:r>
              <a:rPr lang="de-DE" sz="1650" dirty="0"/>
              <a:t> ist </a:t>
            </a:r>
            <a:r>
              <a:rPr lang="de-DE" sz="1650" dirty="0">
                <a:highlight>
                  <a:srgbClr val="F8CCAD"/>
                </a:highlight>
              </a:rPr>
              <a:t>unter Berücksichtigung gesellschaftlicher Werte und Normen </a:t>
            </a:r>
            <a:r>
              <a:rPr lang="de-DE" sz="1650" dirty="0"/>
              <a:t>zu begründen (neue Operatoren NRW ab 2025)</a:t>
            </a:r>
          </a:p>
          <a:p>
            <a:r>
              <a:rPr lang="de-DE" sz="1400" dirty="0"/>
              <a:t>• Sachverhalte bzw. Methoden an </a:t>
            </a:r>
            <a:r>
              <a:rPr lang="de-DE" sz="1400" dirty="0">
                <a:highlight>
                  <a:srgbClr val="F8CCAD"/>
                </a:highlight>
              </a:rPr>
              <a:t>Wertekategorien oder an ausgewiesenen bzw. bekannten Beurteilungskriterien </a:t>
            </a:r>
            <a:r>
              <a:rPr lang="de-DE" sz="1400" dirty="0"/>
              <a:t>messen (</a:t>
            </a:r>
            <a:r>
              <a:rPr lang="de-DE" sz="1400" b="1" dirty="0"/>
              <a:t>bisherige </a:t>
            </a:r>
            <a:r>
              <a:rPr lang="de-DE" sz="1400" dirty="0"/>
              <a:t>Operatoren NRW bis 2025)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3CCD347F-9921-AD4E-8E95-9E5CC4CE813A}"/>
              </a:ext>
            </a:extLst>
          </p:cNvPr>
          <p:cNvSpPr/>
          <p:nvPr/>
        </p:nvSpPr>
        <p:spPr>
          <a:xfrm>
            <a:off x="6490844" y="609253"/>
            <a:ext cx="1688228" cy="451308"/>
          </a:xfrm>
          <a:prstGeom prst="wedgeRoundRectCallout">
            <a:avLst>
              <a:gd name="adj1" fmla="val -106116"/>
              <a:gd name="adj2" fmla="val 139846"/>
              <a:gd name="adj3" fmla="val 16667"/>
            </a:avLst>
          </a:prstGeom>
          <a:solidFill>
            <a:srgbClr val="C6E1B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500" dirty="0">
                <a:solidFill>
                  <a:schemeClr val="tx1"/>
                </a:solidFill>
              </a:rPr>
              <a:t>entspricht KMK-</a:t>
            </a:r>
            <a:r>
              <a:rPr lang="de-DE" altLang="de-DE" sz="1500" dirty="0" err="1">
                <a:solidFill>
                  <a:schemeClr val="tx1"/>
                </a:solidFill>
              </a:rPr>
              <a:t>Bistas</a:t>
            </a:r>
            <a:r>
              <a:rPr lang="de-DE" altLang="de-DE" sz="1500" dirty="0">
                <a:solidFill>
                  <a:schemeClr val="tx1"/>
                </a:solidFill>
              </a:rPr>
              <a:t> </a:t>
            </a:r>
            <a:r>
              <a:rPr lang="de-DE" altLang="de-DE" sz="1500" dirty="0">
                <a:solidFill>
                  <a:schemeClr val="accent1"/>
                </a:solidFill>
              </a:rPr>
              <a:t>beurteilen</a:t>
            </a:r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9E88A55E-E597-4E43-A842-91882A782DD8}"/>
              </a:ext>
            </a:extLst>
          </p:cNvPr>
          <p:cNvSpPr/>
          <p:nvPr/>
        </p:nvSpPr>
        <p:spPr>
          <a:xfrm>
            <a:off x="7863840" y="3673851"/>
            <a:ext cx="1186088" cy="675761"/>
          </a:xfrm>
          <a:prstGeom prst="wedgeRoundRectCallout">
            <a:avLst>
              <a:gd name="adj1" fmla="val -94014"/>
              <a:gd name="adj2" fmla="val -30128"/>
              <a:gd name="adj3" fmla="val 16667"/>
            </a:avLst>
          </a:prstGeom>
          <a:solidFill>
            <a:srgbClr val="F8CCA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500" dirty="0">
                <a:solidFill>
                  <a:schemeClr val="tx1"/>
                </a:solidFill>
              </a:rPr>
              <a:t>entspricht KMK-</a:t>
            </a:r>
            <a:r>
              <a:rPr lang="de-DE" altLang="de-DE" sz="1500" dirty="0" err="1">
                <a:solidFill>
                  <a:schemeClr val="tx1"/>
                </a:solidFill>
              </a:rPr>
              <a:t>Bistas</a:t>
            </a:r>
            <a:r>
              <a:rPr lang="de-DE" altLang="de-DE" sz="1500" dirty="0">
                <a:solidFill>
                  <a:schemeClr val="tx1"/>
                </a:solidFill>
              </a:rPr>
              <a:t>  </a:t>
            </a:r>
            <a:r>
              <a:rPr lang="de-DE" altLang="de-DE" sz="1500" dirty="0">
                <a:solidFill>
                  <a:schemeClr val="accent1"/>
                </a:solidFill>
              </a:rPr>
              <a:t>bewerten</a:t>
            </a:r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9A4EFC76-7777-BF4E-8791-ACF8FF51C6D3}"/>
              </a:ext>
            </a:extLst>
          </p:cNvPr>
          <p:cNvSpPr/>
          <p:nvPr/>
        </p:nvSpPr>
        <p:spPr>
          <a:xfrm>
            <a:off x="259582" y="310453"/>
            <a:ext cx="1598400" cy="597600"/>
          </a:xfrm>
          <a:prstGeom prst="wedgeRoundRectCallout">
            <a:avLst>
              <a:gd name="adj1" fmla="val -2506"/>
              <a:gd name="adj2" fmla="val 11902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1"/>
                </a:solidFill>
              </a:rPr>
              <a:t>beurteilen vs. bewerten</a:t>
            </a:r>
          </a:p>
        </p:txBody>
      </p:sp>
    </p:spTree>
    <p:extLst>
      <p:ext uri="{BB962C8B-B14F-4D97-AF65-F5344CB8AC3E}">
        <p14:creationId xmlns:p14="http://schemas.microsoft.com/office/powerpoint/2010/main" val="25841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Beurteilen und bewerten als Operatoren: Beispiel BaWü</a:t>
            </a:r>
            <a:endParaRPr lang="de-DE" altLang="de-DE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3859A2-D90C-734A-A098-90027EDE3E13}"/>
              </a:ext>
            </a:extLst>
          </p:cNvPr>
          <p:cNvSpPr txBox="1"/>
          <p:nvPr/>
        </p:nvSpPr>
        <p:spPr>
          <a:xfrm>
            <a:off x="1939054" y="904151"/>
            <a:ext cx="649306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chemeClr val="accent1"/>
                </a:solidFill>
              </a:rPr>
              <a:t>Beurteilen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dirty="0"/>
              <a:t>(Fächer B, </a:t>
            </a:r>
            <a:r>
              <a:rPr lang="de-DE" sz="1650" dirty="0" err="1"/>
              <a:t>Ch</a:t>
            </a:r>
            <a:r>
              <a:rPr lang="de-DE" sz="1650" dirty="0"/>
              <a:t>, </a:t>
            </a:r>
            <a:r>
              <a:rPr lang="de-DE" sz="1650" dirty="0" err="1"/>
              <a:t>Ph</a:t>
            </a:r>
            <a:r>
              <a:rPr lang="de-DE" sz="1650" dirty="0"/>
              <a:t>, BP 2016):</a:t>
            </a:r>
          </a:p>
          <a:p>
            <a:r>
              <a:rPr lang="de-DE" sz="1650" dirty="0"/>
              <a:t>– [Operator nicht definiert, kommt aber im BP vor]</a:t>
            </a:r>
          </a:p>
          <a:p>
            <a:endParaRPr lang="de-DE" sz="1650" dirty="0"/>
          </a:p>
          <a:p>
            <a:r>
              <a:rPr lang="de-DE" sz="1650" b="1" dirty="0">
                <a:solidFill>
                  <a:schemeClr val="accent1"/>
                </a:solidFill>
              </a:rPr>
              <a:t>Bewerten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dirty="0"/>
              <a:t>(Fächer B, </a:t>
            </a:r>
            <a:r>
              <a:rPr lang="de-DE" sz="1650" dirty="0" err="1"/>
              <a:t>Ch</a:t>
            </a:r>
            <a:r>
              <a:rPr lang="de-DE" sz="1650" dirty="0"/>
              <a:t>, </a:t>
            </a:r>
            <a:r>
              <a:rPr lang="de-DE" sz="1650" dirty="0" err="1"/>
              <a:t>Ph</a:t>
            </a:r>
            <a:r>
              <a:rPr lang="de-DE" sz="1650" dirty="0"/>
              <a:t>, BP 2016):</a:t>
            </a:r>
          </a:p>
          <a:p>
            <a:r>
              <a:rPr lang="de-DE" sz="1650" dirty="0"/>
              <a:t>einen Sachverhalt nach </a:t>
            </a:r>
            <a:r>
              <a:rPr lang="de-DE" sz="1650" dirty="0">
                <a:highlight>
                  <a:srgbClr val="C6E1B5"/>
                </a:highlight>
              </a:rPr>
              <a:t>fachwissenschaftlichen oder fachmethodischen Kriterien</a:t>
            </a:r>
            <a:r>
              <a:rPr lang="de-DE" sz="1650" dirty="0"/>
              <a:t> oder einem </a:t>
            </a:r>
            <a:r>
              <a:rPr lang="de-DE" sz="1650" dirty="0">
                <a:highlight>
                  <a:srgbClr val="F8CCAD"/>
                </a:highlight>
              </a:rPr>
              <a:t>persönlichen und gesellschaftlichen Wertebezug </a:t>
            </a:r>
            <a:r>
              <a:rPr lang="de-DE" sz="1650" dirty="0"/>
              <a:t>begründet einschätzen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3CCD347F-9921-AD4E-8E95-9E5CC4CE813A}"/>
              </a:ext>
            </a:extLst>
          </p:cNvPr>
          <p:cNvSpPr/>
          <p:nvPr/>
        </p:nvSpPr>
        <p:spPr>
          <a:xfrm>
            <a:off x="7204946" y="1223422"/>
            <a:ext cx="1688228" cy="331661"/>
          </a:xfrm>
          <a:prstGeom prst="wedgeRoundRectCallout">
            <a:avLst>
              <a:gd name="adj1" fmla="val -71555"/>
              <a:gd name="adj2" fmla="val 159143"/>
              <a:gd name="adj3" fmla="val 16667"/>
            </a:avLst>
          </a:prstGeom>
          <a:solidFill>
            <a:srgbClr val="C6E1B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500" dirty="0">
                <a:solidFill>
                  <a:schemeClr val="tx1"/>
                </a:solidFill>
              </a:rPr>
              <a:t>eher </a:t>
            </a:r>
            <a:r>
              <a:rPr lang="de-DE" altLang="de-DE" sz="1500" dirty="0">
                <a:solidFill>
                  <a:schemeClr val="accent1"/>
                </a:solidFill>
              </a:rPr>
              <a:t>beurteilen</a:t>
            </a:r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9E88A55E-E597-4E43-A842-91882A782DD8}"/>
              </a:ext>
            </a:extLst>
          </p:cNvPr>
          <p:cNvSpPr/>
          <p:nvPr/>
        </p:nvSpPr>
        <p:spPr>
          <a:xfrm>
            <a:off x="7204946" y="2791209"/>
            <a:ext cx="1688228" cy="331661"/>
          </a:xfrm>
          <a:prstGeom prst="wedgeRoundRectCallout">
            <a:avLst>
              <a:gd name="adj1" fmla="val -71555"/>
              <a:gd name="adj2" fmla="val -137091"/>
              <a:gd name="adj3" fmla="val 16667"/>
            </a:avLst>
          </a:prstGeom>
          <a:solidFill>
            <a:srgbClr val="F8CCA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500" dirty="0">
                <a:solidFill>
                  <a:schemeClr val="tx1"/>
                </a:solidFill>
              </a:rPr>
              <a:t>eher </a:t>
            </a:r>
            <a:r>
              <a:rPr lang="de-DE" altLang="de-DE" sz="1500" dirty="0">
                <a:solidFill>
                  <a:schemeClr val="accent1"/>
                </a:solidFill>
              </a:rPr>
              <a:t>bewerten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022D9AE-11C9-7A48-82A2-A9EF2EC1C327}"/>
              </a:ext>
            </a:extLst>
          </p:cNvPr>
          <p:cNvSpPr txBox="1"/>
          <p:nvPr/>
        </p:nvSpPr>
        <p:spPr>
          <a:xfrm>
            <a:off x="143820" y="3618618"/>
            <a:ext cx="8642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dirty="0"/>
              <a:t>► </a:t>
            </a:r>
            <a:r>
              <a:rPr lang="de-DE" altLang="de-DE" sz="1650" dirty="0"/>
              <a:t>Mit Blick auf den bundesweiten Abituraufgabenpool muss in BaWü im Unterricht nachgeschärft werden</a:t>
            </a:r>
            <a:endParaRPr lang="de-DE" sz="1650" dirty="0"/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9A4EFC76-7777-BF4E-8791-ACF8FF51C6D3}"/>
              </a:ext>
            </a:extLst>
          </p:cNvPr>
          <p:cNvSpPr/>
          <p:nvPr/>
        </p:nvSpPr>
        <p:spPr>
          <a:xfrm>
            <a:off x="259582" y="310453"/>
            <a:ext cx="1598400" cy="597600"/>
          </a:xfrm>
          <a:prstGeom prst="wedgeRoundRectCallout">
            <a:avLst>
              <a:gd name="adj1" fmla="val -2506"/>
              <a:gd name="adj2" fmla="val 11902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1"/>
                </a:solidFill>
              </a:rPr>
              <a:t>beurteilen vs. bewerten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F0BB58C-7213-8E4A-A8B6-ED9B9B7BE6C0}"/>
              </a:ext>
            </a:extLst>
          </p:cNvPr>
          <p:cNvCxnSpPr>
            <a:cxnSpLocks/>
          </p:cNvCxnSpPr>
          <p:nvPr/>
        </p:nvCxnSpPr>
        <p:spPr>
          <a:xfrm>
            <a:off x="107950" y="4848512"/>
            <a:ext cx="8935842" cy="0"/>
          </a:xfrm>
          <a:prstGeom prst="line">
            <a:avLst/>
          </a:prstGeom>
          <a:ln w="19050">
            <a:solidFill>
              <a:srgbClr val="A42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632985AE-3AC0-3741-9183-2D842025E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17" y="4239349"/>
            <a:ext cx="8463953" cy="543578"/>
          </a:xfrm>
          <a:prstGeom prst="wedgeRoundRectCallout">
            <a:avLst>
              <a:gd name="adj1" fmla="val -17083"/>
              <a:gd name="adj2" fmla="val -106472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500" i="1" dirty="0">
                <a:solidFill>
                  <a:srgbClr val="FFFFFF"/>
                </a:solidFill>
                <a:latin typeface="Calibri" panose="020F0502020204030204" pitchFamily="34" charset="0"/>
              </a:rPr>
              <a:t>Bildungsplankommission und Landesfachteam haben dem KM empfohlen die </a:t>
            </a:r>
            <a:r>
              <a:rPr lang="de-DE" altLang="de-DE" sz="1500" i="1" dirty="0" err="1">
                <a:solidFill>
                  <a:srgbClr val="FFFFFF"/>
                </a:solidFill>
                <a:latin typeface="Calibri" panose="020F0502020204030204" pitchFamily="34" charset="0"/>
              </a:rPr>
              <a:t>Operatorenbeschreibungen</a:t>
            </a:r>
            <a:r>
              <a:rPr lang="de-DE" altLang="de-DE" sz="1500" i="1" dirty="0">
                <a:solidFill>
                  <a:srgbClr val="FFFFFF"/>
                </a:solidFill>
                <a:latin typeface="Calibri" panose="020F0502020204030204" pitchFamily="34" charset="0"/>
              </a:rPr>
              <a:t> „beurteilen“ und „bewerten“ anzupassen (in Anlehnung an die Fächer Ge, </a:t>
            </a:r>
            <a:r>
              <a:rPr lang="de-DE" altLang="de-DE" sz="1500" i="1" dirty="0" err="1">
                <a:solidFill>
                  <a:srgbClr val="FFFFFF"/>
                </a:solidFill>
                <a:latin typeface="Calibri" panose="020F0502020204030204" pitchFamily="34" charset="0"/>
              </a:rPr>
              <a:t>Geo</a:t>
            </a:r>
            <a:r>
              <a:rPr lang="de-DE" altLang="de-DE" sz="1500" i="1" dirty="0">
                <a:solidFill>
                  <a:srgbClr val="FFFFFF"/>
                </a:solidFill>
                <a:latin typeface="Calibri" panose="020F0502020204030204" pitchFamily="34" charset="0"/>
              </a:rPr>
              <a:t>, </a:t>
            </a:r>
            <a:r>
              <a:rPr lang="de-DE" altLang="de-DE" sz="1500" i="1" dirty="0" err="1">
                <a:solidFill>
                  <a:srgbClr val="FFFFFF"/>
                </a:solidFill>
                <a:latin typeface="Calibri" panose="020F0502020204030204" pitchFamily="34" charset="0"/>
              </a:rPr>
              <a:t>Gk</a:t>
            </a:r>
            <a:r>
              <a:rPr lang="de-DE" altLang="de-DE" sz="1500" i="1" dirty="0">
                <a:solidFill>
                  <a:srgbClr val="FFFFFF"/>
                </a:solidFill>
                <a:latin typeface="Calibri" panose="020F0502020204030204" pitchFamily="34" charset="0"/>
              </a:rPr>
              <a:t> in BaWü) </a:t>
            </a:r>
            <a:r>
              <a:rPr lang="de-DE" altLang="de-DE" sz="1200" i="1" dirty="0">
                <a:solidFill>
                  <a:srgbClr val="FFFFFF"/>
                </a:solidFill>
                <a:latin typeface="Calibri" panose="020F0502020204030204" pitchFamily="34" charset="0"/>
              </a:rPr>
              <a:t>Stand Mai 2022 </a:t>
            </a:r>
          </a:p>
        </p:txBody>
      </p:sp>
    </p:spTree>
    <p:extLst>
      <p:ext uri="{BB962C8B-B14F-4D97-AF65-F5344CB8AC3E}">
        <p14:creationId xmlns:p14="http://schemas.microsoft.com/office/powerpoint/2010/main" val="33722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Schülerargumente durch Trennung schärfen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1882BE-9316-CA40-BAF3-F8559341ED5C}"/>
              </a:ext>
            </a:extLst>
          </p:cNvPr>
          <p:cNvSpPr txBox="1"/>
          <p:nvPr/>
        </p:nvSpPr>
        <p:spPr>
          <a:xfrm>
            <a:off x="2622856" y="4605452"/>
            <a:ext cx="635702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75" dirty="0"/>
              <a:t>nach </a:t>
            </a:r>
            <a:r>
              <a:rPr lang="de-DE" sz="975" dirty="0" err="1"/>
              <a:t>Hößle</a:t>
            </a:r>
            <a:r>
              <a:rPr lang="de-DE" sz="975" dirty="0"/>
              <a:t> C. 2021; s. dazu Vortrag Universität Rostock https://</a:t>
            </a:r>
            <a:r>
              <a:rPr lang="de-DE" sz="975" dirty="0" err="1"/>
              <a:t>www.biodidaktik.uni-rostock.de</a:t>
            </a:r>
            <a:r>
              <a:rPr lang="de-DE" sz="975" dirty="0"/>
              <a:t>/aktuelles/</a:t>
            </a:r>
            <a:r>
              <a:rPr lang="de-DE" sz="975" dirty="0" err="1"/>
              <a:t>emu</a:t>
            </a:r>
            <a:r>
              <a:rPr lang="de-DE" sz="975" dirty="0"/>
              <a:t>-biologie/</a:t>
            </a:r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59540FF3-491C-F746-8848-070377F27E4C}"/>
              </a:ext>
            </a:extLst>
          </p:cNvPr>
          <p:cNvSpPr/>
          <p:nvPr/>
        </p:nvSpPr>
        <p:spPr>
          <a:xfrm>
            <a:off x="7302310" y="310453"/>
            <a:ext cx="1598400" cy="597600"/>
          </a:xfrm>
          <a:prstGeom prst="wedgeRoundRectCallout">
            <a:avLst>
              <a:gd name="adj1" fmla="val 38610"/>
              <a:gd name="adj2" fmla="val -1288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6"/>
                </a:solidFill>
              </a:rPr>
              <a:t>deskriptiv vs. normativ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E40056D-0B85-704A-940B-DDFF22E6E6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t="48462" b="26037"/>
          <a:stretch/>
        </p:blipFill>
        <p:spPr>
          <a:xfrm>
            <a:off x="164741" y="2159054"/>
            <a:ext cx="1203352" cy="1692000"/>
          </a:xfrm>
          <a:prstGeom prst="rect">
            <a:avLst/>
          </a:prstGeom>
        </p:spPr>
      </p:pic>
      <p:sp>
        <p:nvSpPr>
          <p:cNvPr id="18" name="Abgerundete rechteckige Legende 17">
            <a:extLst>
              <a:ext uri="{FF2B5EF4-FFF2-40B4-BE49-F238E27FC236}">
                <a16:creationId xmlns:a16="http://schemas.microsoft.com/office/drawing/2014/main" id="{402F7A4A-FDD5-3248-98F7-B219A712D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75" y="1135479"/>
            <a:ext cx="2155018" cy="1023575"/>
          </a:xfrm>
          <a:prstGeom prst="wedgeRoundRectCallout">
            <a:avLst>
              <a:gd name="adj1" fmla="val -50075"/>
              <a:gd name="adj2" fmla="val 106203"/>
              <a:gd name="adj3" fmla="val 16667"/>
            </a:avLst>
          </a:prstGeom>
          <a:solidFill>
            <a:srgbClr val="A3262A">
              <a:alpha val="50000"/>
            </a:srgbClr>
          </a:solidFill>
          <a:ln>
            <a:noFill/>
          </a:ln>
          <a:effectLst/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Ich bin für die PID, da man die Aussicht auf ein gesundes Kind hat.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ADAD6C-E855-144D-AED8-BD83C4DFEB0C}"/>
              </a:ext>
            </a:extLst>
          </p:cNvPr>
          <p:cNvSpPr txBox="1"/>
          <p:nvPr/>
        </p:nvSpPr>
        <p:spPr>
          <a:xfrm>
            <a:off x="164741" y="633041"/>
            <a:ext cx="407042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/>
              <a:t>Typische pro/contra Argumentation von </a:t>
            </a:r>
            <a:r>
              <a:rPr lang="de-DE" sz="1650" b="1" dirty="0" err="1"/>
              <a:t>SuS</a:t>
            </a:r>
            <a:r>
              <a:rPr lang="de-DE" sz="1650" b="1" dirty="0"/>
              <a:t>:</a:t>
            </a: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AED45336-DF2A-8C47-8753-C60834C3B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41" y="1599574"/>
            <a:ext cx="4836990" cy="944940"/>
          </a:xfrm>
          <a:prstGeom prst="roundRect">
            <a:avLst>
              <a:gd name="adj" fmla="val 16667"/>
            </a:avLst>
          </a:prstGeom>
          <a:solidFill>
            <a:srgbClr val="A3262A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b="1" dirty="0">
                <a:solidFill>
                  <a:srgbClr val="FFFFFF"/>
                </a:solidFill>
                <a:latin typeface="Calibri" panose="020F0502020204030204" pitchFamily="34" charset="0"/>
              </a:rPr>
              <a:t>Sachaussage</a:t>
            </a:r>
            <a:r>
              <a:rPr lang="de-DE" altLang="de-DE" sz="1650" dirty="0">
                <a:solidFill>
                  <a:srgbClr val="FFFFFF"/>
                </a:solidFill>
                <a:latin typeface="Calibri" panose="020F0502020204030204" pitchFamily="34" charset="0"/>
              </a:rPr>
              <a:t>: Durch die PID wird vermieden, dass man Kinder mit sehr schweren Erkrankungen bekommt.</a:t>
            </a: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D0E489B1-CF15-754C-8935-94E86ADA5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41" y="2703586"/>
            <a:ext cx="4836990" cy="944940"/>
          </a:xfrm>
          <a:prstGeom prst="roundRect">
            <a:avLst>
              <a:gd name="adj" fmla="val 16667"/>
            </a:avLst>
          </a:prstGeom>
          <a:solidFill>
            <a:srgbClr val="A3262A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b="1" dirty="0">
                <a:solidFill>
                  <a:srgbClr val="FFFFFF"/>
                </a:solidFill>
                <a:latin typeface="Calibri" panose="020F0502020204030204" pitchFamily="34" charset="0"/>
              </a:rPr>
              <a:t>Werteaussage</a:t>
            </a:r>
            <a:r>
              <a:rPr lang="de-DE" altLang="de-DE" sz="1650" dirty="0">
                <a:solidFill>
                  <a:srgbClr val="FFFFFF"/>
                </a:solidFill>
                <a:latin typeface="Calibri" panose="020F0502020204030204" pitchFamily="34" charset="0"/>
              </a:rPr>
              <a:t>: Leid durch schwere Erkrankungen muss vermieden werden.</a:t>
            </a:r>
          </a:p>
          <a:p>
            <a:pPr algn="r"/>
            <a:r>
              <a:rPr lang="de-DE" altLang="de-DE" sz="1650" dirty="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Werte: Gesundheit, Leidverringerung</a:t>
            </a:r>
            <a:r>
              <a:rPr lang="de-DE" altLang="de-DE" sz="1650" dirty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B9BA5161-F6DF-9E4E-AECB-60D2198FC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185" y="3807598"/>
            <a:ext cx="4836990" cy="664012"/>
          </a:xfrm>
          <a:prstGeom prst="roundRect">
            <a:avLst>
              <a:gd name="adj" fmla="val 16667"/>
            </a:avLst>
          </a:prstGeom>
          <a:solidFill>
            <a:srgbClr val="A3262A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b="1" dirty="0">
                <a:solidFill>
                  <a:srgbClr val="FFFFFF"/>
                </a:solidFill>
                <a:latin typeface="Calibri" panose="020F0502020204030204" pitchFamily="34" charset="0"/>
              </a:rPr>
              <a:t>Schlussfolgerung</a:t>
            </a:r>
            <a:r>
              <a:rPr lang="de-DE" altLang="de-DE" sz="1650" dirty="0">
                <a:solidFill>
                  <a:srgbClr val="FFFFFF"/>
                </a:solidFill>
                <a:latin typeface="Calibri" panose="020F0502020204030204" pitchFamily="34" charset="0"/>
              </a:rPr>
              <a:t>: Also sollte die PID durchgeführt werden.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B1CEDE3-D947-5149-AC42-BB0CA73A29B2}"/>
              </a:ext>
            </a:extLst>
          </p:cNvPr>
          <p:cNvSpPr txBox="1"/>
          <p:nvPr/>
        </p:nvSpPr>
        <p:spPr>
          <a:xfrm>
            <a:off x="3964497" y="1160672"/>
            <a:ext cx="401305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rgbClr val="A3262A"/>
                </a:solidFill>
              </a:rPr>
              <a:t>Ziel: Trennung von Sach- und Wertebezug</a:t>
            </a:r>
          </a:p>
        </p:txBody>
      </p:sp>
    </p:spTree>
    <p:extLst>
      <p:ext uri="{BB962C8B-B14F-4D97-AF65-F5344CB8AC3E}">
        <p14:creationId xmlns:p14="http://schemas.microsoft.com/office/powerpoint/2010/main" val="41237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Schülerargumente durch Trennung schärfen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1882BE-9316-CA40-BAF3-F8559341ED5C}"/>
              </a:ext>
            </a:extLst>
          </p:cNvPr>
          <p:cNvSpPr txBox="1"/>
          <p:nvPr/>
        </p:nvSpPr>
        <p:spPr>
          <a:xfrm>
            <a:off x="2622856" y="4605452"/>
            <a:ext cx="635702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75" dirty="0"/>
              <a:t>nach </a:t>
            </a:r>
            <a:r>
              <a:rPr lang="de-DE" sz="975" dirty="0" err="1"/>
              <a:t>Hößle</a:t>
            </a:r>
            <a:r>
              <a:rPr lang="de-DE" sz="975" dirty="0"/>
              <a:t> C. 2021; s. dazu Vortrag Universität Rostock https://</a:t>
            </a:r>
            <a:r>
              <a:rPr lang="de-DE" sz="975" dirty="0" err="1"/>
              <a:t>www.biodidaktik.uni-rostock.de</a:t>
            </a:r>
            <a:r>
              <a:rPr lang="de-DE" sz="975" dirty="0"/>
              <a:t>/aktuelles/</a:t>
            </a:r>
            <a:r>
              <a:rPr lang="de-DE" sz="975" dirty="0" err="1"/>
              <a:t>emu</a:t>
            </a:r>
            <a:r>
              <a:rPr lang="de-DE" sz="975" dirty="0"/>
              <a:t>-biologie/</a:t>
            </a:r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59540FF3-491C-F746-8848-070377F27E4C}"/>
              </a:ext>
            </a:extLst>
          </p:cNvPr>
          <p:cNvSpPr/>
          <p:nvPr/>
        </p:nvSpPr>
        <p:spPr>
          <a:xfrm>
            <a:off x="7302310" y="310453"/>
            <a:ext cx="1598400" cy="597600"/>
          </a:xfrm>
          <a:prstGeom prst="wedgeRoundRectCallout">
            <a:avLst>
              <a:gd name="adj1" fmla="val 38610"/>
              <a:gd name="adj2" fmla="val -1288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6"/>
                </a:solidFill>
              </a:rPr>
              <a:t>deskriptiv vs. normativ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ADAD6C-E855-144D-AED8-BD83C4DFEB0C}"/>
              </a:ext>
            </a:extLst>
          </p:cNvPr>
          <p:cNvSpPr txBox="1"/>
          <p:nvPr/>
        </p:nvSpPr>
        <p:spPr>
          <a:xfrm>
            <a:off x="164741" y="633041"/>
            <a:ext cx="407042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/>
              <a:t>Typische pro/contra Argumentation von </a:t>
            </a:r>
            <a:r>
              <a:rPr lang="de-DE" sz="1650" b="1" dirty="0" err="1"/>
              <a:t>SuS</a:t>
            </a:r>
            <a:r>
              <a:rPr lang="de-DE" sz="1650" b="1" dirty="0"/>
              <a:t>: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B1CEDE3-D947-5149-AC42-BB0CA73A29B2}"/>
              </a:ext>
            </a:extLst>
          </p:cNvPr>
          <p:cNvSpPr txBox="1"/>
          <p:nvPr/>
        </p:nvSpPr>
        <p:spPr>
          <a:xfrm>
            <a:off x="3964497" y="1160672"/>
            <a:ext cx="401305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rgbClr val="A3262A"/>
                </a:solidFill>
              </a:rPr>
              <a:t>Ziel: Trennung von Sach- und Wertebezug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7D0431B-B249-C041-827F-95348AEA8E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t="75889" b="-308"/>
          <a:stretch/>
        </p:blipFill>
        <p:spPr>
          <a:xfrm>
            <a:off x="167084" y="2268000"/>
            <a:ext cx="1203352" cy="1620000"/>
          </a:xfrm>
          <a:prstGeom prst="rect">
            <a:avLst/>
          </a:prstGeom>
        </p:spPr>
      </p:pic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04E83E7B-9F74-7C42-B9E3-59AAA4A4E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148" y="1137134"/>
            <a:ext cx="2089343" cy="1424479"/>
          </a:xfrm>
          <a:prstGeom prst="wedgeRoundRectCallout">
            <a:avLst>
              <a:gd name="adj1" fmla="val -69302"/>
              <a:gd name="adj2" fmla="val 54406"/>
              <a:gd name="adj3" fmla="val 16667"/>
            </a:avLst>
          </a:prstGeom>
          <a:solidFill>
            <a:srgbClr val="A3262A">
              <a:alpha val="50000"/>
            </a:srgbClr>
          </a:solidFill>
          <a:ln>
            <a:noFill/>
          </a:ln>
          <a:effectLst/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Für die PID spricht die Aussicht auf ein gesundes Kind, dagegen spricht, dass Embryonen sterben.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68995EC-B398-5C4B-BA2B-D86596699132}"/>
              </a:ext>
            </a:extLst>
          </p:cNvPr>
          <p:cNvGrpSpPr/>
          <p:nvPr/>
        </p:nvGrpSpPr>
        <p:grpSpPr>
          <a:xfrm>
            <a:off x="4056185" y="1603988"/>
            <a:ext cx="4844525" cy="2649152"/>
            <a:chOff x="4056185" y="1603988"/>
            <a:chExt cx="4844525" cy="2649152"/>
          </a:xfrm>
        </p:grpSpPr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15755DE3-25EE-7F4B-8D1C-DDB43E327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185" y="1603988"/>
              <a:ext cx="4836990" cy="664012"/>
            </a:xfrm>
            <a:prstGeom prst="roundRect">
              <a:avLst>
                <a:gd name="adj" fmla="val 16667"/>
              </a:avLst>
            </a:prstGeom>
            <a:solidFill>
              <a:srgbClr val="A3262A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Sachaussage</a:t>
              </a:r>
              <a:r>
                <a:rPr lang="de-DE" altLang="de-DE" sz="1650" dirty="0">
                  <a:solidFill>
                    <a:srgbClr val="FFFFFF"/>
                  </a:solidFill>
                  <a:latin typeface="Calibri" panose="020F0502020204030204" pitchFamily="34" charset="0"/>
                </a:rPr>
                <a:t>: Bei der PID  werden Embryonen aussortiert und verworfen.</a:t>
              </a:r>
            </a:p>
          </p:txBody>
        </p:sp>
        <p:sp>
          <p:nvSpPr>
            <p:cNvPr id="25" name="Abgerundetes Rechteck 24">
              <a:extLst>
                <a:ext uri="{FF2B5EF4-FFF2-40B4-BE49-F238E27FC236}">
                  <a16:creationId xmlns:a16="http://schemas.microsoft.com/office/drawing/2014/main" id="{43804595-B7EF-A441-B941-2E00CD6D8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185" y="2456094"/>
              <a:ext cx="4836990" cy="944940"/>
            </a:xfrm>
            <a:prstGeom prst="roundRect">
              <a:avLst>
                <a:gd name="adj" fmla="val 16667"/>
              </a:avLst>
            </a:prstGeom>
            <a:solidFill>
              <a:srgbClr val="A3262A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Werteaussage</a:t>
              </a:r>
              <a:r>
                <a:rPr lang="de-DE" altLang="de-DE" sz="1650" dirty="0">
                  <a:solidFill>
                    <a:srgbClr val="FFFFFF"/>
                  </a:solidFill>
                  <a:latin typeface="Calibri" panose="020F0502020204030204" pitchFamily="34" charset="0"/>
                </a:rPr>
                <a:t>: Es muss vermieden werden, dass Embryonen sterben.</a:t>
              </a:r>
            </a:p>
            <a:p>
              <a:pPr algn="r"/>
              <a:r>
                <a:rPr lang="de-DE" altLang="de-DE" sz="1650" dirty="0">
                  <a:solidFill>
                    <a:srgbClr val="FFFFFF"/>
                  </a:solidFill>
                  <a:latin typeface="Calibri" panose="020F0502020204030204" pitchFamily="34" charset="0"/>
                </a:rPr>
                <a:t>(</a:t>
              </a:r>
              <a:r>
                <a:rPr lang="de-DE" altLang="de-DE" sz="1650" i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Wert: Menschenwürde</a:t>
              </a:r>
              <a:r>
                <a:rPr lang="de-DE" altLang="de-DE" sz="1650" dirty="0">
                  <a:solidFill>
                    <a:srgbClr val="FFFFFF"/>
                  </a:solidFill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26" name="Abgerundetes Rechteck 25">
              <a:extLst>
                <a:ext uri="{FF2B5EF4-FFF2-40B4-BE49-F238E27FC236}">
                  <a16:creationId xmlns:a16="http://schemas.microsoft.com/office/drawing/2014/main" id="{CBC17083-F9D9-454B-A326-BF529EF75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720" y="3589128"/>
              <a:ext cx="4836990" cy="664012"/>
            </a:xfrm>
            <a:prstGeom prst="roundRect">
              <a:avLst>
                <a:gd name="adj" fmla="val 16667"/>
              </a:avLst>
            </a:prstGeom>
            <a:solidFill>
              <a:srgbClr val="A3262A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Schlussfolgerung</a:t>
              </a:r>
              <a:r>
                <a:rPr lang="de-DE" altLang="de-DE" sz="1650" dirty="0">
                  <a:solidFill>
                    <a:srgbClr val="FFFFFF"/>
                  </a:solidFill>
                  <a:latin typeface="Calibri" panose="020F0502020204030204" pitchFamily="34" charset="0"/>
                </a:rPr>
                <a:t>: Also sollte die PID nicht durchgeführt werden.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8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71ED41C8-F2DF-5040-BBE8-D262801184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t="23851" b="51045"/>
          <a:stretch/>
        </p:blipFill>
        <p:spPr>
          <a:xfrm>
            <a:off x="250825" y="2315794"/>
            <a:ext cx="1203352" cy="166551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Schülerargumente durch Trennung schärfen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1882BE-9316-CA40-BAF3-F8559341ED5C}"/>
              </a:ext>
            </a:extLst>
          </p:cNvPr>
          <p:cNvSpPr txBox="1"/>
          <p:nvPr/>
        </p:nvSpPr>
        <p:spPr>
          <a:xfrm>
            <a:off x="2622856" y="4605452"/>
            <a:ext cx="635702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75" dirty="0"/>
              <a:t>nach </a:t>
            </a:r>
            <a:r>
              <a:rPr lang="de-DE" sz="975" dirty="0" err="1"/>
              <a:t>Hößle</a:t>
            </a:r>
            <a:r>
              <a:rPr lang="de-DE" sz="975" dirty="0"/>
              <a:t> C. 2021; s. dazu Vortrag Universität Rostock https://</a:t>
            </a:r>
            <a:r>
              <a:rPr lang="de-DE" sz="975" dirty="0" err="1"/>
              <a:t>www.biodidaktik.uni-rostock.de</a:t>
            </a:r>
            <a:r>
              <a:rPr lang="de-DE" sz="975" dirty="0"/>
              <a:t>/aktuelles/</a:t>
            </a:r>
            <a:r>
              <a:rPr lang="de-DE" sz="975" dirty="0" err="1"/>
              <a:t>emu</a:t>
            </a:r>
            <a:r>
              <a:rPr lang="de-DE" sz="975" dirty="0"/>
              <a:t>-biologie/</a:t>
            </a:r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59540FF3-491C-F746-8848-070377F27E4C}"/>
              </a:ext>
            </a:extLst>
          </p:cNvPr>
          <p:cNvSpPr/>
          <p:nvPr/>
        </p:nvSpPr>
        <p:spPr>
          <a:xfrm>
            <a:off x="7302310" y="310453"/>
            <a:ext cx="1598400" cy="597600"/>
          </a:xfrm>
          <a:prstGeom prst="wedgeRoundRectCallout">
            <a:avLst>
              <a:gd name="adj1" fmla="val 38610"/>
              <a:gd name="adj2" fmla="val -1288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6"/>
                </a:solidFill>
              </a:rPr>
              <a:t>deskriptiv vs. normativ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ADAD6C-E855-144D-AED8-BD83C4DFEB0C}"/>
              </a:ext>
            </a:extLst>
          </p:cNvPr>
          <p:cNvSpPr txBox="1"/>
          <p:nvPr/>
        </p:nvSpPr>
        <p:spPr>
          <a:xfrm>
            <a:off x="164741" y="633041"/>
            <a:ext cx="407042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/>
              <a:t>Typische pro/contra Argumentation von </a:t>
            </a:r>
            <a:r>
              <a:rPr lang="de-DE" sz="1650" b="1" dirty="0" err="1"/>
              <a:t>SuS</a:t>
            </a:r>
            <a:r>
              <a:rPr lang="de-DE" sz="1650" b="1" dirty="0"/>
              <a:t>: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B1CEDE3-D947-5149-AC42-BB0CA73A29B2}"/>
              </a:ext>
            </a:extLst>
          </p:cNvPr>
          <p:cNvSpPr txBox="1"/>
          <p:nvPr/>
        </p:nvSpPr>
        <p:spPr>
          <a:xfrm>
            <a:off x="3964497" y="1160672"/>
            <a:ext cx="401305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rgbClr val="A3262A"/>
                </a:solidFill>
              </a:rPr>
              <a:t>Ziel: Trennung von Sach- und Wertebezug</a:t>
            </a:r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04E83E7B-9F74-7C42-B9E3-59AAA4A4E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149" y="1137134"/>
            <a:ext cx="1884189" cy="1542116"/>
          </a:xfrm>
          <a:prstGeom prst="wedgeRoundRectCallout">
            <a:avLst>
              <a:gd name="adj1" fmla="val -65880"/>
              <a:gd name="adj2" fmla="val 62008"/>
              <a:gd name="adj3" fmla="val 16667"/>
            </a:avLst>
          </a:prstGeom>
          <a:solidFill>
            <a:srgbClr val="A3262A">
              <a:alpha val="50000"/>
            </a:srgbClr>
          </a:solidFill>
          <a:ln>
            <a:noFill/>
          </a:ln>
          <a:effectLst/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Ich bin für die PID, weil die Kranken-kassen dadurch Behandlungskosten sparen.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134C79E-0896-E64F-BD7C-51CFAB9DC6B5}"/>
              </a:ext>
            </a:extLst>
          </p:cNvPr>
          <p:cNvGrpSpPr/>
          <p:nvPr/>
        </p:nvGrpSpPr>
        <p:grpSpPr>
          <a:xfrm>
            <a:off x="4048650" y="1600200"/>
            <a:ext cx="4844525" cy="2822134"/>
            <a:chOff x="4056185" y="1463524"/>
            <a:chExt cx="4844525" cy="2822134"/>
          </a:xfrm>
        </p:grpSpPr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15755DE3-25EE-7F4B-8D1C-DDB43E327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185" y="1463524"/>
              <a:ext cx="4836990" cy="944940"/>
            </a:xfrm>
            <a:prstGeom prst="roundRect">
              <a:avLst>
                <a:gd name="adj" fmla="val 16667"/>
              </a:avLst>
            </a:prstGeom>
            <a:solidFill>
              <a:srgbClr val="A3262A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Sachaussage</a:t>
              </a:r>
              <a:r>
                <a:rPr lang="de-DE" altLang="de-DE" sz="1650" dirty="0">
                  <a:solidFill>
                    <a:srgbClr val="FFFFFF"/>
                  </a:solidFill>
                  <a:latin typeface="Calibri" panose="020F0502020204030204" pitchFamily="34" charset="0"/>
                </a:rPr>
                <a:t>: Durch die PID fallen für die Krankenkassen weniger Folgekosten für Behandlungen an.</a:t>
              </a:r>
            </a:p>
          </p:txBody>
        </p:sp>
        <p:sp>
          <p:nvSpPr>
            <p:cNvPr id="25" name="Abgerundetes Rechteck 24">
              <a:extLst>
                <a:ext uri="{FF2B5EF4-FFF2-40B4-BE49-F238E27FC236}">
                  <a16:creationId xmlns:a16="http://schemas.microsoft.com/office/drawing/2014/main" id="{43804595-B7EF-A441-B941-2E00CD6D8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185" y="2542585"/>
              <a:ext cx="4836990" cy="944940"/>
            </a:xfrm>
            <a:prstGeom prst="roundRect">
              <a:avLst>
                <a:gd name="adj" fmla="val 16667"/>
              </a:avLst>
            </a:prstGeom>
            <a:solidFill>
              <a:srgbClr val="A3262A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Werteaussage</a:t>
              </a:r>
              <a:r>
                <a:rPr lang="de-DE" altLang="de-DE" sz="1650" dirty="0">
                  <a:solidFill>
                    <a:srgbClr val="FFFFFF"/>
                  </a:solidFill>
                  <a:latin typeface="Calibri" panose="020F0502020204030204" pitchFamily="34" charset="0"/>
                </a:rPr>
                <a:t>: Das finanzielle Wohlergehen der Krankenkassen sollte gefördert werden.</a:t>
              </a:r>
            </a:p>
            <a:p>
              <a:pPr algn="r"/>
              <a:r>
                <a:rPr lang="de-DE" altLang="de-DE" sz="1650" i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(Wert: finanzielles Wohlergehen)</a:t>
              </a:r>
            </a:p>
          </p:txBody>
        </p:sp>
        <p:sp>
          <p:nvSpPr>
            <p:cNvPr id="26" name="Abgerundetes Rechteck 25">
              <a:extLst>
                <a:ext uri="{FF2B5EF4-FFF2-40B4-BE49-F238E27FC236}">
                  <a16:creationId xmlns:a16="http://schemas.microsoft.com/office/drawing/2014/main" id="{CBC17083-F9D9-454B-A326-BF529EF75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720" y="3621646"/>
              <a:ext cx="4836990" cy="664012"/>
            </a:xfrm>
            <a:prstGeom prst="roundRect">
              <a:avLst>
                <a:gd name="adj" fmla="val 16667"/>
              </a:avLst>
            </a:prstGeom>
            <a:solidFill>
              <a:srgbClr val="A3262A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Schlussfolgerung</a:t>
              </a:r>
              <a:r>
                <a:rPr lang="de-DE" altLang="de-DE" sz="1650" dirty="0">
                  <a:solidFill>
                    <a:srgbClr val="FFFFFF"/>
                  </a:solidFill>
                  <a:latin typeface="Calibri" panose="020F0502020204030204" pitchFamily="34" charset="0"/>
                </a:rPr>
                <a:t>: Also sollte die PID zugelassen werden.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519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Schülerargumente durch Trennung schärfen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1882BE-9316-CA40-BAF3-F8559341ED5C}"/>
              </a:ext>
            </a:extLst>
          </p:cNvPr>
          <p:cNvSpPr txBox="1"/>
          <p:nvPr/>
        </p:nvSpPr>
        <p:spPr>
          <a:xfrm>
            <a:off x="2622856" y="4605452"/>
            <a:ext cx="635702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75" dirty="0"/>
              <a:t>nach </a:t>
            </a:r>
            <a:r>
              <a:rPr lang="de-DE" sz="975" dirty="0" err="1"/>
              <a:t>Hößle</a:t>
            </a:r>
            <a:r>
              <a:rPr lang="de-DE" sz="975" dirty="0"/>
              <a:t> C. 2021; s. dazu Vortrag Universität Rostock https://</a:t>
            </a:r>
            <a:r>
              <a:rPr lang="de-DE" sz="975" dirty="0" err="1"/>
              <a:t>www.biodidaktik.uni-rostock.de</a:t>
            </a:r>
            <a:r>
              <a:rPr lang="de-DE" sz="975" dirty="0"/>
              <a:t>/aktuelles/</a:t>
            </a:r>
            <a:r>
              <a:rPr lang="de-DE" sz="975" dirty="0" err="1"/>
              <a:t>emu</a:t>
            </a:r>
            <a:r>
              <a:rPr lang="de-DE" sz="975" dirty="0"/>
              <a:t>-biologie/</a:t>
            </a:r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59540FF3-491C-F746-8848-070377F27E4C}"/>
              </a:ext>
            </a:extLst>
          </p:cNvPr>
          <p:cNvSpPr/>
          <p:nvPr/>
        </p:nvSpPr>
        <p:spPr>
          <a:xfrm>
            <a:off x="7302310" y="310453"/>
            <a:ext cx="1598400" cy="597600"/>
          </a:xfrm>
          <a:prstGeom prst="wedgeRoundRectCallout">
            <a:avLst>
              <a:gd name="adj1" fmla="val 38610"/>
              <a:gd name="adj2" fmla="val -1288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6"/>
                </a:solidFill>
              </a:rPr>
              <a:t>deskriptiv vs. normativ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ADAD6C-E855-144D-AED8-BD83C4DFEB0C}"/>
              </a:ext>
            </a:extLst>
          </p:cNvPr>
          <p:cNvSpPr txBox="1"/>
          <p:nvPr/>
        </p:nvSpPr>
        <p:spPr>
          <a:xfrm>
            <a:off x="155642" y="1896371"/>
            <a:ext cx="5139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dirty="0"/>
              <a:t>Durch den </a:t>
            </a:r>
            <a:r>
              <a:rPr lang="de-DE" sz="1650" dirty="0">
                <a:solidFill>
                  <a:srgbClr val="7030A0"/>
                </a:solidFill>
              </a:rPr>
              <a:t>praktischen Syllogismus </a:t>
            </a:r>
            <a:r>
              <a:rPr lang="de-DE" sz="1650" dirty="0"/>
              <a:t>wird eine Trennung der </a:t>
            </a:r>
            <a:r>
              <a:rPr lang="de-DE" sz="1650" dirty="0">
                <a:solidFill>
                  <a:schemeClr val="accent6"/>
                </a:solidFill>
              </a:rPr>
              <a:t>deskriptiven</a:t>
            </a:r>
            <a:r>
              <a:rPr lang="de-DE" sz="1650" dirty="0"/>
              <a:t> und der </a:t>
            </a:r>
            <a:r>
              <a:rPr lang="de-DE" sz="1650" dirty="0">
                <a:solidFill>
                  <a:schemeClr val="accent6"/>
                </a:solidFill>
              </a:rPr>
              <a:t>normativen</a:t>
            </a:r>
            <a:r>
              <a:rPr lang="de-DE" sz="1650" dirty="0"/>
              <a:t> Aussage erzwungen.</a:t>
            </a:r>
          </a:p>
          <a:p>
            <a:endParaRPr lang="de-DE" sz="1650" dirty="0"/>
          </a:p>
          <a:p>
            <a:r>
              <a:rPr lang="de-DE" sz="1650" dirty="0"/>
              <a:t>Erst dadurch kann sauber zwischen </a:t>
            </a:r>
            <a:r>
              <a:rPr lang="de-DE" sz="1650" dirty="0">
                <a:solidFill>
                  <a:schemeClr val="accent1"/>
                </a:solidFill>
              </a:rPr>
              <a:t>beurteilen</a:t>
            </a:r>
            <a:r>
              <a:rPr lang="de-DE" sz="1650" dirty="0"/>
              <a:t> und </a:t>
            </a:r>
            <a:r>
              <a:rPr lang="de-DE" sz="1650" dirty="0">
                <a:solidFill>
                  <a:schemeClr val="accent1"/>
                </a:solidFill>
              </a:rPr>
              <a:t>bewerten</a:t>
            </a:r>
            <a:r>
              <a:rPr lang="de-DE" sz="1650" dirty="0"/>
              <a:t> unterschieden werden.</a:t>
            </a:r>
          </a:p>
          <a:p>
            <a:endParaRPr lang="de-DE" sz="1650" dirty="0"/>
          </a:p>
          <a:p>
            <a:r>
              <a:rPr lang="de-DE" sz="1650" dirty="0"/>
              <a:t>Erst dadurch wird der </a:t>
            </a:r>
            <a:r>
              <a:rPr lang="de-DE" sz="1650" dirty="0">
                <a:solidFill>
                  <a:srgbClr val="A3262A"/>
                </a:solidFill>
              </a:rPr>
              <a:t>Werte</a:t>
            </a:r>
            <a:r>
              <a:rPr lang="de-DE" sz="1650" dirty="0"/>
              <a:t>bezug einer Be</a:t>
            </a:r>
            <a:r>
              <a:rPr lang="de-DE" sz="1650" dirty="0">
                <a:solidFill>
                  <a:srgbClr val="A3262A"/>
                </a:solidFill>
              </a:rPr>
              <a:t>wert</a:t>
            </a:r>
            <a:r>
              <a:rPr lang="de-DE" sz="1650" dirty="0"/>
              <a:t>ung evident.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B1CEDE3-D947-5149-AC42-BB0CA73A29B2}"/>
              </a:ext>
            </a:extLst>
          </p:cNvPr>
          <p:cNvSpPr txBox="1"/>
          <p:nvPr/>
        </p:nvSpPr>
        <p:spPr>
          <a:xfrm>
            <a:off x="5586046" y="1830884"/>
            <a:ext cx="355795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rgbClr val="A3262A"/>
                </a:solidFill>
              </a:rPr>
              <a:t>Trennung von Sach- und Wertebezug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134C79E-0896-E64F-BD7C-51CFAB9DC6B5}"/>
              </a:ext>
            </a:extLst>
          </p:cNvPr>
          <p:cNvGrpSpPr/>
          <p:nvPr/>
        </p:nvGrpSpPr>
        <p:grpSpPr>
          <a:xfrm>
            <a:off x="5673970" y="2207881"/>
            <a:ext cx="3219206" cy="1777248"/>
            <a:chOff x="4056181" y="1744452"/>
            <a:chExt cx="4836994" cy="1777248"/>
          </a:xfrm>
        </p:grpSpPr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15755DE3-25EE-7F4B-8D1C-DDB43E327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185" y="1744452"/>
              <a:ext cx="4836990" cy="383084"/>
            </a:xfrm>
            <a:prstGeom prst="roundRect">
              <a:avLst>
                <a:gd name="adj" fmla="val 16667"/>
              </a:avLst>
            </a:prstGeom>
            <a:solidFill>
              <a:srgbClr val="A3262A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Sachaussage</a:t>
              </a:r>
              <a:r>
                <a:rPr lang="de-DE" altLang="de-DE" sz="1650" dirty="0">
                  <a:solidFill>
                    <a:srgbClr val="FFFFFF"/>
                  </a:solidFill>
                  <a:latin typeface="Calibri" panose="020F0502020204030204" pitchFamily="34" charset="0"/>
                </a:rPr>
                <a:t>: ...</a:t>
              </a:r>
            </a:p>
          </p:txBody>
        </p:sp>
        <p:sp>
          <p:nvSpPr>
            <p:cNvPr id="25" name="Abgerundetes Rechteck 24">
              <a:extLst>
                <a:ext uri="{FF2B5EF4-FFF2-40B4-BE49-F238E27FC236}">
                  <a16:creationId xmlns:a16="http://schemas.microsoft.com/office/drawing/2014/main" id="{43804595-B7EF-A441-B941-2E00CD6D8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183" y="2301070"/>
              <a:ext cx="4836989" cy="664012"/>
            </a:xfrm>
            <a:prstGeom prst="roundRect">
              <a:avLst>
                <a:gd name="adj" fmla="val 16667"/>
              </a:avLst>
            </a:prstGeom>
            <a:solidFill>
              <a:srgbClr val="A3262A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Werteaussage</a:t>
              </a:r>
              <a:r>
                <a:rPr lang="de-DE" altLang="de-DE" sz="1650" dirty="0">
                  <a:solidFill>
                    <a:srgbClr val="FFFFFF"/>
                  </a:solidFill>
                  <a:latin typeface="Calibri" panose="020F0502020204030204" pitchFamily="34" charset="0"/>
                </a:rPr>
                <a:t>: ...</a:t>
              </a:r>
            </a:p>
            <a:p>
              <a:pPr algn="r"/>
              <a:r>
                <a:rPr lang="de-DE" altLang="de-DE" sz="1650" i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(Wert: ...)</a:t>
              </a:r>
            </a:p>
          </p:txBody>
        </p:sp>
        <p:sp>
          <p:nvSpPr>
            <p:cNvPr id="26" name="Abgerundetes Rechteck 25">
              <a:extLst>
                <a:ext uri="{FF2B5EF4-FFF2-40B4-BE49-F238E27FC236}">
                  <a16:creationId xmlns:a16="http://schemas.microsoft.com/office/drawing/2014/main" id="{CBC17083-F9D9-454B-A326-BF529EF75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181" y="3138616"/>
              <a:ext cx="4836989" cy="383084"/>
            </a:xfrm>
            <a:prstGeom prst="roundRect">
              <a:avLst>
                <a:gd name="adj" fmla="val 16667"/>
              </a:avLst>
            </a:prstGeom>
            <a:solidFill>
              <a:srgbClr val="A3262A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Schlussfolgerung</a:t>
              </a:r>
              <a:r>
                <a:rPr lang="de-DE" altLang="de-DE" sz="1650" dirty="0">
                  <a:solidFill>
                    <a:srgbClr val="FFFFFF"/>
                  </a:solidFill>
                  <a:latin typeface="Calibri" panose="020F0502020204030204" pitchFamily="34" charset="0"/>
                </a:rPr>
                <a:t>: ...</a:t>
              </a:r>
            </a:p>
          </p:txBody>
        </p:sp>
      </p:grpSp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B1363D2E-173C-2D45-B96B-4E94A877300A}"/>
              </a:ext>
            </a:extLst>
          </p:cNvPr>
          <p:cNvSpPr/>
          <p:nvPr/>
        </p:nvSpPr>
        <p:spPr>
          <a:xfrm>
            <a:off x="250825" y="1014850"/>
            <a:ext cx="1598400" cy="597600"/>
          </a:xfrm>
          <a:prstGeom prst="wedgeRoundRectCallout">
            <a:avLst>
              <a:gd name="adj1" fmla="val -2506"/>
              <a:gd name="adj2" fmla="val 11902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1"/>
                </a:solidFill>
              </a:rPr>
              <a:t>beurteilen vs. bewerten</a:t>
            </a:r>
          </a:p>
        </p:txBody>
      </p:sp>
      <p:sp>
        <p:nvSpPr>
          <p:cNvPr id="18" name="Abgerundete rechteckige Legende 17">
            <a:extLst>
              <a:ext uri="{FF2B5EF4-FFF2-40B4-BE49-F238E27FC236}">
                <a16:creationId xmlns:a16="http://schemas.microsoft.com/office/drawing/2014/main" id="{F905364F-5715-2844-9D48-9C2859D249BB}"/>
              </a:ext>
            </a:extLst>
          </p:cNvPr>
          <p:cNvSpPr/>
          <p:nvPr/>
        </p:nvSpPr>
        <p:spPr>
          <a:xfrm>
            <a:off x="250825" y="303213"/>
            <a:ext cx="1598400" cy="597600"/>
          </a:xfrm>
          <a:prstGeom prst="wedgeRoundRectCallout">
            <a:avLst>
              <a:gd name="adj1" fmla="val -6302"/>
              <a:gd name="adj2" fmla="val 31556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rgbClr val="7030A0"/>
                </a:solidFill>
              </a:rPr>
              <a:t>argumentieren</a:t>
            </a:r>
          </a:p>
        </p:txBody>
      </p:sp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23D98EBF-B5EC-D04E-9A3A-6EB7EB1CB549}"/>
              </a:ext>
            </a:extLst>
          </p:cNvPr>
          <p:cNvSpPr/>
          <p:nvPr/>
        </p:nvSpPr>
        <p:spPr>
          <a:xfrm>
            <a:off x="7302310" y="1014850"/>
            <a:ext cx="1598400" cy="597600"/>
          </a:xfrm>
          <a:prstGeom prst="wedgeRoundRectCallout">
            <a:avLst>
              <a:gd name="adj1" fmla="val -43576"/>
              <a:gd name="adj2" fmla="val 19564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rgbClr val="A3262A"/>
                </a:solidFill>
              </a:rPr>
              <a:t>Werte vs. Normen</a:t>
            </a:r>
          </a:p>
        </p:txBody>
      </p:sp>
    </p:spTree>
    <p:extLst>
      <p:ext uri="{BB962C8B-B14F-4D97-AF65-F5344CB8AC3E}">
        <p14:creationId xmlns:p14="http://schemas.microsoft.com/office/powerpoint/2010/main" val="37576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206C941D-49E8-8A43-9072-5AB8F8BE6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53604"/>
            <a:ext cx="9144001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Schülerargumente durch Trennung von deskriptiven und normativen Anteilen schärfen*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F08371A-E7A5-C648-A210-1126AF9DE94F}"/>
              </a:ext>
            </a:extLst>
          </p:cNvPr>
          <p:cNvSpPr txBox="1"/>
          <p:nvPr/>
        </p:nvSpPr>
        <p:spPr>
          <a:xfrm>
            <a:off x="157655" y="650818"/>
            <a:ext cx="8738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Die KMK-Standards fordern eine Trennung von Sach- und Wertebezug : </a:t>
            </a:r>
          </a:p>
          <a:p>
            <a:r>
              <a:rPr lang="de-DE" sz="1600" dirty="0"/>
              <a:t>(B3) „… unterscheiden zwischen deskriptiven und normativen Aussagen“</a:t>
            </a:r>
          </a:p>
          <a:p>
            <a:r>
              <a:rPr lang="de-DE" sz="1600" dirty="0"/>
              <a:t>(B4) „… identifizieren Werte, die normativen Aussagen zugrunde liegen“ </a:t>
            </a:r>
          </a:p>
          <a:p>
            <a:r>
              <a:rPr lang="de-DE" sz="1600" dirty="0"/>
              <a:t>Böttcher et al. (2016)* führen einige Gründe an, die dafür sprechen, das richtige Argumentieren über Trennung von Sach- und Wertebezug auch im Unterricht zur Förderung einer  Bewertungskompetenz in den Blick zu nehmen: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0883FE9-B71A-1F49-8BDE-A67AB1991B42}"/>
              </a:ext>
            </a:extLst>
          </p:cNvPr>
          <p:cNvSpPr txBox="1"/>
          <p:nvPr/>
        </p:nvSpPr>
        <p:spPr>
          <a:xfrm rot="16200000">
            <a:off x="7243156" y="2485524"/>
            <a:ext cx="354901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75" dirty="0"/>
              <a:t>* nach Böttcher et al. 2016. MNU Journal 69 (3): 150-157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C35A52-4B46-E14F-9463-88FDF8240414}"/>
              </a:ext>
            </a:extLst>
          </p:cNvPr>
          <p:cNvSpPr/>
          <p:nvPr/>
        </p:nvSpPr>
        <p:spPr>
          <a:xfrm>
            <a:off x="740462" y="2567336"/>
            <a:ext cx="2202763" cy="220276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Argument</a:t>
            </a:r>
            <a:r>
              <a:rPr lang="de-DE" dirty="0"/>
              <a:t>: </a:t>
            </a:r>
          </a:p>
          <a:p>
            <a:pPr algn="ctr"/>
            <a:r>
              <a:rPr lang="de-DE" dirty="0"/>
              <a:t>normativ deskriptiv</a:t>
            </a:r>
          </a:p>
          <a:p>
            <a:pPr algn="ctr"/>
            <a:r>
              <a:rPr lang="de-DE" dirty="0"/>
              <a:t>Konklusion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FF72969-83AC-C342-A9CD-CD8286488BFA}"/>
              </a:ext>
            </a:extLst>
          </p:cNvPr>
          <p:cNvGrpSpPr/>
          <p:nvPr/>
        </p:nvGrpSpPr>
        <p:grpSpPr>
          <a:xfrm>
            <a:off x="2943225" y="2203973"/>
            <a:ext cx="4960554" cy="1506786"/>
            <a:chOff x="2400300" y="1940063"/>
            <a:chExt cx="6614072" cy="2009051"/>
          </a:xfrm>
        </p:grpSpPr>
        <p:sp>
          <p:nvSpPr>
            <p:cNvPr id="6" name="Abgerundetes Rechteck 5">
              <a:extLst>
                <a:ext uri="{FF2B5EF4-FFF2-40B4-BE49-F238E27FC236}">
                  <a16:creationId xmlns:a16="http://schemas.microsoft.com/office/drawing/2014/main" id="{52E6FF0B-DDAB-4E4E-AFF9-1F57F2ABD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579" y="1940063"/>
              <a:ext cx="5943793" cy="790058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/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/>
              <a:r>
                <a:rPr lang="de-DE" altLang="de-DE" sz="1350" dirty="0">
                  <a:solidFill>
                    <a:srgbClr val="FFFFFF"/>
                  </a:solidFill>
                  <a:latin typeface="Calibri" panose="020F0502020204030204" pitchFamily="34" charset="0"/>
                </a:rPr>
                <a:t>Ein Argument wird sehr zugänglich, da es sich jeweils auf </a:t>
              </a:r>
              <a:r>
                <a:rPr lang="de-DE" altLang="de-DE" sz="135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ein </a:t>
              </a:r>
              <a:r>
                <a:rPr lang="de-DE" altLang="de-DE" sz="135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BeWERTungskriterium</a:t>
              </a:r>
              <a:r>
                <a:rPr lang="de-DE" altLang="de-DE" sz="135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350" dirty="0">
                  <a:solidFill>
                    <a:srgbClr val="FFFFFF"/>
                  </a:solidFill>
                  <a:latin typeface="Calibri" panose="020F0502020204030204" pitchFamily="34" charset="0"/>
                </a:rPr>
                <a:t>beschränkt</a:t>
              </a:r>
              <a:endParaRPr lang="de-DE" altLang="de-DE" sz="1125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" name="Gekrümmte Verbindung 2">
              <a:extLst>
                <a:ext uri="{FF2B5EF4-FFF2-40B4-BE49-F238E27FC236}">
                  <a16:creationId xmlns:a16="http://schemas.microsoft.com/office/drawing/2014/main" id="{253B401A-A413-E24E-BA62-47FDE0353706}"/>
                </a:ext>
              </a:extLst>
            </p:cNvPr>
            <p:cNvCxnSpPr>
              <a:cxnSpLocks/>
              <a:stCxn id="5" idx="6"/>
              <a:endCxn id="6" idx="1"/>
            </p:cNvCxnSpPr>
            <p:nvPr/>
          </p:nvCxnSpPr>
          <p:spPr>
            <a:xfrm flipV="1">
              <a:off x="2400300" y="2335093"/>
              <a:ext cx="670279" cy="1614021"/>
            </a:xfrm>
            <a:prstGeom prst="curvedConnector3">
              <a:avLst/>
            </a:prstGeom>
            <a:ln w="635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9854A16-0DAD-0145-A60D-B0242DE64DF3}"/>
              </a:ext>
            </a:extLst>
          </p:cNvPr>
          <p:cNvGrpSpPr/>
          <p:nvPr/>
        </p:nvGrpSpPr>
        <p:grpSpPr>
          <a:xfrm>
            <a:off x="2943225" y="2858130"/>
            <a:ext cx="4960554" cy="852629"/>
            <a:chOff x="2400300" y="2880853"/>
            <a:chExt cx="6614072" cy="1136837"/>
          </a:xfrm>
        </p:grpSpPr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ECBD539E-D52E-A84C-B242-17F8DCA9C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579" y="2880853"/>
              <a:ext cx="5943793" cy="790058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/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/>
              <a:r>
                <a:rPr lang="de-DE" altLang="de-DE" sz="1350" dirty="0">
                  <a:solidFill>
                    <a:srgbClr val="FFFFFF"/>
                  </a:solidFill>
                  <a:latin typeface="Calibri" panose="020F0502020204030204" pitchFamily="34" charset="0"/>
                </a:rPr>
                <a:t>Argumente haben einen Wiedererkennungswert, da nach dem </a:t>
              </a:r>
              <a:r>
                <a:rPr lang="de-DE" altLang="de-DE" sz="135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wiederkehrenden Muster der Verknüpfung von Sach- und Werteaussage </a:t>
              </a:r>
              <a:r>
                <a:rPr lang="de-DE" altLang="de-DE" sz="1350" dirty="0">
                  <a:solidFill>
                    <a:srgbClr val="FFFFFF"/>
                  </a:solidFill>
                  <a:latin typeface="Calibri" panose="020F0502020204030204" pitchFamily="34" charset="0"/>
                </a:rPr>
                <a:t>aufgebaut sind</a:t>
              </a:r>
              <a:endParaRPr lang="de-DE" altLang="de-DE" sz="1125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" name="Gekrümmte Verbindung 14">
              <a:extLst>
                <a:ext uri="{FF2B5EF4-FFF2-40B4-BE49-F238E27FC236}">
                  <a16:creationId xmlns:a16="http://schemas.microsoft.com/office/drawing/2014/main" id="{1DEF4631-3BF5-AE4B-B6A8-21530E2B7795}"/>
                </a:ext>
              </a:extLst>
            </p:cNvPr>
            <p:cNvCxnSpPr>
              <a:cxnSpLocks/>
              <a:stCxn id="5" idx="6"/>
              <a:endCxn id="8" idx="1"/>
            </p:cNvCxnSpPr>
            <p:nvPr/>
          </p:nvCxnSpPr>
          <p:spPr>
            <a:xfrm flipV="1">
              <a:off x="2400300" y="3275882"/>
              <a:ext cx="670279" cy="741808"/>
            </a:xfrm>
            <a:prstGeom prst="curvedConnector3">
              <a:avLst/>
            </a:prstGeom>
            <a:ln w="635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30FAC70-2BEA-8047-98D2-AB2DD891184C}"/>
              </a:ext>
            </a:extLst>
          </p:cNvPr>
          <p:cNvGrpSpPr/>
          <p:nvPr/>
        </p:nvGrpSpPr>
        <p:grpSpPr>
          <a:xfrm>
            <a:off x="2943225" y="3518884"/>
            <a:ext cx="4960553" cy="592544"/>
            <a:chOff x="2400300" y="4080510"/>
            <a:chExt cx="6614070" cy="790058"/>
          </a:xfrm>
        </p:grpSpPr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181C9C46-752B-1546-A989-76F37B7FB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577" y="4080510"/>
              <a:ext cx="5943793" cy="790058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/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/>
              <a:r>
                <a:rPr lang="de-DE" altLang="de-DE" sz="1350" dirty="0">
                  <a:solidFill>
                    <a:srgbClr val="FFFFFF"/>
                  </a:solidFill>
                  <a:latin typeface="Calibri" panose="020F0502020204030204" pitchFamily="34" charset="0"/>
                </a:rPr>
                <a:t>Ein Argument </a:t>
              </a:r>
              <a:r>
                <a:rPr lang="de-DE" altLang="de-DE" sz="135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fokussiert explizit die normativen Grundlagen</a:t>
              </a:r>
              <a:r>
                <a:rPr lang="de-DE" altLang="de-DE" sz="1350" dirty="0">
                  <a:solidFill>
                    <a:srgbClr val="FFFFFF"/>
                  </a:solidFill>
                  <a:latin typeface="Calibri" panose="020F0502020204030204" pitchFamily="34" charset="0"/>
                </a:rPr>
                <a:t>, d.h. den Wertebezug, und trennt diesen von den faktischen Grundlagen</a:t>
              </a:r>
            </a:p>
          </p:txBody>
        </p:sp>
        <p:cxnSp>
          <p:nvCxnSpPr>
            <p:cNvPr id="19" name="Gekrümmte Verbindung 18">
              <a:extLst>
                <a:ext uri="{FF2B5EF4-FFF2-40B4-BE49-F238E27FC236}">
                  <a16:creationId xmlns:a16="http://schemas.microsoft.com/office/drawing/2014/main" id="{0A7ECDF3-3F3E-BD49-B13E-480490E3EA34}"/>
                </a:ext>
              </a:extLst>
            </p:cNvPr>
            <p:cNvCxnSpPr>
              <a:cxnSpLocks/>
              <a:stCxn id="5" idx="6"/>
              <a:endCxn id="9" idx="1"/>
            </p:cNvCxnSpPr>
            <p:nvPr/>
          </p:nvCxnSpPr>
          <p:spPr>
            <a:xfrm>
              <a:off x="2400300" y="4336343"/>
              <a:ext cx="670277" cy="139196"/>
            </a:xfrm>
            <a:prstGeom prst="curvedConnector3">
              <a:avLst>
                <a:gd name="adj1" fmla="val 50000"/>
              </a:avLst>
            </a:prstGeom>
            <a:ln w="635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F1C83E6-F079-4748-AFA6-A03BF50808CD}"/>
              </a:ext>
            </a:extLst>
          </p:cNvPr>
          <p:cNvGrpSpPr/>
          <p:nvPr/>
        </p:nvGrpSpPr>
        <p:grpSpPr>
          <a:xfrm>
            <a:off x="2943225" y="3668719"/>
            <a:ext cx="4960553" cy="1101423"/>
            <a:chOff x="2400300" y="4281635"/>
            <a:chExt cx="6614071" cy="1468550"/>
          </a:xfrm>
        </p:grpSpPr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F5FB755C-186C-744C-9686-34329AE64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579" y="4960127"/>
              <a:ext cx="5943792" cy="790058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/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/>
              <a:r>
                <a:rPr lang="de-DE" altLang="de-DE" sz="1350" dirty="0">
                  <a:solidFill>
                    <a:srgbClr val="FFFFFF"/>
                  </a:solidFill>
                  <a:latin typeface="Calibri" panose="020F0502020204030204" pitchFamily="34" charset="0"/>
                </a:rPr>
                <a:t>Ein Argument </a:t>
              </a:r>
              <a:r>
                <a:rPr lang="de-DE" altLang="de-DE" sz="135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liefert eine Gewichtungseinheit </a:t>
              </a:r>
              <a:r>
                <a:rPr lang="de-DE" altLang="de-DE" sz="1350" dirty="0">
                  <a:solidFill>
                    <a:srgbClr val="FFFFFF"/>
                  </a:solidFill>
                  <a:latin typeface="Calibri" panose="020F0502020204030204" pitchFamily="34" charset="0"/>
                </a:rPr>
                <a:t>für den Abwägungsprozess</a:t>
              </a:r>
              <a:endParaRPr lang="de-DE" altLang="de-DE" sz="1125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3" name="Gekrümmte Verbindung 22">
              <a:extLst>
                <a:ext uri="{FF2B5EF4-FFF2-40B4-BE49-F238E27FC236}">
                  <a16:creationId xmlns:a16="http://schemas.microsoft.com/office/drawing/2014/main" id="{5210D58A-2C22-E04E-A252-6618CBBECA03}"/>
                </a:ext>
              </a:extLst>
            </p:cNvPr>
            <p:cNvCxnSpPr>
              <a:cxnSpLocks/>
              <a:stCxn id="5" idx="6"/>
              <a:endCxn id="10" idx="1"/>
            </p:cNvCxnSpPr>
            <p:nvPr/>
          </p:nvCxnSpPr>
          <p:spPr>
            <a:xfrm>
              <a:off x="2400300" y="4281635"/>
              <a:ext cx="670279" cy="1073522"/>
            </a:xfrm>
            <a:prstGeom prst="curvedConnector3">
              <a:avLst>
                <a:gd name="adj1" fmla="val 50000"/>
              </a:avLst>
            </a:prstGeom>
            <a:ln w="635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820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F6864AF-DACF-AC4E-B785-2C4CF3E3C20F}"/>
              </a:ext>
            </a:extLst>
          </p:cNvPr>
          <p:cNvSpPr txBox="1"/>
          <p:nvPr/>
        </p:nvSpPr>
        <p:spPr>
          <a:xfrm>
            <a:off x="165662" y="223700"/>
            <a:ext cx="8864272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Kontext: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Eine Mutation im GJB2-Gen (Gen für das Protein Connexin-26) führt zu einer genetisch bedingten Schwerhörigkeit. Das mutierte Allel wird autosomal rezessiv vererbt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(5 von 40 BE) </a:t>
            </a:r>
          </a:p>
          <a:p>
            <a:pPr>
              <a:spcBef>
                <a:spcPts val="900"/>
              </a:spcBef>
            </a:pPr>
            <a:r>
              <a:rPr lang="de-DE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Aufgabe: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7800" indent="-133350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• Formulieren Sie je ein Beispiel für eine Pro- und eine Contra Argumentation zur Durchführung  eines Gentests auf das mutierte GJB2-Allel im Rahmen einer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Pränataldiagnostik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1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177800" indent="-133350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• Nehmen Sie unter Berücksichtigung relevanter Werte Stellung zur Aussage des Mediziners (</a:t>
            </a:r>
            <a:r>
              <a:rPr lang="de-DE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Mat. 2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2D881BC-13A4-5241-A862-1A6AD3E2245F}"/>
              </a:ext>
            </a:extLst>
          </p:cNvPr>
          <p:cNvSpPr txBox="1"/>
          <p:nvPr/>
        </p:nvSpPr>
        <p:spPr>
          <a:xfrm rot="16200000">
            <a:off x="6730952" y="2504940"/>
            <a:ext cx="4566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verändert n. Biologie Abitur Leistungsfach Bayern; Stark-Verlag, 2018. S2017-44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1E63927-52ED-EA3D-CC17-06161B32B970}"/>
              </a:ext>
            </a:extLst>
          </p:cNvPr>
          <p:cNvGrpSpPr/>
          <p:nvPr/>
        </p:nvGrpSpPr>
        <p:grpSpPr>
          <a:xfrm>
            <a:off x="253108" y="2001110"/>
            <a:ext cx="5732800" cy="2774084"/>
            <a:chOff x="253108" y="2001110"/>
            <a:chExt cx="5732800" cy="2774084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58F6BA5-DDBA-174A-A730-53630AC0397C}"/>
                </a:ext>
              </a:extLst>
            </p:cNvPr>
            <p:cNvSpPr txBox="1"/>
            <p:nvPr/>
          </p:nvSpPr>
          <p:spPr>
            <a:xfrm>
              <a:off x="253108" y="2001110"/>
              <a:ext cx="573280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 1: </a:t>
              </a:r>
              <a:r>
                <a:rPr lang="de-DE" sz="1650" b="1" dirty="0">
                  <a:latin typeface="Calibri" panose="020F0502020204030204" pitchFamily="34" charset="0"/>
                  <a:cs typeface="Calibri" panose="020F0502020204030204" pitchFamily="34" charset="0"/>
                </a:rPr>
                <a:t>Argumentation mit Wertebezug</a:t>
              </a:r>
            </a:p>
            <a:p>
              <a:r>
                <a:rPr lang="de-DE" sz="1650" dirty="0">
                  <a:latin typeface="Calibri" panose="020F0502020204030204" pitchFamily="34" charset="0"/>
                  <a:cs typeface="Calibri" panose="020F0502020204030204" pitchFamily="34" charset="0"/>
                </a:rPr>
                <a:t>Bei einer Pro-/Contra-Argumentation werden Sachaussagen mit Werten verknüpft. Folgende Werte werden häufig genannt: </a:t>
              </a: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24874896-537C-5C41-98C9-B1FBF398AF93}"/>
                </a:ext>
              </a:extLst>
            </p:cNvPr>
            <p:cNvGrpSpPr/>
            <p:nvPr/>
          </p:nvGrpSpPr>
          <p:grpSpPr>
            <a:xfrm>
              <a:off x="344142" y="2879685"/>
              <a:ext cx="5307325" cy="1769180"/>
              <a:chOff x="211963" y="4438814"/>
              <a:chExt cx="4910334" cy="1769180"/>
            </a:xfrm>
          </p:grpSpPr>
          <p:sp>
            <p:nvSpPr>
              <p:cNvPr id="11" name="Abgerundetes Rechteck 10">
                <a:extLst>
                  <a:ext uri="{FF2B5EF4-FFF2-40B4-BE49-F238E27FC236}">
                    <a16:creationId xmlns:a16="http://schemas.microsoft.com/office/drawing/2014/main" id="{94DDB894-E62F-1E4F-A42E-EA6D21895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963" y="4438814"/>
                <a:ext cx="1584000" cy="36000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/>
                <a:r>
                  <a:rPr lang="de-DE" altLang="de-DE" sz="165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Umweltschutz</a:t>
                </a:r>
              </a:p>
            </p:txBody>
          </p:sp>
          <p:sp>
            <p:nvSpPr>
              <p:cNvPr id="12" name="Abgerundetes Rechteck 11">
                <a:extLst>
                  <a:ext uri="{FF2B5EF4-FFF2-40B4-BE49-F238E27FC236}">
                    <a16:creationId xmlns:a16="http://schemas.microsoft.com/office/drawing/2014/main" id="{316A6052-4F40-1D49-9323-455E37CE2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111" y="4438814"/>
                <a:ext cx="1584000" cy="36000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/>
                <a:r>
                  <a:rPr lang="de-DE" altLang="de-DE" sz="165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Glück</a:t>
                </a:r>
              </a:p>
            </p:txBody>
          </p:sp>
          <p:sp>
            <p:nvSpPr>
              <p:cNvPr id="13" name="Abgerundetes Rechteck 12">
                <a:extLst>
                  <a:ext uri="{FF2B5EF4-FFF2-40B4-BE49-F238E27FC236}">
                    <a16:creationId xmlns:a16="http://schemas.microsoft.com/office/drawing/2014/main" id="{1A247033-995A-C448-8A8A-3F88632F8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528" y="4441267"/>
                <a:ext cx="1584000" cy="36000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/>
                <a:r>
                  <a:rPr lang="de-DE" altLang="de-DE" sz="165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Leidverringerung</a:t>
                </a:r>
              </a:p>
            </p:txBody>
          </p:sp>
          <p:sp>
            <p:nvSpPr>
              <p:cNvPr id="14" name="Abgerundetes Rechteck 13">
                <a:extLst>
                  <a:ext uri="{FF2B5EF4-FFF2-40B4-BE49-F238E27FC236}">
                    <a16:creationId xmlns:a16="http://schemas.microsoft.com/office/drawing/2014/main" id="{15D9A82C-73A7-0F4A-BF22-218C099DB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963" y="4922935"/>
                <a:ext cx="1584000" cy="36000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/>
                <a:r>
                  <a:rPr lang="de-DE" altLang="de-DE" sz="165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Freiheit</a:t>
                </a:r>
              </a:p>
            </p:txBody>
          </p:sp>
          <p:sp>
            <p:nvSpPr>
              <p:cNvPr id="15" name="Abgerundetes Rechteck 14">
                <a:extLst>
                  <a:ext uri="{FF2B5EF4-FFF2-40B4-BE49-F238E27FC236}">
                    <a16:creationId xmlns:a16="http://schemas.microsoft.com/office/drawing/2014/main" id="{8D6C54ED-34EB-7C40-9382-C0834177D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380" y="4922935"/>
                <a:ext cx="1584000" cy="36000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/>
                <a:r>
                  <a:rPr lang="de-DE" altLang="de-DE" sz="165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Freundschaft</a:t>
                </a:r>
              </a:p>
            </p:txBody>
          </p:sp>
          <p:sp>
            <p:nvSpPr>
              <p:cNvPr id="16" name="Abgerundetes Rechteck 15">
                <a:extLst>
                  <a:ext uri="{FF2B5EF4-FFF2-40B4-BE49-F238E27FC236}">
                    <a16:creationId xmlns:a16="http://schemas.microsoft.com/office/drawing/2014/main" id="{C9B14056-6993-9D4D-B354-AB9F2CC4C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528" y="4922935"/>
                <a:ext cx="1584000" cy="36000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/>
                <a:r>
                  <a:rPr lang="de-DE" altLang="de-DE" sz="165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Gesundheit</a:t>
                </a:r>
              </a:p>
            </p:txBody>
          </p:sp>
          <p:sp>
            <p:nvSpPr>
              <p:cNvPr id="17" name="Abgerundetes Rechteck 16">
                <a:extLst>
                  <a:ext uri="{FF2B5EF4-FFF2-40B4-BE49-F238E27FC236}">
                    <a16:creationId xmlns:a16="http://schemas.microsoft.com/office/drawing/2014/main" id="{7280D469-D408-244F-890D-D6C13CBC6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75" y="5385552"/>
                <a:ext cx="1584000" cy="36000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/>
                <a:r>
                  <a:rPr lang="de-DE" altLang="de-DE" sz="165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Wohlstand</a:t>
                </a:r>
              </a:p>
            </p:txBody>
          </p:sp>
          <p:sp>
            <p:nvSpPr>
              <p:cNvPr id="18" name="Abgerundetes Rechteck 17">
                <a:extLst>
                  <a:ext uri="{FF2B5EF4-FFF2-40B4-BE49-F238E27FC236}">
                    <a16:creationId xmlns:a16="http://schemas.microsoft.com/office/drawing/2014/main" id="{E6545A35-9C79-4E43-8B77-821483383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123" y="5385552"/>
                <a:ext cx="1584000" cy="36000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/>
                <a:r>
                  <a:rPr lang="de-DE" altLang="de-DE" sz="165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Menschenwürde</a:t>
                </a:r>
              </a:p>
            </p:txBody>
          </p:sp>
          <p:sp>
            <p:nvSpPr>
              <p:cNvPr id="19" name="Abgerundetes Rechteck 18">
                <a:extLst>
                  <a:ext uri="{FF2B5EF4-FFF2-40B4-BE49-F238E27FC236}">
                    <a16:creationId xmlns:a16="http://schemas.microsoft.com/office/drawing/2014/main" id="{35BEFC48-3D63-9442-B5D8-132DF87A8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528" y="5400413"/>
                <a:ext cx="1584000" cy="36000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/>
                <a:r>
                  <a:rPr lang="de-DE" altLang="de-DE" sz="165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Bildung</a:t>
                </a:r>
              </a:p>
            </p:txBody>
          </p:sp>
          <p:sp>
            <p:nvSpPr>
              <p:cNvPr id="20" name="Abgerundetes Rechteck 19">
                <a:extLst>
                  <a:ext uri="{FF2B5EF4-FFF2-40B4-BE49-F238E27FC236}">
                    <a16:creationId xmlns:a16="http://schemas.microsoft.com/office/drawing/2014/main" id="{F06E3B56-E82D-7C42-AA2B-C84F6519B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8297" y="5847994"/>
                <a:ext cx="1584000" cy="36000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/>
                <a:r>
                  <a:rPr lang="de-DE" altLang="de-DE" sz="165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Sicherheit</a:t>
                </a:r>
              </a:p>
            </p:txBody>
          </p:sp>
          <p:sp>
            <p:nvSpPr>
              <p:cNvPr id="21" name="Abgerundetes Rechteck 20">
                <a:extLst>
                  <a:ext uri="{FF2B5EF4-FFF2-40B4-BE49-F238E27FC236}">
                    <a16:creationId xmlns:a16="http://schemas.microsoft.com/office/drawing/2014/main" id="{E627F943-6D6E-B442-AEFA-992392B1B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75" y="5847994"/>
                <a:ext cx="1584000" cy="36000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/>
                <a:r>
                  <a:rPr lang="de-DE" altLang="de-DE" sz="165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Gehorsam</a:t>
                </a:r>
              </a:p>
            </p:txBody>
          </p:sp>
          <p:sp>
            <p:nvSpPr>
              <p:cNvPr id="22" name="Abgerundetes Rechteck 21">
                <a:extLst>
                  <a:ext uri="{FF2B5EF4-FFF2-40B4-BE49-F238E27FC236}">
                    <a16:creationId xmlns:a16="http://schemas.microsoft.com/office/drawing/2014/main" id="{E11AF1E1-353C-8741-9877-9C830F905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123" y="5847994"/>
                <a:ext cx="1584000" cy="36000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914400"/>
                <a:r>
                  <a:rPr lang="de-DE" altLang="de-DE" sz="165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Fortschritt</a:t>
                </a:r>
              </a:p>
            </p:txBody>
          </p:sp>
        </p:grp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4A53603-FF54-D443-81A5-2B616F6484E5}"/>
                </a:ext>
              </a:extLst>
            </p:cNvPr>
            <p:cNvSpPr/>
            <p:nvPr/>
          </p:nvSpPr>
          <p:spPr>
            <a:xfrm>
              <a:off x="253109" y="2001110"/>
              <a:ext cx="5631224" cy="2774084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B52EB1C-686F-774B-9EF6-16892E31DF6C}"/>
              </a:ext>
            </a:extLst>
          </p:cNvPr>
          <p:cNvGrpSpPr/>
          <p:nvPr/>
        </p:nvGrpSpPr>
        <p:grpSpPr>
          <a:xfrm>
            <a:off x="5985908" y="1988440"/>
            <a:ext cx="2904983" cy="2786751"/>
            <a:chOff x="5985908" y="1988440"/>
            <a:chExt cx="2904983" cy="2786751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E1784E3-87C6-F64F-997B-F681958F7FD9}"/>
                </a:ext>
              </a:extLst>
            </p:cNvPr>
            <p:cNvSpPr txBox="1"/>
            <p:nvPr/>
          </p:nvSpPr>
          <p:spPr>
            <a:xfrm>
              <a:off x="5992272" y="1988440"/>
              <a:ext cx="2898619" cy="237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 2: </a:t>
              </a:r>
              <a:r>
                <a:rPr lang="de-DE" sz="1650" b="1" dirty="0">
                  <a:latin typeface="Calibri" panose="020F0502020204030204" pitchFamily="34" charset="0"/>
                  <a:cs typeface="Calibri" panose="020F0502020204030204" pitchFamily="34" charset="0"/>
                </a:rPr>
                <a:t>Standpunkt eines Mediziners</a:t>
              </a:r>
            </a:p>
            <a:p>
              <a:r>
                <a:rPr lang="de-DE" sz="1650" dirty="0">
                  <a:latin typeface="Calibri" panose="020F0502020204030204" pitchFamily="34" charset="0"/>
                  <a:cs typeface="Calibri" panose="020F0502020204030204" pitchFamily="34" charset="0"/>
                </a:rPr>
                <a:t>“Familien sollten unbedingt den Gentest in der </a:t>
              </a:r>
              <a:r>
                <a:rPr lang="de-DE" sz="165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Pränataldiag-nostik</a:t>
              </a:r>
              <a:r>
                <a:rPr lang="de-DE" sz="1650" dirty="0">
                  <a:latin typeface="Calibri" panose="020F0502020204030204" pitchFamily="34" charset="0"/>
                  <a:cs typeface="Calibri" panose="020F0502020204030204" pitchFamily="34" charset="0"/>
                </a:rPr>
                <a:t> nutzen, um Aufschluss darüber zu erhalten, ob ein Kind von genetisch bedingter Schwerhörigkeit betroffen sein wird.“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BBF9AA7-D89B-374E-85E7-E581687ABF47}"/>
                </a:ext>
              </a:extLst>
            </p:cNvPr>
            <p:cNvSpPr/>
            <p:nvPr/>
          </p:nvSpPr>
          <p:spPr>
            <a:xfrm>
              <a:off x="5985908" y="2001108"/>
              <a:ext cx="2898619" cy="2774083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4697C969-9F77-394D-8CC5-85356F9E6E9B}"/>
              </a:ext>
            </a:extLst>
          </p:cNvPr>
          <p:cNvSpPr txBox="1"/>
          <p:nvPr/>
        </p:nvSpPr>
        <p:spPr>
          <a:xfrm rot="270214">
            <a:off x="8137197" y="255431"/>
            <a:ext cx="807508" cy="715581"/>
          </a:xfrm>
          <a:prstGeom prst="rect">
            <a:avLst/>
          </a:prstGeom>
          <a:solidFill>
            <a:srgbClr val="C00000">
              <a:alpha val="39608"/>
            </a:srgbClr>
          </a:solidFill>
          <a:ln w="19050">
            <a:solidFill>
              <a:srgbClr val="A32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Bayern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endParaRPr lang="de-DE" sz="16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Argumentationsfehler: Naturalistischer Fehlschluss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4CD8E8C-9F43-6644-BCAD-81BD34DDD738}"/>
              </a:ext>
            </a:extLst>
          </p:cNvPr>
          <p:cNvSpPr txBox="1"/>
          <p:nvPr/>
        </p:nvSpPr>
        <p:spPr>
          <a:xfrm>
            <a:off x="1857982" y="648808"/>
            <a:ext cx="5466945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525" algn="ctr"/>
            <a:r>
              <a:rPr lang="de-DE" sz="1650" dirty="0">
                <a:solidFill>
                  <a:srgbClr val="7030A0"/>
                </a:solidFill>
              </a:rPr>
              <a:t>Argumentation</a:t>
            </a:r>
            <a:r>
              <a:rPr lang="de-DE" sz="1650" dirty="0"/>
              <a:t> mit Unterscheidung </a:t>
            </a:r>
            <a:r>
              <a:rPr lang="de-DE" sz="1650" dirty="0">
                <a:solidFill>
                  <a:schemeClr val="accent6"/>
                </a:solidFill>
              </a:rPr>
              <a:t>deskriptiv</a:t>
            </a:r>
            <a:r>
              <a:rPr lang="de-DE" sz="1650" dirty="0"/>
              <a:t>/</a:t>
            </a:r>
            <a:r>
              <a:rPr lang="de-DE" sz="1650" dirty="0">
                <a:solidFill>
                  <a:schemeClr val="accent6"/>
                </a:solidFill>
              </a:rPr>
              <a:t>normativ</a:t>
            </a:r>
            <a:endParaRPr lang="de-DE" sz="1200" dirty="0">
              <a:solidFill>
                <a:schemeClr val="accent6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7DB8611-6017-A441-A229-F3C5AAD8F041}"/>
              </a:ext>
            </a:extLst>
          </p:cNvPr>
          <p:cNvSpPr txBox="1"/>
          <p:nvPr/>
        </p:nvSpPr>
        <p:spPr>
          <a:xfrm>
            <a:off x="156790" y="1243651"/>
            <a:ext cx="8422545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dirty="0"/>
              <a:t>• </a:t>
            </a:r>
            <a:r>
              <a:rPr lang="de-DE" sz="1650" b="1" dirty="0"/>
              <a:t>Sachaussage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Deskriptive</a:t>
            </a:r>
            <a:r>
              <a:rPr lang="de-DE" sz="1650" dirty="0"/>
              <a:t> Prämisse): </a:t>
            </a:r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r>
              <a:rPr lang="de-DE" sz="1650" dirty="0"/>
              <a:t>• 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dirty="0"/>
              <a:t>„</a:t>
            </a:r>
            <a:r>
              <a:rPr lang="de-DE" sz="1650" b="1" dirty="0"/>
              <a:t>Werteaussage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scheinbar normative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dirty="0"/>
              <a:t>Prämisse)“:</a:t>
            </a:r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r>
              <a:rPr lang="de-DE" sz="1650" dirty="0"/>
              <a:t>► </a:t>
            </a:r>
            <a:r>
              <a:rPr lang="de-DE" sz="1650" b="1" dirty="0"/>
              <a:t>Schlussfolgerung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Normative</a:t>
            </a:r>
            <a:r>
              <a:rPr lang="de-DE" sz="1650" dirty="0"/>
              <a:t> Konklusion):</a:t>
            </a:r>
          </a:p>
        </p:txBody>
      </p:sp>
      <p:sp>
        <p:nvSpPr>
          <p:cNvPr id="30" name="Abgerundete rechteckige Legende 29">
            <a:extLst>
              <a:ext uri="{FF2B5EF4-FFF2-40B4-BE49-F238E27FC236}">
                <a16:creationId xmlns:a16="http://schemas.microsoft.com/office/drawing/2014/main" id="{9F7793B5-8891-3A47-95AA-7EBDF3C6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1620269"/>
            <a:ext cx="5421361" cy="465167"/>
          </a:xfrm>
          <a:prstGeom prst="wedgeRoundRectCallout">
            <a:avLst>
              <a:gd name="adj1" fmla="val -57748"/>
              <a:gd name="adj2" fmla="val -49299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Bei der Genmanipulation wird künstlich ein Gentransfer über Artgrenzen (horizontaler Gentransfer) durchgeführt.</a:t>
            </a:r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1EB45B9F-4762-3047-AB85-3B03D865D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2592898"/>
            <a:ext cx="5421361" cy="465167"/>
          </a:xfrm>
          <a:prstGeom prst="wedgeRoundRectCallout">
            <a:avLst>
              <a:gd name="adj1" fmla="val -56833"/>
              <a:gd name="adj2" fmla="val -54036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Horizontaler Gentransfer in die Keimbahn von Pflanzen kommt so in der Natur nicht vor.</a:t>
            </a:r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ABCE70F5-2F76-404E-88BB-93174E169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4170860"/>
            <a:ext cx="5421361" cy="465167"/>
          </a:xfrm>
          <a:prstGeom prst="wedgeRoundRectCallout">
            <a:avLst>
              <a:gd name="adj1" fmla="val -56529"/>
              <a:gd name="adj2" fmla="val -56404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Also sollten keine gentechnischen Veränderungen an der Pflanze durchgeführt werden.</a:t>
            </a:r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A80E614C-83A3-C649-8264-87DEFBC84657}"/>
              </a:ext>
            </a:extLst>
          </p:cNvPr>
          <p:cNvSpPr/>
          <p:nvPr/>
        </p:nvSpPr>
        <p:spPr>
          <a:xfrm>
            <a:off x="250825" y="303213"/>
            <a:ext cx="1598400" cy="597600"/>
          </a:xfrm>
          <a:prstGeom prst="wedgeRoundRectCallout">
            <a:avLst>
              <a:gd name="adj1" fmla="val 38610"/>
              <a:gd name="adj2" fmla="val -1288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6"/>
                </a:solidFill>
              </a:rPr>
              <a:t>deskriptiv vs. normativ</a:t>
            </a:r>
          </a:p>
        </p:txBody>
      </p:sp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DCBE93D3-D039-C442-8D3B-66A992356ED0}"/>
              </a:ext>
            </a:extLst>
          </p:cNvPr>
          <p:cNvSpPr/>
          <p:nvPr/>
        </p:nvSpPr>
        <p:spPr>
          <a:xfrm>
            <a:off x="7294775" y="312923"/>
            <a:ext cx="1598400" cy="597600"/>
          </a:xfrm>
          <a:prstGeom prst="wedgeRoundRectCallout">
            <a:avLst>
              <a:gd name="adj1" fmla="val -6302"/>
              <a:gd name="adj2" fmla="val 31556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rgbClr val="7030A0"/>
                </a:solidFill>
              </a:rPr>
              <a:t>argumentieren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F0102E9-2677-2142-ABDD-0B185DBCAD5D}"/>
              </a:ext>
            </a:extLst>
          </p:cNvPr>
          <p:cNvGrpSpPr/>
          <p:nvPr/>
        </p:nvGrpSpPr>
        <p:grpSpPr>
          <a:xfrm>
            <a:off x="6296140" y="2157805"/>
            <a:ext cx="2726481" cy="584775"/>
            <a:chOff x="6296140" y="2157805"/>
            <a:chExt cx="2726481" cy="584775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AA8EA691-22D7-0148-9EAD-47353B36EC0A}"/>
                </a:ext>
              </a:extLst>
            </p:cNvPr>
            <p:cNvSpPr txBox="1"/>
            <p:nvPr/>
          </p:nvSpPr>
          <p:spPr>
            <a:xfrm>
              <a:off x="6613053" y="2157805"/>
              <a:ext cx="2409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525" algn="ctr"/>
              <a:r>
                <a:rPr lang="de-DE" altLang="de-DE" sz="1600" b="1" dirty="0">
                  <a:solidFill>
                    <a:srgbClr val="A3262A"/>
                  </a:solidFill>
                </a:rPr>
                <a:t>UNZULÄSSIG</a:t>
              </a:r>
              <a:r>
                <a:rPr lang="de-DE" altLang="de-DE" sz="1600" dirty="0">
                  <a:solidFill>
                    <a:srgbClr val="A3262A"/>
                  </a:solidFill>
                </a:rPr>
                <a:t>: Nur weil es </a:t>
              </a:r>
              <a:r>
                <a:rPr lang="de-DE" altLang="de-DE" sz="1600" dirty="0" err="1">
                  <a:solidFill>
                    <a:srgbClr val="A3262A"/>
                  </a:solidFill>
                </a:rPr>
                <a:t>un-naturlich</a:t>
              </a:r>
              <a:r>
                <a:rPr lang="de-DE" altLang="de-DE" sz="1600" dirty="0">
                  <a:solidFill>
                    <a:srgbClr val="A3262A"/>
                  </a:solidFill>
                </a:rPr>
                <a:t>, …</a:t>
              </a:r>
              <a:endParaRPr lang="de-DE" altLang="de-DE" sz="1600" b="1" dirty="0">
                <a:solidFill>
                  <a:srgbClr val="A3262A"/>
                </a:solidFill>
                <a:sym typeface="Wingdings" pitchFamily="2" charset="2"/>
              </a:endParaRPr>
            </a:p>
          </p:txBody>
        </p:sp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D2E2B5B4-2919-0440-8986-30186D10DACD}"/>
                </a:ext>
              </a:extLst>
            </p:cNvPr>
            <p:cNvCxnSpPr/>
            <p:nvPr/>
          </p:nvCxnSpPr>
          <p:spPr>
            <a:xfrm flipH="1">
              <a:off x="6296140" y="2341084"/>
              <a:ext cx="402115" cy="187287"/>
            </a:xfrm>
            <a:prstGeom prst="line">
              <a:avLst/>
            </a:prstGeom>
            <a:ln w="22225">
              <a:solidFill>
                <a:srgbClr val="A32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5F46B1-BFAF-CD4B-8E9A-37E97B669130}"/>
              </a:ext>
            </a:extLst>
          </p:cNvPr>
          <p:cNvGrpSpPr/>
          <p:nvPr/>
        </p:nvGrpSpPr>
        <p:grpSpPr>
          <a:xfrm>
            <a:off x="4954836" y="3418056"/>
            <a:ext cx="4032374" cy="830997"/>
            <a:chOff x="4954836" y="3418056"/>
            <a:chExt cx="4032374" cy="830997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E1045CEA-9B39-E64C-AC43-F0F455AC5D74}"/>
                </a:ext>
              </a:extLst>
            </p:cNvPr>
            <p:cNvSpPr txBox="1"/>
            <p:nvPr/>
          </p:nvSpPr>
          <p:spPr>
            <a:xfrm>
              <a:off x="5155894" y="3418056"/>
              <a:ext cx="38313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altLang="de-DE" sz="1600" b="1" dirty="0">
                  <a:solidFill>
                    <a:srgbClr val="A3262A"/>
                  </a:solidFill>
                </a:rPr>
                <a:t>NATURALISTISCHER FEHLSCHLUSS</a:t>
              </a:r>
              <a:r>
                <a:rPr lang="de-DE" altLang="de-DE" sz="1600" dirty="0">
                  <a:solidFill>
                    <a:srgbClr val="A3262A"/>
                  </a:solidFill>
                </a:rPr>
                <a:t>:</a:t>
              </a:r>
            </a:p>
            <a:p>
              <a:pPr algn="r"/>
              <a:r>
                <a:rPr lang="de-DE" altLang="de-DE" sz="1600" dirty="0">
                  <a:solidFill>
                    <a:srgbClr val="A3262A"/>
                  </a:solidFill>
                </a:rPr>
                <a:t>aus zwei </a:t>
              </a:r>
              <a:r>
                <a:rPr lang="de-DE" altLang="de-DE" sz="1600" dirty="0">
                  <a:solidFill>
                    <a:schemeClr val="accent6"/>
                  </a:solidFill>
                </a:rPr>
                <a:t>deskriptiven</a:t>
              </a:r>
              <a:r>
                <a:rPr lang="de-DE" altLang="de-DE" sz="1600" dirty="0">
                  <a:solidFill>
                    <a:srgbClr val="A3262A"/>
                  </a:solidFill>
                </a:rPr>
                <a:t> Prämissen wird eine Schlussfolgerung gezogen. </a:t>
              </a:r>
              <a:endParaRPr lang="de-DE" altLang="de-DE" sz="1600" b="1" dirty="0">
                <a:solidFill>
                  <a:srgbClr val="A3262A"/>
                </a:solidFill>
                <a:sym typeface="Wingdings" pitchFamily="2" charset="2"/>
              </a:endParaRPr>
            </a:p>
          </p:txBody>
        </p: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85155415-33FF-804B-9EDE-13E35C4C5C91}"/>
                </a:ext>
              </a:extLst>
            </p:cNvPr>
            <p:cNvCxnSpPr/>
            <p:nvPr/>
          </p:nvCxnSpPr>
          <p:spPr>
            <a:xfrm flipH="1">
              <a:off x="4954836" y="3908660"/>
              <a:ext cx="402115" cy="187287"/>
            </a:xfrm>
            <a:prstGeom prst="line">
              <a:avLst/>
            </a:prstGeom>
            <a:ln w="22225">
              <a:solidFill>
                <a:srgbClr val="A32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4545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Argumentationsfehler: Naturalistischer Fehlschluss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4CD8E8C-9F43-6644-BCAD-81BD34DDD738}"/>
              </a:ext>
            </a:extLst>
          </p:cNvPr>
          <p:cNvSpPr txBox="1"/>
          <p:nvPr/>
        </p:nvSpPr>
        <p:spPr>
          <a:xfrm>
            <a:off x="1857982" y="648808"/>
            <a:ext cx="5466945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525" algn="ctr"/>
            <a:r>
              <a:rPr lang="de-DE" sz="1650" dirty="0">
                <a:solidFill>
                  <a:srgbClr val="7030A0"/>
                </a:solidFill>
              </a:rPr>
              <a:t>Argumentation</a:t>
            </a:r>
            <a:r>
              <a:rPr lang="de-DE" sz="1650" dirty="0"/>
              <a:t> mit Unterscheidung </a:t>
            </a:r>
            <a:r>
              <a:rPr lang="de-DE" sz="1650" dirty="0">
                <a:solidFill>
                  <a:schemeClr val="accent6"/>
                </a:solidFill>
              </a:rPr>
              <a:t>deskriptiv</a:t>
            </a:r>
            <a:r>
              <a:rPr lang="de-DE" sz="1650" dirty="0"/>
              <a:t>/</a:t>
            </a:r>
            <a:r>
              <a:rPr lang="de-DE" sz="1650" dirty="0">
                <a:solidFill>
                  <a:schemeClr val="accent6"/>
                </a:solidFill>
              </a:rPr>
              <a:t>normativ</a:t>
            </a:r>
            <a:endParaRPr lang="de-DE" sz="1200" dirty="0">
              <a:solidFill>
                <a:schemeClr val="accent6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7DB8611-6017-A441-A229-F3C5AAD8F041}"/>
              </a:ext>
            </a:extLst>
          </p:cNvPr>
          <p:cNvSpPr txBox="1"/>
          <p:nvPr/>
        </p:nvSpPr>
        <p:spPr>
          <a:xfrm>
            <a:off x="1515332" y="1243651"/>
            <a:ext cx="6975530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dirty="0"/>
              <a:t>• </a:t>
            </a:r>
            <a:r>
              <a:rPr lang="de-DE" sz="1650" b="1" dirty="0"/>
              <a:t>Sachaussage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Deskriptive</a:t>
            </a:r>
            <a:r>
              <a:rPr lang="de-DE" sz="1650" dirty="0"/>
              <a:t> Prämisse): </a:t>
            </a:r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r>
              <a:rPr lang="de-DE" sz="1650" dirty="0"/>
              <a:t>• 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dirty="0"/>
              <a:t>„</a:t>
            </a:r>
            <a:r>
              <a:rPr lang="de-DE" sz="1650" b="1" dirty="0"/>
              <a:t>Werteaussage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scheinbar normative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dirty="0"/>
              <a:t>Prämisse)“:</a:t>
            </a:r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r>
              <a:rPr lang="de-DE" sz="1650" dirty="0"/>
              <a:t>► </a:t>
            </a:r>
            <a:r>
              <a:rPr lang="de-DE" sz="1650" b="1" dirty="0"/>
              <a:t>Schlussfolgerung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Normative</a:t>
            </a:r>
            <a:r>
              <a:rPr lang="de-DE" sz="1650" dirty="0"/>
              <a:t> Konklusion):</a:t>
            </a:r>
          </a:p>
        </p:txBody>
      </p:sp>
      <p:sp>
        <p:nvSpPr>
          <p:cNvPr id="30" name="Abgerundete rechteckige Legende 29">
            <a:extLst>
              <a:ext uri="{FF2B5EF4-FFF2-40B4-BE49-F238E27FC236}">
                <a16:creationId xmlns:a16="http://schemas.microsoft.com/office/drawing/2014/main" id="{9F7793B5-8891-3A47-95AA-7EBDF3C6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884" y="1620269"/>
            <a:ext cx="5098867" cy="465167"/>
          </a:xfrm>
          <a:prstGeom prst="wedgeRoundRectCallout">
            <a:avLst>
              <a:gd name="adj1" fmla="val -57748"/>
              <a:gd name="adj2" fmla="val -49299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Bei der Genmanipulation wird künstlich ein Gentransfer über Artgrenzen (horizontaler Gentransfer) durchgeführt.</a:t>
            </a:r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1EB45B9F-4762-3047-AB85-3B03D865D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884" y="2592898"/>
            <a:ext cx="5094835" cy="465167"/>
          </a:xfrm>
          <a:prstGeom prst="wedgeRoundRectCallout">
            <a:avLst>
              <a:gd name="adj1" fmla="val -56833"/>
              <a:gd name="adj2" fmla="val -54036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Horizontaler Gentransfer kommt auch in der Natur vor.</a:t>
            </a:r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ABCE70F5-2F76-404E-88BB-93174E169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885" y="4170860"/>
            <a:ext cx="5094834" cy="465167"/>
          </a:xfrm>
          <a:prstGeom prst="wedgeRoundRectCallout">
            <a:avLst>
              <a:gd name="adj1" fmla="val -56529"/>
              <a:gd name="adj2" fmla="val -56404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Also dürfen gentechnische Veränderungen an Pflanzen durchgeführt werden.</a:t>
            </a:r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A80E614C-83A3-C649-8264-87DEFBC84657}"/>
              </a:ext>
            </a:extLst>
          </p:cNvPr>
          <p:cNvSpPr/>
          <p:nvPr/>
        </p:nvSpPr>
        <p:spPr>
          <a:xfrm>
            <a:off x="250825" y="303213"/>
            <a:ext cx="1598400" cy="597600"/>
          </a:xfrm>
          <a:prstGeom prst="wedgeRoundRectCallout">
            <a:avLst>
              <a:gd name="adj1" fmla="val 38610"/>
              <a:gd name="adj2" fmla="val -1288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6"/>
                </a:solidFill>
              </a:rPr>
              <a:t>deskriptiv vs. normativ</a:t>
            </a:r>
          </a:p>
        </p:txBody>
      </p:sp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DCBE93D3-D039-C442-8D3B-66A992356ED0}"/>
              </a:ext>
            </a:extLst>
          </p:cNvPr>
          <p:cNvSpPr/>
          <p:nvPr/>
        </p:nvSpPr>
        <p:spPr>
          <a:xfrm>
            <a:off x="7294775" y="312923"/>
            <a:ext cx="1598400" cy="597600"/>
          </a:xfrm>
          <a:prstGeom prst="wedgeRoundRectCallout">
            <a:avLst>
              <a:gd name="adj1" fmla="val -6302"/>
              <a:gd name="adj2" fmla="val 31556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rgbClr val="7030A0"/>
                </a:solidFill>
              </a:rPr>
              <a:t>argumentieren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F0102E9-2677-2142-ABDD-0B185DBCAD5D}"/>
              </a:ext>
            </a:extLst>
          </p:cNvPr>
          <p:cNvGrpSpPr/>
          <p:nvPr/>
        </p:nvGrpSpPr>
        <p:grpSpPr>
          <a:xfrm>
            <a:off x="6313714" y="2079425"/>
            <a:ext cx="2708907" cy="584775"/>
            <a:chOff x="6313714" y="2157805"/>
            <a:chExt cx="2708907" cy="584775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AA8EA691-22D7-0148-9EAD-47353B36EC0A}"/>
                </a:ext>
              </a:extLst>
            </p:cNvPr>
            <p:cNvSpPr txBox="1"/>
            <p:nvPr/>
          </p:nvSpPr>
          <p:spPr>
            <a:xfrm>
              <a:off x="6613053" y="2157805"/>
              <a:ext cx="2409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525" algn="ctr"/>
              <a:r>
                <a:rPr lang="de-DE" altLang="de-DE" sz="1600" b="1" dirty="0">
                  <a:solidFill>
                    <a:srgbClr val="A3262A"/>
                  </a:solidFill>
                </a:rPr>
                <a:t>UNZULÄSSIG</a:t>
              </a:r>
              <a:r>
                <a:rPr lang="de-DE" altLang="de-DE" sz="1600" dirty="0">
                  <a:solidFill>
                    <a:srgbClr val="A3262A"/>
                  </a:solidFill>
                </a:rPr>
                <a:t>: Nur weil es natürlich ist, …</a:t>
              </a:r>
              <a:endParaRPr lang="de-DE" altLang="de-DE" sz="1600" b="1" dirty="0">
                <a:solidFill>
                  <a:srgbClr val="A3262A"/>
                </a:solidFill>
                <a:sym typeface="Wingdings" pitchFamily="2" charset="2"/>
              </a:endParaRPr>
            </a:p>
          </p:txBody>
        </p:sp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D2E2B5B4-2919-0440-8986-30186D10DA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13714" y="2341084"/>
              <a:ext cx="384541" cy="309046"/>
            </a:xfrm>
            <a:prstGeom prst="line">
              <a:avLst/>
            </a:prstGeom>
            <a:ln w="22225">
              <a:solidFill>
                <a:srgbClr val="A32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5F46B1-BFAF-CD4B-8E9A-37E97B669130}"/>
              </a:ext>
            </a:extLst>
          </p:cNvPr>
          <p:cNvGrpSpPr/>
          <p:nvPr/>
        </p:nvGrpSpPr>
        <p:grpSpPr>
          <a:xfrm>
            <a:off x="5364142" y="3418056"/>
            <a:ext cx="3623068" cy="830997"/>
            <a:chOff x="5364142" y="3418056"/>
            <a:chExt cx="3623068" cy="830997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E1045CEA-9B39-E64C-AC43-F0F455AC5D74}"/>
                </a:ext>
              </a:extLst>
            </p:cNvPr>
            <p:cNvSpPr txBox="1"/>
            <p:nvPr/>
          </p:nvSpPr>
          <p:spPr>
            <a:xfrm>
              <a:off x="5521234" y="3418056"/>
              <a:ext cx="34659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altLang="de-DE" sz="1600" b="1" dirty="0">
                  <a:solidFill>
                    <a:srgbClr val="A3262A"/>
                  </a:solidFill>
                </a:rPr>
                <a:t>NATURALISTISCHER FEHLSCHLUSS</a:t>
              </a:r>
              <a:r>
                <a:rPr lang="de-DE" altLang="de-DE" sz="1600" dirty="0">
                  <a:solidFill>
                    <a:srgbClr val="A3262A"/>
                  </a:solidFill>
                </a:rPr>
                <a:t>:</a:t>
              </a:r>
            </a:p>
            <a:p>
              <a:pPr algn="r"/>
              <a:r>
                <a:rPr lang="de-DE" altLang="de-DE" sz="1600" dirty="0">
                  <a:solidFill>
                    <a:srgbClr val="A3262A"/>
                  </a:solidFill>
                </a:rPr>
                <a:t>aus zwei </a:t>
              </a:r>
              <a:r>
                <a:rPr lang="de-DE" altLang="de-DE" sz="1600" dirty="0">
                  <a:solidFill>
                    <a:schemeClr val="accent6"/>
                  </a:solidFill>
                </a:rPr>
                <a:t>deskriptiven</a:t>
              </a:r>
              <a:r>
                <a:rPr lang="de-DE" altLang="de-DE" sz="1600" dirty="0">
                  <a:solidFill>
                    <a:srgbClr val="A3262A"/>
                  </a:solidFill>
                </a:rPr>
                <a:t> Prämissen wird eine Schlussfolgerung gezogen. </a:t>
              </a:r>
              <a:endParaRPr lang="de-DE" altLang="de-DE" sz="1600" b="1" dirty="0">
                <a:solidFill>
                  <a:srgbClr val="A3262A"/>
                </a:solidFill>
                <a:sym typeface="Wingdings" pitchFamily="2" charset="2"/>
              </a:endParaRPr>
            </a:p>
          </p:txBody>
        </p: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85155415-33FF-804B-9EDE-13E35C4C5C91}"/>
                </a:ext>
              </a:extLst>
            </p:cNvPr>
            <p:cNvCxnSpPr/>
            <p:nvPr/>
          </p:nvCxnSpPr>
          <p:spPr>
            <a:xfrm flipH="1">
              <a:off x="5364142" y="3908660"/>
              <a:ext cx="402115" cy="187287"/>
            </a:xfrm>
            <a:prstGeom prst="line">
              <a:avLst/>
            </a:prstGeom>
            <a:ln w="22225">
              <a:solidFill>
                <a:srgbClr val="A32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EB45441-1E48-6445-2537-526DAEA2B188}"/>
              </a:ext>
            </a:extLst>
          </p:cNvPr>
          <p:cNvGrpSpPr/>
          <p:nvPr/>
        </p:nvGrpSpPr>
        <p:grpSpPr>
          <a:xfrm>
            <a:off x="-4867" y="1157575"/>
            <a:ext cx="1585147" cy="3121184"/>
            <a:chOff x="-14886" y="1889802"/>
            <a:chExt cx="2113530" cy="4161578"/>
          </a:xfrm>
        </p:grpSpPr>
        <p:pic>
          <p:nvPicPr>
            <p:cNvPr id="8" name="Bild 2" descr="P1120071.JPG">
              <a:extLst>
                <a:ext uri="{FF2B5EF4-FFF2-40B4-BE49-F238E27FC236}">
                  <a16:creationId xmlns:a16="http://schemas.microsoft.com/office/drawing/2014/main" id="{1F4CC1BE-4BF1-4645-A88D-B5005FF05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32" t="10178" b="5852"/>
            <a:stretch/>
          </p:blipFill>
          <p:spPr bwMode="auto">
            <a:xfrm rot="5400000">
              <a:off x="-404387" y="2360678"/>
              <a:ext cx="2899777" cy="195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CB81AF73-3368-2602-37B4-2FCD43190F27}"/>
                </a:ext>
              </a:extLst>
            </p:cNvPr>
            <p:cNvSpPr/>
            <p:nvPr/>
          </p:nvSpPr>
          <p:spPr>
            <a:xfrm>
              <a:off x="-14886" y="4763848"/>
              <a:ext cx="2113530" cy="1287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970" dirty="0"/>
                <a:t>Werner Arber (Nobelpreis 1978/ Restriktionsenzyme) weist auf das Vorkommen eines horizontalen Gentransfers hin  </a:t>
              </a:r>
              <a:r>
                <a:rPr lang="de-DE" sz="825" dirty="0"/>
                <a:t>(Nobel </a:t>
              </a:r>
              <a:r>
                <a:rPr lang="de-DE" sz="825" dirty="0" err="1"/>
                <a:t>Laureate</a:t>
              </a:r>
              <a:r>
                <a:rPr lang="de-DE" sz="825" dirty="0"/>
                <a:t> </a:t>
              </a:r>
              <a:r>
                <a:rPr lang="de-DE" sz="825" dirty="0" err="1"/>
                <a:t>meeting</a:t>
              </a:r>
              <a:r>
                <a:rPr lang="de-DE" sz="825" dirty="0"/>
                <a:t> Lindau 2014)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9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Argumentationsfehler: Naturalistischer Fehlschluss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4CD8E8C-9F43-6644-BCAD-81BD34DDD738}"/>
              </a:ext>
            </a:extLst>
          </p:cNvPr>
          <p:cNvSpPr txBox="1"/>
          <p:nvPr/>
        </p:nvSpPr>
        <p:spPr>
          <a:xfrm>
            <a:off x="1857982" y="648808"/>
            <a:ext cx="5466945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525" algn="ctr"/>
            <a:r>
              <a:rPr lang="de-DE" sz="1650" dirty="0">
                <a:solidFill>
                  <a:srgbClr val="7030A0"/>
                </a:solidFill>
              </a:rPr>
              <a:t>Argumentation</a:t>
            </a:r>
            <a:r>
              <a:rPr lang="de-DE" sz="1650" dirty="0"/>
              <a:t> mit Unterscheidung </a:t>
            </a:r>
            <a:r>
              <a:rPr lang="de-DE" sz="1650" dirty="0">
                <a:solidFill>
                  <a:schemeClr val="accent6"/>
                </a:solidFill>
              </a:rPr>
              <a:t>deskriptiv</a:t>
            </a:r>
            <a:r>
              <a:rPr lang="de-DE" sz="1650" dirty="0"/>
              <a:t>/</a:t>
            </a:r>
            <a:r>
              <a:rPr lang="de-DE" sz="1650" dirty="0">
                <a:solidFill>
                  <a:schemeClr val="accent6"/>
                </a:solidFill>
              </a:rPr>
              <a:t>normativ</a:t>
            </a:r>
            <a:endParaRPr lang="de-DE" sz="1200" dirty="0">
              <a:solidFill>
                <a:schemeClr val="accent6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7DB8611-6017-A441-A229-F3C5AAD8F041}"/>
              </a:ext>
            </a:extLst>
          </p:cNvPr>
          <p:cNvSpPr txBox="1"/>
          <p:nvPr/>
        </p:nvSpPr>
        <p:spPr>
          <a:xfrm>
            <a:off x="156790" y="1243651"/>
            <a:ext cx="8422545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dirty="0"/>
              <a:t>• </a:t>
            </a:r>
            <a:r>
              <a:rPr lang="de-DE" sz="1650" b="1" dirty="0"/>
              <a:t>Sachaussage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Deskriptive</a:t>
            </a:r>
            <a:r>
              <a:rPr lang="de-DE" sz="1650" dirty="0"/>
              <a:t> Prämisse): </a:t>
            </a:r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r>
              <a:rPr lang="de-DE" sz="1650" dirty="0"/>
              <a:t>• 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dirty="0"/>
              <a:t>„</a:t>
            </a:r>
            <a:r>
              <a:rPr lang="de-DE" sz="1650" b="1" dirty="0"/>
              <a:t>Werteaussage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scheinbar normative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dirty="0"/>
              <a:t>Prämisse)“:</a:t>
            </a:r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r>
              <a:rPr lang="de-DE" sz="1650" dirty="0"/>
              <a:t>► </a:t>
            </a:r>
            <a:r>
              <a:rPr lang="de-DE" sz="1650" b="1" dirty="0"/>
              <a:t>Schlussfolgerung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Normative</a:t>
            </a:r>
            <a:r>
              <a:rPr lang="de-DE" sz="1650" dirty="0"/>
              <a:t> Konklusion):</a:t>
            </a:r>
          </a:p>
        </p:txBody>
      </p:sp>
      <p:sp>
        <p:nvSpPr>
          <p:cNvPr id="30" name="Abgerundete rechteckige Legende 29">
            <a:extLst>
              <a:ext uri="{FF2B5EF4-FFF2-40B4-BE49-F238E27FC236}">
                <a16:creationId xmlns:a16="http://schemas.microsoft.com/office/drawing/2014/main" id="{9F7793B5-8891-3A47-95AA-7EBDF3C6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1620269"/>
            <a:ext cx="5421361" cy="465167"/>
          </a:xfrm>
          <a:prstGeom prst="wedgeRoundRectCallout">
            <a:avLst>
              <a:gd name="adj1" fmla="val -57748"/>
              <a:gd name="adj2" fmla="val -49299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Bei der PID werden die geschädigten Embryonen aussortiert.</a:t>
            </a:r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1EB45B9F-4762-3047-AB85-3B03D865D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2592898"/>
            <a:ext cx="5421361" cy="465167"/>
          </a:xfrm>
          <a:prstGeom prst="wedgeRoundRectCallout">
            <a:avLst>
              <a:gd name="adj1" fmla="val -56833"/>
              <a:gd name="adj2" fmla="val -54036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Auch in der Natur sterben schwer geschädigte Embryonen oft.</a:t>
            </a:r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ABCE70F5-2F76-404E-88BB-93174E169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4170860"/>
            <a:ext cx="5421361" cy="465167"/>
          </a:xfrm>
          <a:prstGeom prst="wedgeRoundRectCallout">
            <a:avLst>
              <a:gd name="adj1" fmla="val -56529"/>
              <a:gd name="adj2" fmla="val -56404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Also darf die PID durchgeführt werden.</a:t>
            </a:r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A80E614C-83A3-C649-8264-87DEFBC84657}"/>
              </a:ext>
            </a:extLst>
          </p:cNvPr>
          <p:cNvSpPr/>
          <p:nvPr/>
        </p:nvSpPr>
        <p:spPr>
          <a:xfrm>
            <a:off x="250825" y="303213"/>
            <a:ext cx="1598400" cy="597600"/>
          </a:xfrm>
          <a:prstGeom prst="wedgeRoundRectCallout">
            <a:avLst>
              <a:gd name="adj1" fmla="val 38610"/>
              <a:gd name="adj2" fmla="val -1288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6"/>
                </a:solidFill>
              </a:rPr>
              <a:t>deskriptiv vs. normativ</a:t>
            </a:r>
          </a:p>
        </p:txBody>
      </p:sp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DCBE93D3-D039-C442-8D3B-66A992356ED0}"/>
              </a:ext>
            </a:extLst>
          </p:cNvPr>
          <p:cNvSpPr/>
          <p:nvPr/>
        </p:nvSpPr>
        <p:spPr>
          <a:xfrm>
            <a:off x="7294775" y="312923"/>
            <a:ext cx="1598400" cy="597600"/>
          </a:xfrm>
          <a:prstGeom prst="wedgeRoundRectCallout">
            <a:avLst>
              <a:gd name="adj1" fmla="val -6302"/>
              <a:gd name="adj2" fmla="val 31556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rgbClr val="7030A0"/>
                </a:solidFill>
              </a:rPr>
              <a:t>argumentieren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F0102E9-2677-2142-ABDD-0B185DBCAD5D}"/>
              </a:ext>
            </a:extLst>
          </p:cNvPr>
          <p:cNvGrpSpPr/>
          <p:nvPr/>
        </p:nvGrpSpPr>
        <p:grpSpPr>
          <a:xfrm>
            <a:off x="6296140" y="2157805"/>
            <a:ext cx="2726481" cy="584775"/>
            <a:chOff x="6296140" y="2157805"/>
            <a:chExt cx="2726481" cy="584775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AA8EA691-22D7-0148-9EAD-47353B36EC0A}"/>
                </a:ext>
              </a:extLst>
            </p:cNvPr>
            <p:cNvSpPr txBox="1"/>
            <p:nvPr/>
          </p:nvSpPr>
          <p:spPr>
            <a:xfrm>
              <a:off x="6613053" y="2157805"/>
              <a:ext cx="2409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525" algn="ctr"/>
              <a:r>
                <a:rPr lang="de-DE" altLang="de-DE" sz="1600" b="1" dirty="0">
                  <a:solidFill>
                    <a:srgbClr val="A3262A"/>
                  </a:solidFill>
                </a:rPr>
                <a:t>UNZULÄSSIG</a:t>
              </a:r>
              <a:r>
                <a:rPr lang="de-DE" altLang="de-DE" sz="1600" dirty="0">
                  <a:solidFill>
                    <a:srgbClr val="A3262A"/>
                  </a:solidFill>
                </a:rPr>
                <a:t>: Nur weil es natürlich ist, …</a:t>
              </a:r>
              <a:endParaRPr lang="de-DE" altLang="de-DE" sz="1600" b="1" dirty="0">
                <a:solidFill>
                  <a:srgbClr val="A3262A"/>
                </a:solidFill>
                <a:sym typeface="Wingdings" pitchFamily="2" charset="2"/>
              </a:endParaRPr>
            </a:p>
          </p:txBody>
        </p:sp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D2E2B5B4-2919-0440-8986-30186D10DACD}"/>
                </a:ext>
              </a:extLst>
            </p:cNvPr>
            <p:cNvCxnSpPr/>
            <p:nvPr/>
          </p:nvCxnSpPr>
          <p:spPr>
            <a:xfrm flipH="1">
              <a:off x="6296140" y="2341084"/>
              <a:ext cx="402115" cy="187287"/>
            </a:xfrm>
            <a:prstGeom prst="line">
              <a:avLst/>
            </a:prstGeom>
            <a:ln w="22225">
              <a:solidFill>
                <a:srgbClr val="A32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5F46B1-BFAF-CD4B-8E9A-37E97B669130}"/>
              </a:ext>
            </a:extLst>
          </p:cNvPr>
          <p:cNvGrpSpPr/>
          <p:nvPr/>
        </p:nvGrpSpPr>
        <p:grpSpPr>
          <a:xfrm>
            <a:off x="4954836" y="3418056"/>
            <a:ext cx="4032374" cy="830997"/>
            <a:chOff x="4954836" y="3418056"/>
            <a:chExt cx="4032374" cy="830997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E1045CEA-9B39-E64C-AC43-F0F455AC5D74}"/>
                </a:ext>
              </a:extLst>
            </p:cNvPr>
            <p:cNvSpPr txBox="1"/>
            <p:nvPr/>
          </p:nvSpPr>
          <p:spPr>
            <a:xfrm>
              <a:off x="5155894" y="3418056"/>
              <a:ext cx="38313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altLang="de-DE" sz="1600" b="1" dirty="0">
                  <a:solidFill>
                    <a:srgbClr val="A3262A"/>
                  </a:solidFill>
                </a:rPr>
                <a:t>NATURALISTISCHER FEHLSCHLUSS</a:t>
              </a:r>
              <a:r>
                <a:rPr lang="de-DE" altLang="de-DE" sz="1600" dirty="0">
                  <a:solidFill>
                    <a:srgbClr val="A3262A"/>
                  </a:solidFill>
                </a:rPr>
                <a:t>:</a:t>
              </a:r>
            </a:p>
            <a:p>
              <a:pPr algn="r"/>
              <a:r>
                <a:rPr lang="de-DE" altLang="de-DE" sz="1600" dirty="0">
                  <a:solidFill>
                    <a:srgbClr val="A3262A"/>
                  </a:solidFill>
                </a:rPr>
                <a:t>aus zwei </a:t>
              </a:r>
              <a:r>
                <a:rPr lang="de-DE" altLang="de-DE" sz="1600" dirty="0">
                  <a:solidFill>
                    <a:schemeClr val="accent6"/>
                  </a:solidFill>
                </a:rPr>
                <a:t>deskriptiven</a:t>
              </a:r>
              <a:r>
                <a:rPr lang="de-DE" altLang="de-DE" sz="1600" dirty="0">
                  <a:solidFill>
                    <a:srgbClr val="A3262A"/>
                  </a:solidFill>
                </a:rPr>
                <a:t> Prämissen wird eine Schlussfolgerung gezogen. </a:t>
              </a:r>
              <a:endParaRPr lang="de-DE" altLang="de-DE" sz="1600" b="1" dirty="0">
                <a:solidFill>
                  <a:srgbClr val="A3262A"/>
                </a:solidFill>
                <a:sym typeface="Wingdings" pitchFamily="2" charset="2"/>
              </a:endParaRPr>
            </a:p>
          </p:txBody>
        </p: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85155415-33FF-804B-9EDE-13E35C4C5C91}"/>
                </a:ext>
              </a:extLst>
            </p:cNvPr>
            <p:cNvCxnSpPr/>
            <p:nvPr/>
          </p:nvCxnSpPr>
          <p:spPr>
            <a:xfrm flipH="1">
              <a:off x="4954836" y="3908660"/>
              <a:ext cx="402115" cy="187287"/>
            </a:xfrm>
            <a:prstGeom prst="line">
              <a:avLst/>
            </a:prstGeom>
            <a:ln w="22225">
              <a:solidFill>
                <a:srgbClr val="A32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3869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Argumentationsfehler: Naturalistischer Fehlschluss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4CD8E8C-9F43-6644-BCAD-81BD34DDD738}"/>
              </a:ext>
            </a:extLst>
          </p:cNvPr>
          <p:cNvSpPr txBox="1"/>
          <p:nvPr/>
        </p:nvSpPr>
        <p:spPr>
          <a:xfrm>
            <a:off x="1857982" y="648808"/>
            <a:ext cx="5466945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525" algn="ctr"/>
            <a:r>
              <a:rPr lang="de-DE" sz="1650" dirty="0">
                <a:solidFill>
                  <a:srgbClr val="7030A0"/>
                </a:solidFill>
              </a:rPr>
              <a:t>Argumentation</a:t>
            </a:r>
            <a:r>
              <a:rPr lang="de-DE" sz="1650" dirty="0"/>
              <a:t> mit Unterscheidung </a:t>
            </a:r>
            <a:r>
              <a:rPr lang="de-DE" sz="1650" dirty="0">
                <a:solidFill>
                  <a:schemeClr val="accent6"/>
                </a:solidFill>
              </a:rPr>
              <a:t>deskriptiv</a:t>
            </a:r>
            <a:r>
              <a:rPr lang="de-DE" sz="1650" dirty="0"/>
              <a:t>/</a:t>
            </a:r>
            <a:r>
              <a:rPr lang="de-DE" sz="1650" dirty="0">
                <a:solidFill>
                  <a:schemeClr val="accent6"/>
                </a:solidFill>
              </a:rPr>
              <a:t>normativ</a:t>
            </a:r>
            <a:endParaRPr lang="de-DE" sz="1200" dirty="0">
              <a:solidFill>
                <a:schemeClr val="accent6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7DB8611-6017-A441-A229-F3C5AAD8F041}"/>
              </a:ext>
            </a:extLst>
          </p:cNvPr>
          <p:cNvSpPr txBox="1"/>
          <p:nvPr/>
        </p:nvSpPr>
        <p:spPr>
          <a:xfrm>
            <a:off x="156790" y="1243651"/>
            <a:ext cx="8422545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dirty="0"/>
              <a:t>• </a:t>
            </a:r>
            <a:r>
              <a:rPr lang="de-DE" sz="1650" b="1" dirty="0"/>
              <a:t>Sachaussage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Deskriptive</a:t>
            </a:r>
            <a:r>
              <a:rPr lang="de-DE" sz="1650" dirty="0"/>
              <a:t> Prämisse): </a:t>
            </a:r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r>
              <a:rPr lang="de-DE" sz="1650" dirty="0"/>
              <a:t>• 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dirty="0"/>
              <a:t>„</a:t>
            </a:r>
            <a:r>
              <a:rPr lang="de-DE" sz="1650" b="1" dirty="0"/>
              <a:t>Werteaussage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scheinbar normative</a:t>
            </a:r>
            <a:r>
              <a:rPr lang="de-DE" sz="1650" b="1" dirty="0">
                <a:solidFill>
                  <a:srgbClr val="C00000"/>
                </a:solidFill>
              </a:rPr>
              <a:t> </a:t>
            </a:r>
            <a:r>
              <a:rPr lang="de-DE" sz="1650" dirty="0"/>
              <a:t>Prämisse)“:</a:t>
            </a:r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endParaRPr lang="de-DE" sz="1650" dirty="0"/>
          </a:p>
          <a:p>
            <a:r>
              <a:rPr lang="de-DE" sz="1650" dirty="0"/>
              <a:t>► </a:t>
            </a:r>
            <a:r>
              <a:rPr lang="de-DE" sz="1650" b="1" dirty="0"/>
              <a:t>Schlussfolgerung</a:t>
            </a:r>
            <a:r>
              <a:rPr lang="de-DE" sz="1650" dirty="0"/>
              <a:t> (</a:t>
            </a:r>
            <a:r>
              <a:rPr lang="de-DE" sz="1650" dirty="0">
                <a:solidFill>
                  <a:schemeClr val="accent6"/>
                </a:solidFill>
              </a:rPr>
              <a:t>Normative</a:t>
            </a:r>
            <a:r>
              <a:rPr lang="de-DE" sz="1650" dirty="0"/>
              <a:t> Konklusion):</a:t>
            </a:r>
          </a:p>
        </p:txBody>
      </p:sp>
      <p:sp>
        <p:nvSpPr>
          <p:cNvPr id="30" name="Abgerundete rechteckige Legende 29">
            <a:extLst>
              <a:ext uri="{FF2B5EF4-FFF2-40B4-BE49-F238E27FC236}">
                <a16:creationId xmlns:a16="http://schemas.microsoft.com/office/drawing/2014/main" id="{9F7793B5-8891-3A47-95AA-7EBDF3C6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1620269"/>
            <a:ext cx="5421361" cy="537536"/>
          </a:xfrm>
          <a:prstGeom prst="wedgeRoundRectCallout">
            <a:avLst>
              <a:gd name="adj1" fmla="val -57748"/>
              <a:gd name="adj2" fmla="val -49299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Unsere Politik fördert die Starken und Gesunden und eliminiert die Schwachen und Kranken.</a:t>
            </a:r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1EB45B9F-4762-3047-AB85-3B03D865D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2592898"/>
            <a:ext cx="5421361" cy="584775"/>
          </a:xfrm>
          <a:prstGeom prst="wedgeRoundRectCallout">
            <a:avLst>
              <a:gd name="adj1" fmla="val -56833"/>
              <a:gd name="adj2" fmla="val -54036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In der Natur setzen sich die Starken gegenüber den Schwachen und Kranken durch </a:t>
            </a:r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ABCE70F5-2F76-404E-88BB-93174E169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4170860"/>
            <a:ext cx="5421361" cy="465167"/>
          </a:xfrm>
          <a:prstGeom prst="wedgeRoundRectCallout">
            <a:avLst>
              <a:gd name="adj1" fmla="val -56529"/>
              <a:gd name="adj2" fmla="val -56404"/>
              <a:gd name="adj3" fmla="val 16667"/>
            </a:avLst>
          </a:prstGeom>
          <a:solidFill>
            <a:srgbClr val="A3262A"/>
          </a:solidFill>
          <a:ln>
            <a:noFill/>
          </a:ln>
          <a:effectLst>
            <a:outerShdw blurRad="40000" dist="23000" dir="5400000" rotWithShape="0">
              <a:srgbClr val="808080"/>
            </a:outerShdw>
          </a:effectLst>
        </p:spPr>
        <p:txBody>
          <a:bodyPr lIns="27000" tIns="27000" rIns="27000" bIns="270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50" i="1" dirty="0">
                <a:solidFill>
                  <a:srgbClr val="FFFFFF"/>
                </a:solidFill>
                <a:latin typeface="Calibri" panose="020F0502020204030204" pitchFamily="34" charset="0"/>
              </a:rPr>
              <a:t>Also kann unsere Politik so durchgeführt werden.</a:t>
            </a:r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A80E614C-83A3-C649-8264-87DEFBC84657}"/>
              </a:ext>
            </a:extLst>
          </p:cNvPr>
          <p:cNvSpPr/>
          <p:nvPr/>
        </p:nvSpPr>
        <p:spPr>
          <a:xfrm>
            <a:off x="250825" y="303213"/>
            <a:ext cx="1598400" cy="597600"/>
          </a:xfrm>
          <a:prstGeom prst="wedgeRoundRectCallout">
            <a:avLst>
              <a:gd name="adj1" fmla="val 38610"/>
              <a:gd name="adj2" fmla="val -1288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6"/>
                </a:solidFill>
              </a:rPr>
              <a:t>deskriptiv vs. normativ</a:t>
            </a:r>
          </a:p>
        </p:txBody>
      </p:sp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DCBE93D3-D039-C442-8D3B-66A992356ED0}"/>
              </a:ext>
            </a:extLst>
          </p:cNvPr>
          <p:cNvSpPr/>
          <p:nvPr/>
        </p:nvSpPr>
        <p:spPr>
          <a:xfrm>
            <a:off x="7294775" y="312923"/>
            <a:ext cx="1598400" cy="597600"/>
          </a:xfrm>
          <a:prstGeom prst="wedgeRoundRectCallout">
            <a:avLst>
              <a:gd name="adj1" fmla="val -6302"/>
              <a:gd name="adj2" fmla="val 31556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rgbClr val="7030A0"/>
                </a:solidFill>
              </a:rPr>
              <a:t>argumentieren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F0102E9-2677-2142-ABDD-0B185DBCAD5D}"/>
              </a:ext>
            </a:extLst>
          </p:cNvPr>
          <p:cNvGrpSpPr/>
          <p:nvPr/>
        </p:nvGrpSpPr>
        <p:grpSpPr>
          <a:xfrm>
            <a:off x="6296140" y="2157805"/>
            <a:ext cx="2726481" cy="584775"/>
            <a:chOff x="6296140" y="2157805"/>
            <a:chExt cx="2726481" cy="584775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AA8EA691-22D7-0148-9EAD-47353B36EC0A}"/>
                </a:ext>
              </a:extLst>
            </p:cNvPr>
            <p:cNvSpPr txBox="1"/>
            <p:nvPr/>
          </p:nvSpPr>
          <p:spPr>
            <a:xfrm>
              <a:off x="6613053" y="2157805"/>
              <a:ext cx="2409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525" algn="ctr"/>
              <a:r>
                <a:rPr lang="de-DE" altLang="de-DE" sz="1600" b="1" dirty="0">
                  <a:solidFill>
                    <a:srgbClr val="A3262A"/>
                  </a:solidFill>
                </a:rPr>
                <a:t>UNZULÄSSIG</a:t>
              </a:r>
              <a:r>
                <a:rPr lang="de-DE" altLang="de-DE" sz="1600" dirty="0">
                  <a:solidFill>
                    <a:srgbClr val="A3262A"/>
                  </a:solidFill>
                </a:rPr>
                <a:t>: Nur weil es natürlich ist, …</a:t>
              </a:r>
              <a:endParaRPr lang="de-DE" altLang="de-DE" sz="1600" b="1" dirty="0">
                <a:solidFill>
                  <a:srgbClr val="A3262A"/>
                </a:solidFill>
                <a:sym typeface="Wingdings" pitchFamily="2" charset="2"/>
              </a:endParaRPr>
            </a:p>
          </p:txBody>
        </p:sp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D2E2B5B4-2919-0440-8986-30186D10DACD}"/>
                </a:ext>
              </a:extLst>
            </p:cNvPr>
            <p:cNvCxnSpPr/>
            <p:nvPr/>
          </p:nvCxnSpPr>
          <p:spPr>
            <a:xfrm flipH="1">
              <a:off x="6296140" y="2341084"/>
              <a:ext cx="402115" cy="187287"/>
            </a:xfrm>
            <a:prstGeom prst="line">
              <a:avLst/>
            </a:prstGeom>
            <a:ln w="22225">
              <a:solidFill>
                <a:srgbClr val="A32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5F46B1-BFAF-CD4B-8E9A-37E97B669130}"/>
              </a:ext>
            </a:extLst>
          </p:cNvPr>
          <p:cNvGrpSpPr/>
          <p:nvPr/>
        </p:nvGrpSpPr>
        <p:grpSpPr>
          <a:xfrm>
            <a:off x="4954836" y="3418056"/>
            <a:ext cx="4032374" cy="830997"/>
            <a:chOff x="4954836" y="3418056"/>
            <a:chExt cx="4032374" cy="830997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E1045CEA-9B39-E64C-AC43-F0F455AC5D74}"/>
                </a:ext>
              </a:extLst>
            </p:cNvPr>
            <p:cNvSpPr txBox="1"/>
            <p:nvPr/>
          </p:nvSpPr>
          <p:spPr>
            <a:xfrm>
              <a:off x="5155894" y="3418056"/>
              <a:ext cx="38313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altLang="de-DE" sz="1600" b="1" dirty="0">
                  <a:solidFill>
                    <a:srgbClr val="A3262A"/>
                  </a:solidFill>
                </a:rPr>
                <a:t>NATURALISTISCHER FEHLSCHLUSS</a:t>
              </a:r>
              <a:r>
                <a:rPr lang="de-DE" altLang="de-DE" sz="1600" dirty="0">
                  <a:solidFill>
                    <a:srgbClr val="A3262A"/>
                  </a:solidFill>
                </a:rPr>
                <a:t>:</a:t>
              </a:r>
            </a:p>
            <a:p>
              <a:pPr algn="r"/>
              <a:r>
                <a:rPr lang="de-DE" altLang="de-DE" sz="1600" dirty="0">
                  <a:solidFill>
                    <a:srgbClr val="A3262A"/>
                  </a:solidFill>
                </a:rPr>
                <a:t>aus zwei </a:t>
              </a:r>
              <a:r>
                <a:rPr lang="de-DE" altLang="de-DE" sz="1600" dirty="0">
                  <a:solidFill>
                    <a:schemeClr val="accent6"/>
                  </a:solidFill>
                </a:rPr>
                <a:t>deskriptiven</a:t>
              </a:r>
              <a:r>
                <a:rPr lang="de-DE" altLang="de-DE" sz="1600" dirty="0">
                  <a:solidFill>
                    <a:srgbClr val="A3262A"/>
                  </a:solidFill>
                </a:rPr>
                <a:t> Prämissen wird eine Schlussfolgerung gezogen. </a:t>
              </a:r>
              <a:endParaRPr lang="de-DE" altLang="de-DE" sz="1600" b="1" dirty="0">
                <a:solidFill>
                  <a:srgbClr val="A3262A"/>
                </a:solidFill>
                <a:sym typeface="Wingdings" pitchFamily="2" charset="2"/>
              </a:endParaRPr>
            </a:p>
          </p:txBody>
        </p: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85155415-33FF-804B-9EDE-13E35C4C5C91}"/>
                </a:ext>
              </a:extLst>
            </p:cNvPr>
            <p:cNvCxnSpPr/>
            <p:nvPr/>
          </p:nvCxnSpPr>
          <p:spPr>
            <a:xfrm flipH="1">
              <a:off x="4954836" y="3908660"/>
              <a:ext cx="402115" cy="187287"/>
            </a:xfrm>
            <a:prstGeom prst="line">
              <a:avLst/>
            </a:prstGeom>
            <a:ln w="22225">
              <a:solidFill>
                <a:srgbClr val="A32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9561C742-C825-C222-8DEA-E3C449B5102C}"/>
              </a:ext>
            </a:extLst>
          </p:cNvPr>
          <p:cNvSpPr/>
          <p:nvPr/>
        </p:nvSpPr>
        <p:spPr>
          <a:xfrm>
            <a:off x="6834303" y="4272259"/>
            <a:ext cx="2188318" cy="501110"/>
          </a:xfrm>
          <a:prstGeom prst="wedgeRoundRectCallout">
            <a:avLst>
              <a:gd name="adj1" fmla="val -79516"/>
              <a:gd name="adj2" fmla="val -21732"/>
              <a:gd name="adj3" fmla="val 16667"/>
            </a:avLst>
          </a:prstGeom>
          <a:solidFill>
            <a:schemeClr val="bg1">
              <a:lumMod val="75000"/>
              <a:alpha val="57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350" dirty="0">
                <a:solidFill>
                  <a:srgbClr val="C00000"/>
                </a:solidFill>
              </a:rPr>
              <a:t>Diesen Fehlschluss kennen wir aus unserer Geschichte</a:t>
            </a:r>
          </a:p>
        </p:txBody>
      </p:sp>
    </p:spTree>
    <p:extLst>
      <p:ext uri="{BB962C8B-B14F-4D97-AF65-F5344CB8AC3E}">
        <p14:creationId xmlns:p14="http://schemas.microsoft.com/office/powerpoint/2010/main" val="193792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Was können wir von SuS erwarten?</a:t>
            </a:r>
          </a:p>
        </p:txBody>
      </p:sp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0A356759-80C6-434C-B258-A6818D38CB61}"/>
              </a:ext>
            </a:extLst>
          </p:cNvPr>
          <p:cNvSpPr/>
          <p:nvPr/>
        </p:nvSpPr>
        <p:spPr>
          <a:xfrm>
            <a:off x="7294775" y="303213"/>
            <a:ext cx="1598400" cy="597600"/>
          </a:xfrm>
          <a:prstGeom prst="wedgeRoundRectCallout">
            <a:avLst>
              <a:gd name="adj1" fmla="val -43576"/>
              <a:gd name="adj2" fmla="val 19564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rgbClr val="A3262A"/>
                </a:solidFill>
              </a:rPr>
              <a:t>Werte vs. Normen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6A0256-D368-F749-B90A-D1EE26A47A1B}"/>
              </a:ext>
            </a:extLst>
          </p:cNvPr>
          <p:cNvSpPr txBox="1"/>
          <p:nvPr/>
        </p:nvSpPr>
        <p:spPr>
          <a:xfrm>
            <a:off x="146166" y="563011"/>
            <a:ext cx="334618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/>
            <a:r>
              <a:rPr lang="de-DE" altLang="de-DE" sz="1650" dirty="0">
                <a:latin typeface="Calibri" panose="020F0502020204030204" pitchFamily="34" charset="0"/>
              </a:rPr>
              <a:t>Modell der moralischen Entwicklung</a:t>
            </a:r>
            <a:endParaRPr lang="de-DE" sz="165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E17EEB6-6653-5940-BA3C-0697CC51E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957" y="563011"/>
            <a:ext cx="3387687" cy="391808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F58A82F-FCA9-6F4A-B777-C5DBFB9C323B}"/>
              </a:ext>
            </a:extLst>
          </p:cNvPr>
          <p:cNvSpPr/>
          <p:nvPr/>
        </p:nvSpPr>
        <p:spPr>
          <a:xfrm>
            <a:off x="2550404" y="4456861"/>
            <a:ext cx="64933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Stangl, W. (2022, 12. März). </a:t>
            </a:r>
            <a:r>
              <a:rPr lang="de-DE" sz="1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Stufen der moralischen Entwicklung nach Lawrence Kohlberg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[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werner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stangl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]s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arbeitsblätter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arbeitsblaetter.stangl-taller.at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/MORALISCHEENTWICKLUNG/ [besucht am 12.03.2022]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EA962C1-3D0A-1C48-BC42-1497E6647BD9}"/>
              </a:ext>
            </a:extLst>
          </p:cNvPr>
          <p:cNvGrpSpPr/>
          <p:nvPr/>
        </p:nvGrpSpPr>
        <p:grpSpPr>
          <a:xfrm>
            <a:off x="7629502" y="1987415"/>
            <a:ext cx="1398877" cy="1228381"/>
            <a:chOff x="7629502" y="1987415"/>
            <a:chExt cx="1398877" cy="1228381"/>
          </a:xfrm>
        </p:grpSpPr>
        <p:sp>
          <p:nvSpPr>
            <p:cNvPr id="8" name="Geschweifte Klammer rechts 7">
              <a:extLst>
                <a:ext uri="{FF2B5EF4-FFF2-40B4-BE49-F238E27FC236}">
                  <a16:creationId xmlns:a16="http://schemas.microsoft.com/office/drawing/2014/main" id="{122FC980-230A-FA4E-B456-8B7C1167CF0A}"/>
                </a:ext>
              </a:extLst>
            </p:cNvPr>
            <p:cNvSpPr/>
            <p:nvPr/>
          </p:nvSpPr>
          <p:spPr>
            <a:xfrm>
              <a:off x="7629502" y="1987415"/>
              <a:ext cx="181779" cy="1228381"/>
            </a:xfrm>
            <a:prstGeom prst="rightBrace">
              <a:avLst>
                <a:gd name="adj1" fmla="val 47727"/>
                <a:gd name="adj2" fmla="val 50000"/>
              </a:avLst>
            </a:prstGeom>
            <a:ln w="25400">
              <a:solidFill>
                <a:srgbClr val="0059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BEB418B7-5492-2842-9450-559C40072466}"/>
                </a:ext>
              </a:extLst>
            </p:cNvPr>
            <p:cNvSpPr txBox="1"/>
            <p:nvPr/>
          </p:nvSpPr>
          <p:spPr>
            <a:xfrm>
              <a:off x="7811281" y="2133141"/>
              <a:ext cx="121709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525"/>
              <a:r>
                <a:rPr lang="de-DE" altLang="de-DE" sz="1650" dirty="0">
                  <a:solidFill>
                    <a:srgbClr val="0059B5"/>
                  </a:solidFill>
                  <a:latin typeface="Calibri" panose="020F0502020204030204" pitchFamily="34" charset="0"/>
                </a:rPr>
                <a:t>Großteil der SuS in der Kursstufe</a:t>
              </a:r>
              <a:endParaRPr lang="de-DE" sz="1650" dirty="0">
                <a:solidFill>
                  <a:srgbClr val="0059B5"/>
                </a:solidFill>
              </a:endParaRPr>
            </a:p>
          </p:txBody>
        </p:sp>
      </p:grpSp>
      <p:sp>
        <p:nvSpPr>
          <p:cNvPr id="25" name="Richtungspfeil 24">
            <a:extLst>
              <a:ext uri="{FF2B5EF4-FFF2-40B4-BE49-F238E27FC236}">
                <a16:creationId xmlns:a16="http://schemas.microsoft.com/office/drawing/2014/main" id="{1EBA69C3-38E9-B647-9F6E-A0172AE6A92A}"/>
              </a:ext>
            </a:extLst>
          </p:cNvPr>
          <p:cNvSpPr/>
          <p:nvPr/>
        </p:nvSpPr>
        <p:spPr>
          <a:xfrm rot="5400000">
            <a:off x="-896049" y="2101371"/>
            <a:ext cx="3481354" cy="1187605"/>
          </a:xfrm>
          <a:prstGeom prst="homePlate">
            <a:avLst/>
          </a:prstGeom>
          <a:gradFill>
            <a:gsLst>
              <a:gs pos="0">
                <a:srgbClr val="FF0F10">
                  <a:alpha val="70000"/>
                </a:srgbClr>
              </a:gs>
              <a:gs pos="50000">
                <a:srgbClr val="0059B5">
                  <a:alpha val="70000"/>
                </a:srgbClr>
              </a:gs>
              <a:gs pos="100000">
                <a:srgbClr val="219C39">
                  <a:alpha val="6962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50" dirty="0"/>
              <a:t>von der Ich-Perspektive zur </a:t>
            </a:r>
            <a:br>
              <a:rPr lang="de-DE" sz="1650" dirty="0"/>
            </a:br>
            <a:r>
              <a:rPr lang="de-DE" sz="1650" dirty="0"/>
              <a:t>Wir-Perspektive </a:t>
            </a:r>
          </a:p>
        </p:txBody>
      </p:sp>
      <p:sp>
        <p:nvSpPr>
          <p:cNvPr id="26" name="Richtungspfeil 25">
            <a:extLst>
              <a:ext uri="{FF2B5EF4-FFF2-40B4-BE49-F238E27FC236}">
                <a16:creationId xmlns:a16="http://schemas.microsoft.com/office/drawing/2014/main" id="{D0F3FB89-FE8E-8A46-9591-BBCB89E2D116}"/>
              </a:ext>
            </a:extLst>
          </p:cNvPr>
          <p:cNvSpPr/>
          <p:nvPr/>
        </p:nvSpPr>
        <p:spPr>
          <a:xfrm rot="5400000">
            <a:off x="414219" y="2101370"/>
            <a:ext cx="3481354" cy="1187605"/>
          </a:xfrm>
          <a:prstGeom prst="homePlate">
            <a:avLst/>
          </a:prstGeom>
          <a:gradFill>
            <a:gsLst>
              <a:gs pos="0">
                <a:srgbClr val="FF0F10">
                  <a:alpha val="70000"/>
                </a:srgbClr>
              </a:gs>
              <a:gs pos="50000">
                <a:srgbClr val="0059B5">
                  <a:alpha val="70000"/>
                </a:srgbClr>
              </a:gs>
              <a:gs pos="100000">
                <a:srgbClr val="219C39">
                  <a:alpha val="6962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/>
              <a:t>von autoritär gesetzten Normen zu hinterfragten &amp; am Gemeinwohl &amp; zwischen-mensch-</a:t>
            </a:r>
            <a:r>
              <a:rPr lang="de-DE" sz="1600" dirty="0" err="1"/>
              <a:t>licher</a:t>
            </a:r>
            <a:r>
              <a:rPr lang="de-DE" sz="1600" dirty="0"/>
              <a:t> Ach-</a:t>
            </a:r>
            <a:r>
              <a:rPr lang="de-DE" sz="1600" dirty="0" err="1"/>
              <a:t>tung</a:t>
            </a:r>
            <a:r>
              <a:rPr lang="de-DE" sz="1600" dirty="0"/>
              <a:t>  </a:t>
            </a:r>
            <a:r>
              <a:rPr lang="de-DE" sz="1600" dirty="0" err="1"/>
              <a:t>orien-tierten</a:t>
            </a:r>
            <a:r>
              <a:rPr lang="de-DE" sz="1600" dirty="0"/>
              <a:t> Normen</a:t>
            </a:r>
          </a:p>
        </p:txBody>
      </p:sp>
      <p:sp>
        <p:nvSpPr>
          <p:cNvPr id="27" name="Richtungspfeil 26">
            <a:extLst>
              <a:ext uri="{FF2B5EF4-FFF2-40B4-BE49-F238E27FC236}">
                <a16:creationId xmlns:a16="http://schemas.microsoft.com/office/drawing/2014/main" id="{135388EA-5F5C-084E-B29D-58EF41B4D962}"/>
              </a:ext>
            </a:extLst>
          </p:cNvPr>
          <p:cNvSpPr/>
          <p:nvPr/>
        </p:nvSpPr>
        <p:spPr>
          <a:xfrm rot="5400000">
            <a:off x="1723840" y="2101370"/>
            <a:ext cx="3481354" cy="1187605"/>
          </a:xfrm>
          <a:prstGeom prst="homePlate">
            <a:avLst/>
          </a:prstGeom>
          <a:gradFill>
            <a:gsLst>
              <a:gs pos="0">
                <a:srgbClr val="FF0F10">
                  <a:alpha val="70000"/>
                </a:srgbClr>
              </a:gs>
              <a:gs pos="50000">
                <a:srgbClr val="0059B5">
                  <a:alpha val="70000"/>
                </a:srgbClr>
              </a:gs>
              <a:gs pos="100000">
                <a:srgbClr val="219C39">
                  <a:alpha val="6962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50" dirty="0"/>
              <a:t>Moralische Entwicklung wird durch Dilemma-situationen gefördert. </a:t>
            </a:r>
            <a:br>
              <a:rPr lang="de-DE" sz="1650" dirty="0"/>
            </a:br>
            <a:endParaRPr lang="de-DE" sz="1650" dirty="0"/>
          </a:p>
          <a:p>
            <a:pPr algn="ctr"/>
            <a:r>
              <a:rPr lang="de-DE" sz="1000" dirty="0"/>
              <a:t>(</a:t>
            </a:r>
            <a:r>
              <a:rPr lang="de-DE" sz="1000" dirty="0" err="1"/>
              <a:t>Snarey</a:t>
            </a:r>
            <a:r>
              <a:rPr lang="de-DE" sz="1000" dirty="0"/>
              <a:t> J. 1985. Psychological Bulletin 97: 202-232)</a:t>
            </a:r>
            <a:endParaRPr lang="de-DE" sz="1650" dirty="0"/>
          </a:p>
        </p:txBody>
      </p:sp>
    </p:spTree>
    <p:extLst>
      <p:ext uri="{BB962C8B-B14F-4D97-AF65-F5344CB8AC3E}">
        <p14:creationId xmlns:p14="http://schemas.microsoft.com/office/powerpoint/2010/main" val="2400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F6864AF-DACF-AC4E-B785-2C4CF3E3C20F}"/>
              </a:ext>
            </a:extLst>
          </p:cNvPr>
          <p:cNvSpPr txBox="1"/>
          <p:nvPr/>
        </p:nvSpPr>
        <p:spPr>
          <a:xfrm>
            <a:off x="165662" y="223700"/>
            <a:ext cx="8864272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Kontext:</a:t>
            </a:r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Eine Mutation im GJB2-Gen (Gen für das Protein Connexin-26) führt zu einer</a:t>
            </a:r>
          </a:p>
          <a:p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genetisch bedingten Schwerhörigkeit. Das mutierte Allel wird autosomal rezessiv vererbt. </a:t>
            </a:r>
          </a:p>
          <a:p>
            <a:pPr>
              <a:spcBef>
                <a:spcPts val="900"/>
              </a:spcBef>
            </a:pPr>
            <a:r>
              <a:rPr lang="de-DE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Aufgabe:</a:t>
            </a:r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7800" indent="-133350"/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Formulieren Sie je ein Beispiel für eine </a:t>
            </a:r>
            <a:r>
              <a:rPr lang="de-DE" sz="165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Pro- und eine Contra Argumentation </a:t>
            </a:r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 Durchführung  eines Gentests auf das mutierte GJB2-Allel im Rahmen einer </a:t>
            </a:r>
            <a:r>
              <a:rPr lang="de-DE" sz="16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Pränataldiagnostik</a:t>
            </a:r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1</a:t>
            </a:r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177800" indent="-133350"/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Nehmen Sie unter </a:t>
            </a:r>
            <a:r>
              <a:rPr lang="de-DE" sz="1650" dirty="0">
                <a:solidFill>
                  <a:srgbClr val="A326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Berücksichtigung relevanter Werte Stellung</a:t>
            </a:r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zur Aussage des Mediziners (</a:t>
            </a:r>
            <a:r>
              <a:rPr lang="de-DE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Mat. 2</a:t>
            </a:r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8F6BA5-DDBA-174A-A730-53630AC0397C}"/>
              </a:ext>
            </a:extLst>
          </p:cNvPr>
          <p:cNvSpPr txBox="1"/>
          <p:nvPr/>
        </p:nvSpPr>
        <p:spPr>
          <a:xfrm>
            <a:off x="253108" y="2001110"/>
            <a:ext cx="57328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1: 	</a:t>
            </a:r>
            <a:r>
              <a:rPr lang="de-DE" sz="165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Argumentation</a:t>
            </a:r>
            <a:r>
              <a:rPr lang="de-DE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mit </a:t>
            </a:r>
            <a:r>
              <a:rPr lang="de-DE" sz="1650" b="1" dirty="0">
                <a:solidFill>
                  <a:srgbClr val="6FAD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Wertebezug</a:t>
            </a:r>
          </a:p>
          <a:p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 einer </a:t>
            </a:r>
            <a:r>
              <a:rPr lang="de-DE" sz="165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Pro-/Contra-Argumentation </a:t>
            </a:r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werden </a:t>
            </a:r>
            <a:r>
              <a:rPr lang="de-DE" sz="1650" dirty="0">
                <a:solidFill>
                  <a:srgbClr val="6FAD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Sachaussagen</a:t>
            </a:r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mit </a:t>
            </a:r>
            <a:r>
              <a:rPr lang="de-DE" sz="1650" dirty="0">
                <a:solidFill>
                  <a:srgbClr val="A326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Werten</a:t>
            </a:r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verknüpft. Folgende Werte werden häufig genannt: 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4874896-537C-5C41-98C9-B1FBF398AF93}"/>
              </a:ext>
            </a:extLst>
          </p:cNvPr>
          <p:cNvGrpSpPr/>
          <p:nvPr/>
        </p:nvGrpSpPr>
        <p:grpSpPr>
          <a:xfrm>
            <a:off x="344142" y="2879685"/>
            <a:ext cx="5307325" cy="1769180"/>
            <a:chOff x="211963" y="4438814"/>
            <a:chExt cx="4910334" cy="1769180"/>
          </a:xfrm>
          <a:solidFill>
            <a:schemeClr val="bg1">
              <a:lumMod val="75000"/>
            </a:schemeClr>
          </a:solidFill>
        </p:grpSpPr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94DDB894-E62F-1E4F-A42E-EA6D21895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63" y="4438814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Umweltschutz</a:t>
              </a:r>
            </a:p>
          </p:txBody>
        </p:sp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316A6052-4F40-1D49-9323-455E37CE2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111" y="4438814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Glück</a:t>
              </a:r>
            </a:p>
          </p:txBody>
        </p:sp>
        <p:sp>
          <p:nvSpPr>
            <p:cNvPr id="13" name="Abgerundetes Rechteck 12">
              <a:extLst>
                <a:ext uri="{FF2B5EF4-FFF2-40B4-BE49-F238E27FC236}">
                  <a16:creationId xmlns:a16="http://schemas.microsoft.com/office/drawing/2014/main" id="{1A247033-995A-C448-8A8A-3F88632F8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528" y="4441267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Leidverringerung</a:t>
              </a:r>
            </a:p>
          </p:txBody>
        </p:sp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15D9A82C-73A7-0F4A-BF22-218C099DB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63" y="4922935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Freiheit</a:t>
              </a:r>
            </a:p>
          </p:txBody>
        </p:sp>
        <p:sp>
          <p:nvSpPr>
            <p:cNvPr id="15" name="Abgerundetes Rechteck 14">
              <a:extLst>
                <a:ext uri="{FF2B5EF4-FFF2-40B4-BE49-F238E27FC236}">
                  <a16:creationId xmlns:a16="http://schemas.microsoft.com/office/drawing/2014/main" id="{8D6C54ED-34EB-7C40-9382-C0834177D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380" y="4922935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Freundschaft</a:t>
              </a:r>
            </a:p>
          </p:txBody>
        </p:sp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C9B14056-6993-9D4D-B354-AB9F2CC4C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528" y="4922935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Gesundheit</a:t>
              </a:r>
            </a:p>
          </p:txBody>
        </p:sp>
        <p:sp>
          <p:nvSpPr>
            <p:cNvPr id="17" name="Abgerundetes Rechteck 16">
              <a:extLst>
                <a:ext uri="{FF2B5EF4-FFF2-40B4-BE49-F238E27FC236}">
                  <a16:creationId xmlns:a16="http://schemas.microsoft.com/office/drawing/2014/main" id="{7280D469-D408-244F-890D-D6C13CBC6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75" y="5385552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Wohlstand</a:t>
              </a:r>
            </a:p>
          </p:txBody>
        </p:sp>
        <p:sp>
          <p:nvSpPr>
            <p:cNvPr id="18" name="Abgerundetes Rechteck 17">
              <a:extLst>
                <a:ext uri="{FF2B5EF4-FFF2-40B4-BE49-F238E27FC236}">
                  <a16:creationId xmlns:a16="http://schemas.microsoft.com/office/drawing/2014/main" id="{E6545A35-9C79-4E43-8B77-821483383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123" y="5385552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Menschenwürde</a:t>
              </a:r>
            </a:p>
          </p:txBody>
        </p:sp>
        <p:sp>
          <p:nvSpPr>
            <p:cNvPr id="19" name="Abgerundetes Rechteck 18">
              <a:extLst>
                <a:ext uri="{FF2B5EF4-FFF2-40B4-BE49-F238E27FC236}">
                  <a16:creationId xmlns:a16="http://schemas.microsoft.com/office/drawing/2014/main" id="{35BEFC48-3D63-9442-B5D8-132DF87A8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528" y="5400413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Bildung</a:t>
              </a:r>
            </a:p>
          </p:txBody>
        </p:sp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F06E3B56-E82D-7C42-AA2B-C84F6519B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297" y="5847994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Sicherheit</a:t>
              </a:r>
            </a:p>
          </p:txBody>
        </p:sp>
        <p:sp>
          <p:nvSpPr>
            <p:cNvPr id="21" name="Abgerundetes Rechteck 20">
              <a:extLst>
                <a:ext uri="{FF2B5EF4-FFF2-40B4-BE49-F238E27FC236}">
                  <a16:creationId xmlns:a16="http://schemas.microsoft.com/office/drawing/2014/main" id="{E627F943-6D6E-B442-AEFA-992392B1B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75" y="5847994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Gehorsam</a:t>
              </a:r>
            </a:p>
          </p:txBody>
        </p:sp>
        <p:sp>
          <p:nvSpPr>
            <p:cNvPr id="22" name="Abgerundetes Rechteck 21">
              <a:extLst>
                <a:ext uri="{FF2B5EF4-FFF2-40B4-BE49-F238E27FC236}">
                  <a16:creationId xmlns:a16="http://schemas.microsoft.com/office/drawing/2014/main" id="{E11AF1E1-353C-8741-9877-9C830F905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123" y="5847994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Fortschritt</a:t>
              </a:r>
            </a:p>
          </p:txBody>
        </p:sp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A4A53603-FF54-D443-81A5-2B616F6484E5}"/>
              </a:ext>
            </a:extLst>
          </p:cNvPr>
          <p:cNvSpPr/>
          <p:nvPr/>
        </p:nvSpPr>
        <p:spPr>
          <a:xfrm>
            <a:off x="253109" y="2001110"/>
            <a:ext cx="5631224" cy="2774084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8C1551A-6027-B94E-93D2-668362D70F84}"/>
              </a:ext>
            </a:extLst>
          </p:cNvPr>
          <p:cNvGrpSpPr/>
          <p:nvPr/>
        </p:nvGrpSpPr>
        <p:grpSpPr>
          <a:xfrm>
            <a:off x="6068474" y="2164955"/>
            <a:ext cx="2898619" cy="2455098"/>
            <a:chOff x="5992271" y="1995621"/>
            <a:chExt cx="2898619" cy="245509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E1784E3-87C6-F64F-997B-F681958F7FD9}"/>
                </a:ext>
              </a:extLst>
            </p:cNvPr>
            <p:cNvSpPr txBox="1"/>
            <p:nvPr/>
          </p:nvSpPr>
          <p:spPr>
            <a:xfrm>
              <a:off x="6062869" y="2001110"/>
              <a:ext cx="2828021" cy="237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 2:	Standpunkt</a:t>
              </a:r>
            </a:p>
            <a:p>
              <a:r>
                <a:rPr lang="de-DE" sz="16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eines Mediziners</a:t>
              </a:r>
            </a:p>
            <a:p>
              <a:r>
                <a:rPr lang="de-DE" sz="16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“Familien sollten unbedingt den Gentest in der Pränatal-diagnostik nutzen, um Auf-schluss darüber zu erhalten, ob ein Kind von genetisch bedingter Schwerhörigkeit betroffen sein wird.“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BBF9AA7-D89B-374E-85E7-E581687ABF47}"/>
                </a:ext>
              </a:extLst>
            </p:cNvPr>
            <p:cNvSpPr/>
            <p:nvPr/>
          </p:nvSpPr>
          <p:spPr>
            <a:xfrm>
              <a:off x="5992271" y="1995621"/>
              <a:ext cx="2816053" cy="2455098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4697C969-9F77-394D-8CC5-85356F9E6E9B}"/>
              </a:ext>
            </a:extLst>
          </p:cNvPr>
          <p:cNvSpPr txBox="1"/>
          <p:nvPr/>
        </p:nvSpPr>
        <p:spPr>
          <a:xfrm rot="270214">
            <a:off x="8058819" y="342519"/>
            <a:ext cx="807508" cy="715581"/>
          </a:xfrm>
          <a:prstGeom prst="rect">
            <a:avLst/>
          </a:prstGeom>
          <a:solidFill>
            <a:srgbClr val="C00000">
              <a:alpha val="20154"/>
            </a:srgbClr>
          </a:solidFill>
          <a:ln w="19050">
            <a:solidFill>
              <a:srgbClr val="A3262A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Bayern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endParaRPr lang="de-DE" sz="16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B0D776C5-1C03-334C-9A70-D02D2690FD1A}"/>
              </a:ext>
            </a:extLst>
          </p:cNvPr>
          <p:cNvSpPr/>
          <p:nvPr/>
        </p:nvSpPr>
        <p:spPr>
          <a:xfrm>
            <a:off x="3432028" y="3088460"/>
            <a:ext cx="1475555" cy="582452"/>
          </a:xfrm>
          <a:prstGeom prst="wedgeRoundRectCallout">
            <a:avLst>
              <a:gd name="adj1" fmla="val 12430"/>
              <a:gd name="adj2" fmla="val -141176"/>
              <a:gd name="adj3" fmla="val 16667"/>
            </a:avLst>
          </a:prstGeom>
          <a:solidFill>
            <a:srgbClr val="E3E3E3"/>
          </a:solidFill>
          <a:ln w="25400">
            <a:solidFill>
              <a:srgbClr val="6F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6"/>
                </a:solidFill>
              </a:rPr>
              <a:t>deskriptiv vs. normativ</a:t>
            </a:r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E7D25F2D-5A35-A54E-9429-7B2B373BE1A9}"/>
              </a:ext>
            </a:extLst>
          </p:cNvPr>
          <p:cNvSpPr/>
          <p:nvPr/>
        </p:nvSpPr>
        <p:spPr>
          <a:xfrm>
            <a:off x="6197568" y="2514474"/>
            <a:ext cx="1475555" cy="582452"/>
          </a:xfrm>
          <a:prstGeom prst="wedgeRoundRectCallout">
            <a:avLst>
              <a:gd name="adj1" fmla="val -59938"/>
              <a:gd name="adj2" fmla="val -149322"/>
              <a:gd name="adj3" fmla="val 16667"/>
            </a:avLst>
          </a:prstGeom>
          <a:solidFill>
            <a:srgbClr val="E3E3E3"/>
          </a:solidFill>
          <a:ln w="25400">
            <a:solidFill>
              <a:srgbClr val="A32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rgbClr val="A3262A"/>
                </a:solidFill>
              </a:rPr>
              <a:t>Werte vs. Normen</a:t>
            </a:r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9366203F-B7F6-264D-99EF-241A5C0506F3}"/>
              </a:ext>
            </a:extLst>
          </p:cNvPr>
          <p:cNvSpPr/>
          <p:nvPr/>
        </p:nvSpPr>
        <p:spPr>
          <a:xfrm>
            <a:off x="673163" y="3416434"/>
            <a:ext cx="1615521" cy="582452"/>
          </a:xfrm>
          <a:prstGeom prst="wedgeRoundRectCallout">
            <a:avLst>
              <a:gd name="adj1" fmla="val 44110"/>
              <a:gd name="adj2" fmla="val -234033"/>
              <a:gd name="adj3" fmla="val 16667"/>
            </a:avLst>
          </a:prstGeom>
          <a:solidFill>
            <a:srgbClr val="E3E3E3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rgbClr val="7030A0"/>
                </a:solidFill>
              </a:rPr>
              <a:t>argumentieren</a:t>
            </a:r>
          </a:p>
        </p:txBody>
      </p:sp>
    </p:spTree>
    <p:extLst>
      <p:ext uri="{BB962C8B-B14F-4D97-AF65-F5344CB8AC3E}">
        <p14:creationId xmlns:p14="http://schemas.microsoft.com/office/powerpoint/2010/main" val="1893265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49E9F53D-EC73-0A40-9292-27F42B730D38}"/>
              </a:ext>
            </a:extLst>
          </p:cNvPr>
          <p:cNvSpPr txBox="1"/>
          <p:nvPr/>
        </p:nvSpPr>
        <p:spPr>
          <a:xfrm>
            <a:off x="0" y="676945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25016"/>
            <a:r>
              <a:rPr lang="de-DE" sz="1300" dirty="0"/>
              <a:t>Behörde </a:t>
            </a:r>
            <a:r>
              <a:rPr lang="de-DE" sz="1300" dirty="0" err="1"/>
              <a:t>für</a:t>
            </a:r>
            <a:r>
              <a:rPr lang="de-DE" sz="1300" dirty="0"/>
              <a:t> Schule und Berufsbildung Hamburg. 2019. Argumentieren, Urteilen, Entscheiden. Hinweise und Beispiele zur fachlichen und sprachlichen Förderung von Bewertungskompetenz im naturwissenschaftlichen Unterricht, Sekundarstufe I und II. online : </a:t>
            </a:r>
            <a:r>
              <a:rPr lang="de-DE" sz="1300" dirty="0">
                <a:hlinkClick r:id="rId2"/>
              </a:rPr>
              <a:t>https://bildungsserver. hamburg.de/contentblob/13020154/739f5d8422d08a4d1acba66b05be7b9d/data/urteilskompetenz.pdf</a:t>
            </a:r>
            <a:endParaRPr lang="de-DE" sz="1300" dirty="0"/>
          </a:p>
          <a:p>
            <a:pPr marL="177800" indent="-166688"/>
            <a:r>
              <a:rPr lang="de-DE" sz="1300" dirty="0" err="1"/>
              <a:t>Bögeholz</a:t>
            </a:r>
            <a:r>
              <a:rPr lang="de-DE" sz="1300" dirty="0"/>
              <a:t> S, </a:t>
            </a:r>
            <a:r>
              <a:rPr lang="de-DE" sz="1300" dirty="0" err="1"/>
              <a:t>Hößle</a:t>
            </a:r>
            <a:r>
              <a:rPr lang="de-DE" sz="1300" dirty="0"/>
              <a:t> C, </a:t>
            </a:r>
            <a:r>
              <a:rPr lang="de-DE" sz="1300" dirty="0" err="1"/>
              <a:t>Langlet</a:t>
            </a:r>
            <a:r>
              <a:rPr lang="de-DE" sz="1300" dirty="0"/>
              <a:t> J, Sander E, Schlüter K. 2004. Bewerten – Urteilen – Entscheiden im biologischen Kontext: Modelle in der Biologiedidaktik. </a:t>
            </a:r>
            <a:r>
              <a:rPr lang="de-DE" sz="1300" dirty="0" err="1"/>
              <a:t>Zeitscht</a:t>
            </a:r>
            <a:r>
              <a:rPr lang="de-DE" sz="1300" dirty="0"/>
              <a:t>. F. Didaktik in den </a:t>
            </a:r>
            <a:r>
              <a:rPr lang="de-DE" sz="1300" dirty="0" err="1"/>
              <a:t>Nat.wiss</a:t>
            </a:r>
            <a:r>
              <a:rPr lang="de-DE" sz="1300" dirty="0"/>
              <a:t>. 10: 89-115. online: ftp://</a:t>
            </a:r>
            <a:r>
              <a:rPr lang="de-DE" sz="1300" dirty="0" err="1"/>
              <a:t>ftp.rz.uni-kiel.de</a:t>
            </a:r>
            <a:r>
              <a:rPr lang="de-DE" sz="1300" dirty="0"/>
              <a:t>/</a:t>
            </a:r>
            <a:r>
              <a:rPr lang="de-DE" sz="1300" dirty="0" err="1"/>
              <a:t>pub</a:t>
            </a:r>
            <a:r>
              <a:rPr lang="de-DE" sz="1300" dirty="0"/>
              <a:t>/</a:t>
            </a:r>
            <a:r>
              <a:rPr lang="de-DE" sz="1300" dirty="0" err="1"/>
              <a:t>ipn</a:t>
            </a:r>
            <a:r>
              <a:rPr lang="de-DE" sz="1300" dirty="0"/>
              <a:t>/</a:t>
            </a:r>
            <a:r>
              <a:rPr lang="de-DE" sz="1300" dirty="0" err="1"/>
              <a:t>zfdn</a:t>
            </a:r>
            <a:r>
              <a:rPr lang="de-DE" sz="1300" dirty="0"/>
              <a:t>/2004/5.Boegeholz_etal._089-116.pdf [Zugriff 30.12.21] </a:t>
            </a:r>
          </a:p>
          <a:p>
            <a:pPr marL="177800" indent="-166688"/>
            <a:r>
              <a:rPr lang="de-DE" sz="1300" dirty="0"/>
              <a:t>Böttcher F, Hackmann A, </a:t>
            </a:r>
            <a:r>
              <a:rPr lang="de-DE" sz="1300" dirty="0" err="1"/>
              <a:t>Meisert</a:t>
            </a:r>
            <a:r>
              <a:rPr lang="de-DE" sz="1300" dirty="0"/>
              <a:t> A. 2016. Argumente entwickeln, </a:t>
            </a:r>
            <a:r>
              <a:rPr lang="de-DE" sz="1300" dirty="0" err="1"/>
              <a:t>prüfen</a:t>
            </a:r>
            <a:r>
              <a:rPr lang="de-DE" sz="1300" dirty="0"/>
              <a:t> und gewichten: Bewertungskompetenz im Biologieunterricht </a:t>
            </a:r>
            <a:r>
              <a:rPr lang="de-DE" sz="1300" dirty="0" err="1"/>
              <a:t>kontextübergreifend</a:t>
            </a:r>
            <a:r>
              <a:rPr lang="de-DE" sz="1300" dirty="0"/>
              <a:t> fördern − Konzeptentwicklung. MNU Journal 69 (3): 150-157 inkl. online- Ergänzung</a:t>
            </a:r>
          </a:p>
          <a:p>
            <a:pPr marL="133350" indent="-125016"/>
            <a:r>
              <a:rPr lang="de-DE" sz="1300" dirty="0" err="1"/>
              <a:t>Giffhorn</a:t>
            </a:r>
            <a:r>
              <a:rPr lang="de-DE" sz="1300" dirty="0"/>
              <a:t> B &amp; Grabowski K. 2016. Sollen wir </a:t>
            </a:r>
            <a:r>
              <a:rPr lang="de-DE" sz="1300" dirty="0" err="1"/>
              <a:t>Exxtra</a:t>
            </a:r>
            <a:r>
              <a:rPr lang="de-DE" sz="1300" dirty="0"/>
              <a:t> </a:t>
            </a:r>
            <a:r>
              <a:rPr lang="de-DE" sz="1300" dirty="0" err="1"/>
              <a:t>Crunchy</a:t>
            </a:r>
            <a:r>
              <a:rPr lang="de-DE" sz="1300" dirty="0"/>
              <a:t> Super </a:t>
            </a:r>
            <a:r>
              <a:rPr lang="de-DE" sz="1300" dirty="0" err="1"/>
              <a:t>Cribbel</a:t>
            </a:r>
            <a:r>
              <a:rPr lang="de-DE" sz="1300" dirty="0"/>
              <a:t> Chips essen? Ein Unterrichtsvorschlag zur Bewertungskompetenz. MNU Journal 69 (3): 187-190</a:t>
            </a:r>
          </a:p>
          <a:p>
            <a:pPr marL="133350" indent="-125016"/>
            <a:r>
              <a:rPr lang="de-DE" sz="1300" dirty="0" err="1"/>
              <a:t>Hößle</a:t>
            </a:r>
            <a:r>
              <a:rPr lang="de-DE" sz="1300" dirty="0"/>
              <a:t> C, Alfs N. 2014. Doping, Gentechnik, Zirkustiere, Bioethik im Unterricht. </a:t>
            </a:r>
            <a:r>
              <a:rPr lang="de-DE" sz="1300" dirty="0" err="1"/>
              <a:t>Aulis</a:t>
            </a:r>
            <a:r>
              <a:rPr lang="de-DE" sz="1300" dirty="0"/>
              <a:t> Verlag, ISBN: 978-3-7614-2867-2</a:t>
            </a:r>
          </a:p>
          <a:p>
            <a:pPr marL="133350" indent="-125016"/>
            <a:r>
              <a:rPr lang="de-DE" sz="1300" dirty="0" err="1"/>
              <a:t>Hößle</a:t>
            </a:r>
            <a:r>
              <a:rPr lang="de-DE" sz="1300" dirty="0"/>
              <a:t> C. 2021; Vortrag Univ. Rostock; online verfügbar: </a:t>
            </a:r>
            <a:r>
              <a:rPr lang="de-DE" sz="1300" dirty="0">
                <a:hlinkClick r:id="rId3"/>
              </a:rPr>
              <a:t>https://www.biodidaktik.uni-rostock.de/aktuelles/emu-biologie/</a:t>
            </a:r>
            <a:r>
              <a:rPr lang="de-DE" sz="1300" dirty="0"/>
              <a:t> </a:t>
            </a:r>
          </a:p>
          <a:p>
            <a:pPr marL="133350" indent="-125016"/>
            <a:r>
              <a:rPr lang="de-DE" sz="1300" dirty="0" err="1"/>
              <a:t>LehrerInnenfortbildungsserver</a:t>
            </a:r>
            <a:r>
              <a:rPr lang="de-DE" sz="1300" dirty="0"/>
              <a:t> Baden-Württemberg. 2004. https://</a:t>
            </a:r>
            <a:r>
              <a:rPr lang="de-DE" sz="1300" dirty="0" err="1"/>
              <a:t>lehrerfortbildung-bw.de</a:t>
            </a:r>
            <a:r>
              <a:rPr lang="de-DE" sz="1300" dirty="0"/>
              <a:t>/</a:t>
            </a:r>
            <a:r>
              <a:rPr lang="de-DE" sz="1300" dirty="0" err="1"/>
              <a:t>u_gewi</a:t>
            </a:r>
            <a:r>
              <a:rPr lang="de-DE" sz="1300" dirty="0"/>
              <a:t>/</a:t>
            </a:r>
            <a:r>
              <a:rPr lang="de-DE" sz="1300" dirty="0" err="1"/>
              <a:t>ethik</a:t>
            </a:r>
            <a:r>
              <a:rPr lang="de-DE" sz="1300" dirty="0"/>
              <a:t>/</a:t>
            </a:r>
            <a:r>
              <a:rPr lang="de-DE" sz="1300" dirty="0" err="1"/>
              <a:t>gym</a:t>
            </a:r>
            <a:r>
              <a:rPr lang="de-DE" sz="1300" dirty="0"/>
              <a:t>/bp2004/fb2/</a:t>
            </a:r>
            <a:r>
              <a:rPr lang="de-DE" sz="1300" dirty="0" err="1"/>
              <a:t>index.html</a:t>
            </a:r>
            <a:endParaRPr lang="de-DE" sz="1300" dirty="0"/>
          </a:p>
          <a:p>
            <a:pPr marL="133350" indent="-125016"/>
            <a:r>
              <a:rPr lang="de-DE" sz="1300" dirty="0" err="1"/>
              <a:t>Lübeck</a:t>
            </a:r>
            <a:r>
              <a:rPr lang="de-DE" sz="1300" dirty="0"/>
              <a:t> et a.. 2018. Der Kompetenzbereich Bewertung im Biologieunterricht. Möglichkeiten zur systematischen Konstruktion von Lernaufgaben, </a:t>
            </a:r>
            <a:r>
              <a:rPr lang="de-DE" sz="1300" dirty="0" err="1"/>
              <a:t>Qualis</a:t>
            </a:r>
            <a:r>
              <a:rPr lang="de-DE" sz="1300" dirty="0"/>
              <a:t> NRW; </a:t>
            </a:r>
            <a:r>
              <a:rPr lang="de-DE" sz="1300" dirty="0" err="1"/>
              <a:t>Waxmann</a:t>
            </a:r>
            <a:r>
              <a:rPr lang="de-DE" sz="1300" dirty="0"/>
              <a:t> Verlag; </a:t>
            </a:r>
            <a:r>
              <a:rPr lang="de-DE" sz="1300" dirty="0" err="1"/>
              <a:t>www.waxmann.com</a:t>
            </a:r>
            <a:r>
              <a:rPr lang="de-DE" sz="1300" dirty="0"/>
              <a:t>/buch3696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6533D1-1712-BC41-B6B6-C7B493D64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Literaturhinweise (Auszug)</a:t>
            </a:r>
          </a:p>
        </p:txBody>
      </p:sp>
    </p:spTree>
    <p:extLst>
      <p:ext uri="{BB962C8B-B14F-4D97-AF65-F5344CB8AC3E}">
        <p14:creationId xmlns:p14="http://schemas.microsoft.com/office/powerpoint/2010/main" val="321093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ADD7F6AD-73CF-7B47-B077-0813E171CA00}"/>
              </a:ext>
            </a:extLst>
          </p:cNvPr>
          <p:cNvSpPr txBox="1"/>
          <p:nvPr/>
        </p:nvSpPr>
        <p:spPr>
          <a:xfrm>
            <a:off x="5992272" y="1988440"/>
            <a:ext cx="2898619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2: Standpunkt eines Mediziners</a:t>
            </a:r>
          </a:p>
          <a:p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“Familien sollten unbedingt den Gentest in der </a:t>
            </a:r>
            <a:r>
              <a:rPr lang="de-DE" sz="16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Pränataldiag-nostik</a:t>
            </a:r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nutzen, um Aufschluss darüber zu erhalten, ob ein Kind von genetisch bedingter Schwerhörigkeit betroffen sein wird.“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63F3EC3-703D-8E4B-924D-BC336735594C}"/>
              </a:ext>
            </a:extLst>
          </p:cNvPr>
          <p:cNvSpPr/>
          <p:nvPr/>
        </p:nvSpPr>
        <p:spPr>
          <a:xfrm>
            <a:off x="5985908" y="2001108"/>
            <a:ext cx="2898619" cy="2774083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F6864AF-DACF-AC4E-B785-2C4CF3E3C20F}"/>
              </a:ext>
            </a:extLst>
          </p:cNvPr>
          <p:cNvSpPr txBox="1"/>
          <p:nvPr/>
        </p:nvSpPr>
        <p:spPr>
          <a:xfrm>
            <a:off x="165662" y="223700"/>
            <a:ext cx="8864272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Kontext: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Eine Mutation im GJB2-Gen (Gen für das Protein Connexin-26) führt zu einer genetisch bedingten Schwerhörigkeit. Das mutierte Allel wird autosomal rezessiv vererbt </a:t>
            </a:r>
            <a:r>
              <a:rPr lang="de-DE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 von 40 BE)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900"/>
              </a:spcBef>
            </a:pP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Aufgabe: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7800" indent="-133350"/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Formulieren Sie je ein Beispiel für eine </a:t>
            </a:r>
            <a:r>
              <a:rPr lang="de-DE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Pro- und eine Contra Argumentation 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 Durchführung  eines Gentests auf das mutierte GJB2-Allel im Rahmen einer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Pränataldiagnostik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1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177800" indent="-133350"/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Nehmen Sie unter </a:t>
            </a:r>
            <a:r>
              <a:rPr lang="de-DE" sz="1600" dirty="0">
                <a:solidFill>
                  <a:srgbClr val="A326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Berücksichtigung relevanter Werte Stellung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zur Aussage des Mediziners (</a:t>
            </a: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Mat. 2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8F6BA5-DDBA-174A-A730-53630AC0397C}"/>
              </a:ext>
            </a:extLst>
          </p:cNvPr>
          <p:cNvSpPr txBox="1"/>
          <p:nvPr/>
        </p:nvSpPr>
        <p:spPr>
          <a:xfrm>
            <a:off x="253108" y="2001110"/>
            <a:ext cx="57328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1: 	</a:t>
            </a:r>
            <a:r>
              <a:rPr lang="de-DE" sz="165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Argumentation</a:t>
            </a:r>
            <a:r>
              <a:rPr lang="de-DE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mit </a:t>
            </a:r>
            <a:r>
              <a:rPr lang="de-DE" sz="1650" b="1" dirty="0">
                <a:solidFill>
                  <a:srgbClr val="6FAD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Wertebezug</a:t>
            </a:r>
          </a:p>
          <a:p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 einer </a:t>
            </a:r>
            <a:r>
              <a:rPr lang="de-DE" sz="165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Pro-/Contra-Argumentation </a:t>
            </a:r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werden </a:t>
            </a:r>
            <a:r>
              <a:rPr lang="de-DE" sz="1650" dirty="0">
                <a:solidFill>
                  <a:srgbClr val="6FAD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Sachaussagen</a:t>
            </a:r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mit </a:t>
            </a:r>
            <a:r>
              <a:rPr lang="de-DE" sz="1650" dirty="0">
                <a:solidFill>
                  <a:srgbClr val="A326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Werten</a:t>
            </a:r>
            <a:r>
              <a:rPr lang="de-D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verknüpft. Folgende Werte werden häufig genannt: 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4874896-537C-5C41-98C9-B1FBF398AF93}"/>
              </a:ext>
            </a:extLst>
          </p:cNvPr>
          <p:cNvGrpSpPr/>
          <p:nvPr/>
        </p:nvGrpSpPr>
        <p:grpSpPr>
          <a:xfrm>
            <a:off x="344142" y="2879685"/>
            <a:ext cx="5307325" cy="1769180"/>
            <a:chOff x="211963" y="4438814"/>
            <a:chExt cx="4910334" cy="1769180"/>
          </a:xfrm>
          <a:solidFill>
            <a:schemeClr val="bg1">
              <a:lumMod val="75000"/>
            </a:schemeClr>
          </a:solidFill>
        </p:grpSpPr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94DDB894-E62F-1E4F-A42E-EA6D21895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63" y="4438814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Umweltschutz</a:t>
              </a:r>
            </a:p>
          </p:txBody>
        </p:sp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316A6052-4F40-1D49-9323-455E37CE2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111" y="4438814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Glück</a:t>
              </a:r>
            </a:p>
          </p:txBody>
        </p:sp>
        <p:sp>
          <p:nvSpPr>
            <p:cNvPr id="13" name="Abgerundetes Rechteck 12">
              <a:extLst>
                <a:ext uri="{FF2B5EF4-FFF2-40B4-BE49-F238E27FC236}">
                  <a16:creationId xmlns:a16="http://schemas.microsoft.com/office/drawing/2014/main" id="{1A247033-995A-C448-8A8A-3F88632F8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528" y="4441267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Leidverringerung</a:t>
              </a:r>
            </a:p>
          </p:txBody>
        </p:sp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15D9A82C-73A7-0F4A-BF22-218C099DB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63" y="4922935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Freiheit</a:t>
              </a:r>
            </a:p>
          </p:txBody>
        </p:sp>
        <p:sp>
          <p:nvSpPr>
            <p:cNvPr id="15" name="Abgerundetes Rechteck 14">
              <a:extLst>
                <a:ext uri="{FF2B5EF4-FFF2-40B4-BE49-F238E27FC236}">
                  <a16:creationId xmlns:a16="http://schemas.microsoft.com/office/drawing/2014/main" id="{8D6C54ED-34EB-7C40-9382-C0834177D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380" y="4922935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Freundschaft</a:t>
              </a:r>
            </a:p>
          </p:txBody>
        </p:sp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C9B14056-6993-9D4D-B354-AB9F2CC4C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528" y="4922935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Gesundheit</a:t>
              </a:r>
            </a:p>
          </p:txBody>
        </p:sp>
        <p:sp>
          <p:nvSpPr>
            <p:cNvPr id="17" name="Abgerundetes Rechteck 16">
              <a:extLst>
                <a:ext uri="{FF2B5EF4-FFF2-40B4-BE49-F238E27FC236}">
                  <a16:creationId xmlns:a16="http://schemas.microsoft.com/office/drawing/2014/main" id="{7280D469-D408-244F-890D-D6C13CBC6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75" y="5385552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Wohlstand</a:t>
              </a:r>
            </a:p>
          </p:txBody>
        </p:sp>
        <p:sp>
          <p:nvSpPr>
            <p:cNvPr id="18" name="Abgerundetes Rechteck 17">
              <a:extLst>
                <a:ext uri="{FF2B5EF4-FFF2-40B4-BE49-F238E27FC236}">
                  <a16:creationId xmlns:a16="http://schemas.microsoft.com/office/drawing/2014/main" id="{E6545A35-9C79-4E43-8B77-821483383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123" y="5385552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Menschenwürde</a:t>
              </a:r>
            </a:p>
          </p:txBody>
        </p:sp>
        <p:sp>
          <p:nvSpPr>
            <p:cNvPr id="19" name="Abgerundetes Rechteck 18">
              <a:extLst>
                <a:ext uri="{FF2B5EF4-FFF2-40B4-BE49-F238E27FC236}">
                  <a16:creationId xmlns:a16="http://schemas.microsoft.com/office/drawing/2014/main" id="{35BEFC48-3D63-9442-B5D8-132DF87A8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528" y="5400413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Bildung</a:t>
              </a:r>
            </a:p>
          </p:txBody>
        </p:sp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F06E3B56-E82D-7C42-AA2B-C84F6519B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297" y="5847994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Sicherheit</a:t>
              </a:r>
            </a:p>
          </p:txBody>
        </p:sp>
        <p:sp>
          <p:nvSpPr>
            <p:cNvPr id="21" name="Abgerundetes Rechteck 20">
              <a:extLst>
                <a:ext uri="{FF2B5EF4-FFF2-40B4-BE49-F238E27FC236}">
                  <a16:creationId xmlns:a16="http://schemas.microsoft.com/office/drawing/2014/main" id="{E627F943-6D6E-B442-AEFA-992392B1B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75" y="5847994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Gehorsam</a:t>
              </a:r>
            </a:p>
          </p:txBody>
        </p:sp>
        <p:sp>
          <p:nvSpPr>
            <p:cNvPr id="22" name="Abgerundetes Rechteck 21">
              <a:extLst>
                <a:ext uri="{FF2B5EF4-FFF2-40B4-BE49-F238E27FC236}">
                  <a16:creationId xmlns:a16="http://schemas.microsoft.com/office/drawing/2014/main" id="{E11AF1E1-353C-8741-9877-9C830F905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123" y="5847994"/>
              <a:ext cx="1584000" cy="360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/>
              <a:r>
                <a:rPr lang="de-DE" altLang="de-DE" sz="16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Fortschritt</a:t>
              </a:r>
            </a:p>
          </p:txBody>
        </p:sp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A4A53603-FF54-D443-81A5-2B616F6484E5}"/>
              </a:ext>
            </a:extLst>
          </p:cNvPr>
          <p:cNvSpPr/>
          <p:nvPr/>
        </p:nvSpPr>
        <p:spPr>
          <a:xfrm>
            <a:off x="253109" y="2001110"/>
            <a:ext cx="5631224" cy="2774084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0CB5F726-E700-2847-BBB3-4F24D89065C3}"/>
              </a:ext>
            </a:extLst>
          </p:cNvPr>
          <p:cNvCxnSpPr>
            <a:cxnSpLocks/>
          </p:cNvCxnSpPr>
          <p:nvPr/>
        </p:nvCxnSpPr>
        <p:spPr>
          <a:xfrm>
            <a:off x="107950" y="4848512"/>
            <a:ext cx="8935842" cy="0"/>
          </a:xfrm>
          <a:prstGeom prst="line">
            <a:avLst/>
          </a:prstGeom>
          <a:ln w="19050">
            <a:solidFill>
              <a:srgbClr val="A42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B0D776C5-1C03-334C-9A70-D02D2690FD1A}"/>
              </a:ext>
            </a:extLst>
          </p:cNvPr>
          <p:cNvSpPr/>
          <p:nvPr/>
        </p:nvSpPr>
        <p:spPr>
          <a:xfrm>
            <a:off x="3096445" y="3338718"/>
            <a:ext cx="2196178" cy="854080"/>
          </a:xfrm>
          <a:prstGeom prst="wedgeRoundRectCallout">
            <a:avLst>
              <a:gd name="adj1" fmla="val 12430"/>
              <a:gd name="adj2" fmla="val -141176"/>
              <a:gd name="adj3" fmla="val 16667"/>
            </a:avLst>
          </a:prstGeom>
          <a:solidFill>
            <a:srgbClr val="E3E3E3"/>
          </a:solidFill>
          <a:ln w="25400">
            <a:solidFill>
              <a:srgbClr val="6F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50" b="1" dirty="0">
                <a:solidFill>
                  <a:schemeClr val="accent6"/>
                </a:solidFill>
              </a:rPr>
              <a:t>Sachaussagen von Werteaussagen unterscheiden</a:t>
            </a:r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9366203F-B7F6-264D-99EF-241A5C0506F3}"/>
              </a:ext>
            </a:extLst>
          </p:cNvPr>
          <p:cNvSpPr/>
          <p:nvPr/>
        </p:nvSpPr>
        <p:spPr>
          <a:xfrm>
            <a:off x="518665" y="3788657"/>
            <a:ext cx="2315620" cy="646475"/>
          </a:xfrm>
          <a:prstGeom prst="wedgeRoundRectCallout">
            <a:avLst>
              <a:gd name="adj1" fmla="val 44110"/>
              <a:gd name="adj2" fmla="val -234033"/>
              <a:gd name="adj3" fmla="val 16667"/>
            </a:avLst>
          </a:prstGeom>
          <a:solidFill>
            <a:srgbClr val="E3E3E3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50" b="1" dirty="0">
                <a:solidFill>
                  <a:srgbClr val="7030A0"/>
                </a:solidFill>
              </a:rPr>
              <a:t>beide verknüpfen und argumentieren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31DD430-F1F4-8049-BDDE-B7B60D9D14ED}"/>
              </a:ext>
            </a:extLst>
          </p:cNvPr>
          <p:cNvSpPr txBox="1"/>
          <p:nvPr/>
        </p:nvSpPr>
        <p:spPr>
          <a:xfrm rot="270214">
            <a:off x="8093655" y="342519"/>
            <a:ext cx="807508" cy="715581"/>
          </a:xfrm>
          <a:prstGeom prst="rect">
            <a:avLst/>
          </a:prstGeom>
          <a:solidFill>
            <a:srgbClr val="C00000">
              <a:alpha val="39608"/>
            </a:srgbClr>
          </a:solidFill>
          <a:ln w="19050">
            <a:solidFill>
              <a:srgbClr val="A32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Bayern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endParaRPr lang="de-DE" sz="16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E7D25F2D-5A35-A54E-9429-7B2B373BE1A9}"/>
              </a:ext>
            </a:extLst>
          </p:cNvPr>
          <p:cNvSpPr/>
          <p:nvPr/>
        </p:nvSpPr>
        <p:spPr>
          <a:xfrm>
            <a:off x="5985908" y="2900588"/>
            <a:ext cx="2896199" cy="975128"/>
          </a:xfrm>
          <a:prstGeom prst="wedgeRoundRectCallout">
            <a:avLst>
              <a:gd name="adj1" fmla="val -59938"/>
              <a:gd name="adj2" fmla="val -149322"/>
              <a:gd name="adj3" fmla="val 16667"/>
            </a:avLst>
          </a:prstGeom>
          <a:solidFill>
            <a:srgbClr val="E3E3E3"/>
          </a:solidFill>
          <a:ln w="25400">
            <a:solidFill>
              <a:srgbClr val="A32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50" b="1" dirty="0">
                <a:solidFill>
                  <a:srgbClr val="A3262A"/>
                </a:solidFill>
              </a:rPr>
              <a:t>Argumente mit berührten Werte verknüpfen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50" b="1" dirty="0">
                <a:solidFill>
                  <a:srgbClr val="A3262A"/>
                </a:solidFill>
              </a:rPr>
              <a:t>Wertehierarchie erkennen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FDDB7F7-9437-FE80-741C-5F153B75E1E3}"/>
              </a:ext>
            </a:extLst>
          </p:cNvPr>
          <p:cNvSpPr txBox="1"/>
          <p:nvPr/>
        </p:nvSpPr>
        <p:spPr>
          <a:xfrm rot="16200000">
            <a:off x="6730952" y="2478813"/>
            <a:ext cx="4566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verändert n. Biologie Abitur Leistungsfach Bayern; Stark-Verlag, 2018. S2017-44</a:t>
            </a:r>
          </a:p>
        </p:txBody>
      </p:sp>
    </p:spTree>
    <p:extLst>
      <p:ext uri="{BB962C8B-B14F-4D97-AF65-F5344CB8AC3E}">
        <p14:creationId xmlns:p14="http://schemas.microsoft.com/office/powerpoint/2010/main" val="180702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461665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</a:rPr>
              <a:t>Grundlagen einer Bewertungskompetenz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61C37A-AEC2-964B-B6D6-B97E09992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96" b="9771"/>
          <a:stretch/>
        </p:blipFill>
        <p:spPr>
          <a:xfrm>
            <a:off x="1502009" y="1008993"/>
            <a:ext cx="5696590" cy="381853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4117B1D-0B2C-D849-A773-6D74E1B6FAC8}"/>
              </a:ext>
            </a:extLst>
          </p:cNvPr>
          <p:cNvSpPr txBox="1"/>
          <p:nvPr/>
        </p:nvSpPr>
        <p:spPr>
          <a:xfrm rot="5400000">
            <a:off x="7283342" y="2316595"/>
            <a:ext cx="33362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hlinkClick r:id="rId3"/>
              </a:rPr>
              <a:t>https://pixabay.com/de/illustrations/entscheidung-frage-antwort-waage-1013752/</a:t>
            </a:r>
            <a:r>
              <a:rPr lang="de-DE" sz="600" dirty="0"/>
              <a:t> [</a:t>
            </a:r>
            <a:r>
              <a:rPr lang="de-DE" sz="600" dirty="0" err="1"/>
              <a:t>Peggy_Marco</a:t>
            </a:r>
            <a:r>
              <a:rPr lang="de-DE" sz="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6123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Bewertungskompetenz im Sinne einer naturwissenschaftlichen Bildung …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AC1F3A3-63C7-5449-9FBE-B262A69A8D92}"/>
              </a:ext>
            </a:extLst>
          </p:cNvPr>
          <p:cNvSpPr txBox="1"/>
          <p:nvPr/>
        </p:nvSpPr>
        <p:spPr>
          <a:xfrm>
            <a:off x="2442950" y="740304"/>
            <a:ext cx="459081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dirty="0"/>
              <a:t>„…bedeutet, über die rein innerfachliche Beurteilung von naturwissenschaftlichen Aussagen hinauszugehen. Die Bewertung muss vielmehr multiperspektivisch unter Einbeziehung </a:t>
            </a:r>
            <a:r>
              <a:rPr lang="de-DE" sz="1650" dirty="0" err="1"/>
              <a:t>überfachlicher</a:t>
            </a:r>
            <a:r>
              <a:rPr lang="de-DE" sz="1650" dirty="0"/>
              <a:t> Aspekte erfolgen und damit … moralisch-ethische Perspektiven integrieren. Dabei ist zwischen einer </a:t>
            </a:r>
            <a:r>
              <a:rPr lang="de-DE" sz="1650" b="1" dirty="0">
                <a:solidFill>
                  <a:schemeClr val="accent1"/>
                </a:solidFill>
              </a:rPr>
              <a:t>Beurteilung</a:t>
            </a:r>
            <a:r>
              <a:rPr lang="de-DE" sz="1650" dirty="0"/>
              <a:t>, die sich auf empirische Tatsachen </a:t>
            </a:r>
            <a:r>
              <a:rPr lang="de-DE" sz="1650" dirty="0" err="1"/>
              <a:t>stützt</a:t>
            </a:r>
            <a:r>
              <a:rPr lang="de-DE" sz="1650" dirty="0"/>
              <a:t>, und einer </a:t>
            </a:r>
            <a:r>
              <a:rPr lang="de-DE" sz="1650" b="1" dirty="0">
                <a:solidFill>
                  <a:schemeClr val="accent1"/>
                </a:solidFill>
              </a:rPr>
              <a:t>Bewertung</a:t>
            </a:r>
            <a:r>
              <a:rPr lang="de-DE" sz="1650" dirty="0"/>
              <a:t>, die zusätzliche moralische </a:t>
            </a:r>
            <a:r>
              <a:rPr lang="de-DE" sz="1650" b="1" dirty="0">
                <a:solidFill>
                  <a:srgbClr val="A3262A"/>
                </a:solidFill>
              </a:rPr>
              <a:t>Werte</a:t>
            </a:r>
            <a:r>
              <a:rPr lang="de-DE" sz="1650" dirty="0"/>
              <a:t> und </a:t>
            </a:r>
            <a:r>
              <a:rPr lang="de-DE" sz="1650" b="1" dirty="0">
                <a:solidFill>
                  <a:srgbClr val="A3262A"/>
                </a:solidFill>
              </a:rPr>
              <a:t>norm</a:t>
            </a:r>
            <a:r>
              <a:rPr lang="de-DE" sz="1650" dirty="0"/>
              <a:t>ative Aspekte einbezieht, zu unterscheiden. Zudem ist innerhalb der Bewertung auf eine Differenzierung von naturwissenschaftlich-</a:t>
            </a:r>
            <a:r>
              <a:rPr lang="de-DE" sz="1650" b="1" dirty="0">
                <a:solidFill>
                  <a:schemeClr val="accent6"/>
                </a:solidFill>
              </a:rPr>
              <a:t>deskriptiven</a:t>
            </a:r>
            <a:r>
              <a:rPr lang="de-DE" sz="1650" dirty="0"/>
              <a:t> und </a:t>
            </a:r>
            <a:r>
              <a:rPr lang="de-DE" sz="1650" b="1" dirty="0">
                <a:solidFill>
                  <a:schemeClr val="accent6"/>
                </a:solidFill>
              </a:rPr>
              <a:t>normativen</a:t>
            </a:r>
            <a:r>
              <a:rPr lang="de-DE" sz="1650" dirty="0"/>
              <a:t> Aussagen zu achten“ </a:t>
            </a:r>
          </a:p>
          <a:p>
            <a:endParaRPr lang="de-DE" sz="1650" dirty="0"/>
          </a:p>
          <a:p>
            <a:r>
              <a:rPr lang="de-DE" sz="1200" dirty="0"/>
              <a:t>(Bewertungskompetenz im Fach Biologie “; M. Hammann, J. Mayer, A. </a:t>
            </a:r>
            <a:r>
              <a:rPr lang="de-DE" sz="1200" dirty="0" err="1"/>
              <a:t>Upmeier</a:t>
            </a:r>
            <a:r>
              <a:rPr lang="de-DE" sz="1200" dirty="0"/>
              <a:t> zu </a:t>
            </a:r>
            <a:r>
              <a:rPr lang="de-DE" sz="1200" dirty="0" err="1"/>
              <a:t>Belzen</a:t>
            </a:r>
            <a:r>
              <a:rPr lang="de-DE" sz="1200" dirty="0"/>
              <a:t>; KMK 2020, p.1)</a:t>
            </a: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A707DB98-6AE5-2742-B7AF-2AFCCB4A9CA8}"/>
              </a:ext>
            </a:extLst>
          </p:cNvPr>
          <p:cNvSpPr/>
          <p:nvPr/>
        </p:nvSpPr>
        <p:spPr>
          <a:xfrm>
            <a:off x="7318401" y="1356245"/>
            <a:ext cx="1598400" cy="597600"/>
          </a:xfrm>
          <a:prstGeom prst="wedgeRoundRectCallout">
            <a:avLst>
              <a:gd name="adj1" fmla="val -92180"/>
              <a:gd name="adj2" fmla="val 144168"/>
              <a:gd name="adj3" fmla="val 16667"/>
            </a:avLst>
          </a:prstGeom>
          <a:solidFill>
            <a:schemeClr val="bg1">
              <a:lumMod val="75000"/>
              <a:alpha val="44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1"/>
                </a:solidFill>
              </a:rPr>
              <a:t>beurteilen vs. bewerten</a:t>
            </a:r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B267570A-D2FB-CB4E-8931-6B12FA1DBCDA}"/>
              </a:ext>
            </a:extLst>
          </p:cNvPr>
          <p:cNvSpPr/>
          <p:nvPr/>
        </p:nvSpPr>
        <p:spPr>
          <a:xfrm>
            <a:off x="250825" y="2913192"/>
            <a:ext cx="1598400" cy="598494"/>
          </a:xfrm>
          <a:prstGeom prst="wedgeRoundRectCallout">
            <a:avLst>
              <a:gd name="adj1" fmla="val 95455"/>
              <a:gd name="adj2" fmla="val 75948"/>
              <a:gd name="adj3" fmla="val 16667"/>
            </a:avLst>
          </a:prstGeom>
          <a:solidFill>
            <a:schemeClr val="bg1">
              <a:lumMod val="75000"/>
              <a:alpha val="44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6"/>
                </a:solidFill>
              </a:rPr>
              <a:t>deskriptiv vs. normativ</a:t>
            </a:r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B56F71D1-9036-C648-8B75-D773DA19A7D6}"/>
              </a:ext>
            </a:extLst>
          </p:cNvPr>
          <p:cNvSpPr/>
          <p:nvPr/>
        </p:nvSpPr>
        <p:spPr>
          <a:xfrm>
            <a:off x="7289217" y="3142572"/>
            <a:ext cx="1598400" cy="597600"/>
          </a:xfrm>
          <a:prstGeom prst="wedgeRoundRectCallout">
            <a:avLst>
              <a:gd name="adj1" fmla="val -96523"/>
              <a:gd name="adj2" fmla="val -71592"/>
              <a:gd name="adj3" fmla="val 16667"/>
            </a:avLst>
          </a:prstGeom>
          <a:solidFill>
            <a:schemeClr val="bg1">
              <a:lumMod val="75000"/>
              <a:alpha val="44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rgbClr val="A3262A"/>
                </a:solidFill>
              </a:rPr>
              <a:t>Werte vs. Normen</a:t>
            </a:r>
          </a:p>
        </p:txBody>
      </p:sp>
    </p:spTree>
    <p:extLst>
      <p:ext uri="{BB962C8B-B14F-4D97-AF65-F5344CB8AC3E}">
        <p14:creationId xmlns:p14="http://schemas.microsoft.com/office/powerpoint/2010/main" val="13060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Bewertungskompetenz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8D73F0-8CE4-A248-B076-ED23426E5A91}"/>
              </a:ext>
            </a:extLst>
          </p:cNvPr>
          <p:cNvSpPr txBox="1"/>
          <p:nvPr/>
        </p:nvSpPr>
        <p:spPr>
          <a:xfrm>
            <a:off x="2370748" y="648808"/>
            <a:ext cx="4402503" cy="40857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525"/>
            <a:r>
              <a:rPr lang="de-DE" sz="1650" dirty="0"/>
              <a:t>Bewertungskompetenz umfasst:</a:t>
            </a:r>
          </a:p>
          <a:p>
            <a:pPr marL="169069" indent="-160735"/>
            <a:r>
              <a:rPr lang="de-DE" sz="1650" dirty="0"/>
              <a:t>• Entscheidungsfragen erkennen und formulieren</a:t>
            </a:r>
          </a:p>
          <a:p>
            <a:pPr marL="169069" indent="-160735"/>
            <a:r>
              <a:rPr lang="de-DE" sz="1650" dirty="0"/>
              <a:t>• Aussagen bzw. Daten aus unterschiedlichen Perspektiven betrachten</a:t>
            </a:r>
          </a:p>
          <a:p>
            <a:pPr marL="169069" indent="-160735"/>
            <a:r>
              <a:rPr lang="de-DE" sz="1650" dirty="0"/>
              <a:t>• Aussagen hinsichtlich ihrer Herkunft</a:t>
            </a:r>
            <a:br>
              <a:rPr lang="de-DE" sz="1650" dirty="0"/>
            </a:br>
            <a:r>
              <a:rPr lang="de-DE" sz="1650" dirty="0"/>
              <a:t>und in Bezug auf spezifische Interessenlagen </a:t>
            </a:r>
            <a:r>
              <a:rPr lang="de-DE" sz="1650" b="1" dirty="0">
                <a:solidFill>
                  <a:schemeClr val="accent1"/>
                </a:solidFill>
              </a:rPr>
              <a:t>beurteilen</a:t>
            </a:r>
          </a:p>
          <a:p>
            <a:pPr marL="169069" indent="-160735"/>
            <a:r>
              <a:rPr lang="de-DE" sz="1650" dirty="0"/>
              <a:t>• zwischen </a:t>
            </a:r>
            <a:r>
              <a:rPr lang="de-DE" sz="1650" b="1" dirty="0">
                <a:solidFill>
                  <a:schemeClr val="accent6"/>
                </a:solidFill>
              </a:rPr>
              <a:t>deskriptiven</a:t>
            </a:r>
            <a:r>
              <a:rPr lang="de-DE" sz="1650" dirty="0"/>
              <a:t> und </a:t>
            </a:r>
            <a:r>
              <a:rPr lang="de-DE" sz="1650" b="1" dirty="0">
                <a:solidFill>
                  <a:srgbClr val="A3262A"/>
                </a:solidFill>
              </a:rPr>
              <a:t>norm</a:t>
            </a:r>
            <a:r>
              <a:rPr lang="de-DE" sz="1650" b="1" dirty="0">
                <a:solidFill>
                  <a:schemeClr val="accent6"/>
                </a:solidFill>
              </a:rPr>
              <a:t>ativen</a:t>
            </a:r>
            <a:r>
              <a:rPr lang="de-DE" sz="1650" dirty="0"/>
              <a:t> Aussagen unterscheiden, damit </a:t>
            </a:r>
            <a:r>
              <a:rPr lang="de-DE" sz="1650" b="1" dirty="0">
                <a:solidFill>
                  <a:srgbClr val="7030A0"/>
                </a:solidFill>
              </a:rPr>
              <a:t>argumentieren</a:t>
            </a:r>
            <a:r>
              <a:rPr lang="de-DE" sz="1650" dirty="0"/>
              <a:t> und schlussfolgern</a:t>
            </a:r>
          </a:p>
          <a:p>
            <a:pPr marL="169069" indent="-160735"/>
            <a:r>
              <a:rPr lang="de-DE" sz="1650" dirty="0"/>
              <a:t>• sich </a:t>
            </a:r>
            <a:r>
              <a:rPr lang="de-DE" sz="1650" dirty="0" err="1"/>
              <a:t>kriterien</a:t>
            </a:r>
            <a:r>
              <a:rPr lang="de-DE" sz="1650" dirty="0"/>
              <a:t>(</a:t>
            </a:r>
            <a:r>
              <a:rPr lang="de-DE" sz="1650" b="1" dirty="0">
                <a:solidFill>
                  <a:srgbClr val="A3262A"/>
                </a:solidFill>
              </a:rPr>
              <a:t>werte</a:t>
            </a:r>
            <a:r>
              <a:rPr lang="de-DE" sz="1650" dirty="0"/>
              <a:t>-)geleitet Meinungen bilden, Entscheidungen treffen und Entscheidungsprozesse und deren Folgen reflektieren</a:t>
            </a:r>
          </a:p>
          <a:p>
            <a:pPr marL="169069" indent="-160735"/>
            <a:endParaRPr lang="de-DE" sz="1650" dirty="0"/>
          </a:p>
          <a:p>
            <a:pPr marL="169069" indent="-160735"/>
            <a:r>
              <a:rPr lang="de-DE" sz="1200" dirty="0"/>
              <a:t>(nach J. </a:t>
            </a:r>
            <a:r>
              <a:rPr lang="de-DE" sz="1200" dirty="0" err="1"/>
              <a:t>Schwanewedel</a:t>
            </a:r>
            <a:r>
              <a:rPr lang="de-DE" sz="1200" dirty="0"/>
              <a:t>, Didaktik der Biologie, Universität Hamburg)</a:t>
            </a:r>
          </a:p>
        </p:txBody>
      </p:sp>
      <p:sp>
        <p:nvSpPr>
          <p:cNvPr id="18" name="Abgerundete rechteckige Legende 17">
            <a:extLst>
              <a:ext uri="{FF2B5EF4-FFF2-40B4-BE49-F238E27FC236}">
                <a16:creationId xmlns:a16="http://schemas.microsoft.com/office/drawing/2014/main" id="{6328ACD5-D6C0-5148-9E25-EBB7EEA64608}"/>
              </a:ext>
            </a:extLst>
          </p:cNvPr>
          <p:cNvSpPr/>
          <p:nvPr/>
        </p:nvSpPr>
        <p:spPr>
          <a:xfrm>
            <a:off x="7217923" y="1473366"/>
            <a:ext cx="1598400" cy="597600"/>
          </a:xfrm>
          <a:prstGeom prst="wedgeRoundRectCallout">
            <a:avLst>
              <a:gd name="adj1" fmla="val -90177"/>
              <a:gd name="adj2" fmla="val 162525"/>
              <a:gd name="adj3" fmla="val 16667"/>
            </a:avLst>
          </a:prstGeom>
          <a:solidFill>
            <a:schemeClr val="bg1">
              <a:lumMod val="75000"/>
              <a:alpha val="44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rgbClr val="7030A0"/>
                </a:solidFill>
              </a:rPr>
              <a:t>argumentieren</a:t>
            </a:r>
          </a:p>
        </p:txBody>
      </p: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80C6240D-EDFD-F24B-8286-D52958348E9C}"/>
              </a:ext>
            </a:extLst>
          </p:cNvPr>
          <p:cNvSpPr/>
          <p:nvPr/>
        </p:nvSpPr>
        <p:spPr>
          <a:xfrm>
            <a:off x="316314" y="2612760"/>
            <a:ext cx="1598400" cy="597600"/>
          </a:xfrm>
          <a:prstGeom prst="wedgeRoundRectCallout">
            <a:avLst>
              <a:gd name="adj1" fmla="val 97862"/>
              <a:gd name="adj2" fmla="val -36173"/>
              <a:gd name="adj3" fmla="val 16667"/>
            </a:avLst>
          </a:prstGeom>
          <a:solidFill>
            <a:schemeClr val="bg1">
              <a:lumMod val="75000"/>
              <a:alpha val="44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6"/>
                </a:solidFill>
              </a:rPr>
              <a:t>deskriptiv vs. normativ</a:t>
            </a:r>
          </a:p>
        </p:txBody>
      </p:sp>
      <p:sp>
        <p:nvSpPr>
          <p:cNvPr id="20" name="Abgerundete rechteckige Legende 19">
            <a:extLst>
              <a:ext uri="{FF2B5EF4-FFF2-40B4-BE49-F238E27FC236}">
                <a16:creationId xmlns:a16="http://schemas.microsoft.com/office/drawing/2014/main" id="{3A2016E7-AC80-E04C-B1F3-A2F8573FDACD}"/>
              </a:ext>
            </a:extLst>
          </p:cNvPr>
          <p:cNvSpPr/>
          <p:nvPr/>
        </p:nvSpPr>
        <p:spPr>
          <a:xfrm>
            <a:off x="7209966" y="3026557"/>
            <a:ext cx="1598400" cy="597600"/>
          </a:xfrm>
          <a:prstGeom prst="wedgeRoundRectCallout">
            <a:avLst>
              <a:gd name="adj1" fmla="val -129189"/>
              <a:gd name="adj2" fmla="val -16712"/>
              <a:gd name="adj3" fmla="val 16667"/>
            </a:avLst>
          </a:prstGeom>
          <a:solidFill>
            <a:schemeClr val="bg1">
              <a:lumMod val="75000"/>
              <a:alpha val="44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rgbClr val="A3262A"/>
                </a:solidFill>
              </a:rPr>
              <a:t>Werte vs. Normen</a:t>
            </a:r>
          </a:p>
        </p:txBody>
      </p:sp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999516D1-222F-7C4C-9CE6-BE7D19E6D056}"/>
              </a:ext>
            </a:extLst>
          </p:cNvPr>
          <p:cNvSpPr/>
          <p:nvPr/>
        </p:nvSpPr>
        <p:spPr>
          <a:xfrm>
            <a:off x="335633" y="1025791"/>
            <a:ext cx="1598400" cy="597600"/>
          </a:xfrm>
          <a:prstGeom prst="wedgeRoundRectCallout">
            <a:avLst>
              <a:gd name="adj1" fmla="val 88427"/>
              <a:gd name="adj2" fmla="val 162337"/>
              <a:gd name="adj3" fmla="val 16667"/>
            </a:avLst>
          </a:prstGeom>
          <a:solidFill>
            <a:schemeClr val="bg1">
              <a:lumMod val="75000"/>
              <a:alpha val="44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chemeClr val="accent1"/>
                </a:solidFill>
              </a:rPr>
              <a:t>beurteilen vs. bewerten</a:t>
            </a:r>
          </a:p>
        </p:txBody>
      </p:sp>
    </p:spTree>
    <p:extLst>
      <p:ext uri="{BB962C8B-B14F-4D97-AF65-F5344CB8AC3E}">
        <p14:creationId xmlns:p14="http://schemas.microsoft.com/office/powerpoint/2010/main" val="266241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Begriffsklärung Werte und Normen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907B7B00-9AB1-9643-860F-1B04A8884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96" y="660723"/>
            <a:ext cx="2952850" cy="3785652"/>
          </a:xfrm>
          <a:solidFill>
            <a:schemeClr val="bg1"/>
          </a:solidFill>
          <a:ln w="28575">
            <a:solidFill>
              <a:srgbClr val="A3262A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1650" b="1" dirty="0">
                <a:solidFill>
                  <a:srgbClr val="A3262A"/>
                </a:solidFill>
              </a:rPr>
              <a:t>WERTE: </a:t>
            </a:r>
            <a:br>
              <a:rPr lang="de-DE" altLang="de-DE" sz="1650" b="1" dirty="0">
                <a:solidFill>
                  <a:srgbClr val="A3262A"/>
                </a:solidFill>
              </a:rPr>
            </a:br>
            <a:r>
              <a:rPr lang="de-DE" altLang="de-DE" sz="1650" b="1" dirty="0">
                <a:solidFill>
                  <a:srgbClr val="A3262A"/>
                </a:solidFill>
              </a:rPr>
              <a:t>WAS IST MIR WICHTIG?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1650" dirty="0"/>
              <a:t>„Werte sind </a:t>
            </a:r>
            <a:r>
              <a:rPr lang="de-DE" altLang="de-DE" sz="1650" dirty="0">
                <a:solidFill>
                  <a:srgbClr val="A3262A"/>
                </a:solidFill>
              </a:rPr>
              <a:t>Eigenschaften</a:t>
            </a:r>
            <a:r>
              <a:rPr lang="de-DE" altLang="de-DE" sz="1650" dirty="0"/>
              <a:t>, die der Mensch Objekten, Ideen oder Beziehungen zuordnet. Man kann sagen, dass Werte </a:t>
            </a:r>
            <a:r>
              <a:rPr lang="de-DE" altLang="de-DE" sz="1650" dirty="0">
                <a:solidFill>
                  <a:srgbClr val="A3262A"/>
                </a:solidFill>
              </a:rPr>
              <a:t>Kriterien</a:t>
            </a:r>
            <a:r>
              <a:rPr lang="de-DE" altLang="de-DE" sz="1650" dirty="0"/>
              <a:t> sind, die der Mensch hat um seine Umwelt zu bewerten. Diese Kriterien beziehen sich dabei auf </a:t>
            </a:r>
            <a:r>
              <a:rPr lang="de-DE" altLang="de-DE" sz="1650" dirty="0">
                <a:solidFill>
                  <a:srgbClr val="A3262A"/>
                </a:solidFill>
              </a:rPr>
              <a:t>erwünschte Zielzustände</a:t>
            </a:r>
            <a:r>
              <a:rPr lang="de-DE" altLang="de-DE" sz="1650" dirty="0"/>
              <a:t>, wie z. B. materielle Sicherung oder auf erwünschtes Verhalten, z. B. gesunde Ernährung.</a:t>
            </a:r>
            <a:r>
              <a:rPr lang="ja-JP" altLang="de-DE" sz="1650">
                <a:latin typeface="Arial" panose="020B0604020202020204" pitchFamily="34" charset="0"/>
              </a:rPr>
              <a:t>“</a:t>
            </a:r>
            <a:endParaRPr lang="de-DE" altLang="ja-JP" sz="1650" dirty="0">
              <a:latin typeface="Arial" panose="020B0604020202020204" pitchFamily="34" charset="0"/>
            </a:endParaRP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162F7665-0728-384E-A51F-543593CC3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22" y="683971"/>
            <a:ext cx="2952850" cy="3785652"/>
          </a:xfrm>
          <a:solidFill>
            <a:schemeClr val="bg1"/>
          </a:solidFill>
          <a:ln w="28575">
            <a:solidFill>
              <a:srgbClr val="A3262A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1650" b="1" dirty="0">
                <a:solidFill>
                  <a:srgbClr val="A3262A"/>
                </a:solidFill>
              </a:rPr>
              <a:t>NORMEN: </a:t>
            </a:r>
            <a:br>
              <a:rPr lang="de-DE" altLang="de-DE" sz="1650" b="1" dirty="0">
                <a:solidFill>
                  <a:srgbClr val="A3262A"/>
                </a:solidFill>
              </a:rPr>
            </a:br>
            <a:r>
              <a:rPr lang="de-DE" altLang="de-DE" sz="1650" b="1" dirty="0">
                <a:solidFill>
                  <a:srgbClr val="A3262A"/>
                </a:solidFill>
              </a:rPr>
              <a:t>WAS SOLL ICH DAHER TUN?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1650" dirty="0">
                <a:solidFill>
                  <a:srgbClr val="A3262A"/>
                </a:solidFill>
              </a:rPr>
              <a:t>… Handlungsanweisungen</a:t>
            </a:r>
            <a:r>
              <a:rPr lang="de-DE" altLang="de-DE" sz="1650" dirty="0"/>
              <a:t>, 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1650" dirty="0"/>
              <a:t>• … die einerseits die in einer Gemeinschaft besonders angesehenen </a:t>
            </a:r>
            <a:r>
              <a:rPr lang="de-DE" altLang="de-DE" sz="1650" dirty="0">
                <a:solidFill>
                  <a:srgbClr val="A3262A"/>
                </a:solidFill>
              </a:rPr>
              <a:t>Werte schützen</a:t>
            </a:r>
            <a:r>
              <a:rPr lang="de-DE" altLang="de-DE" sz="1650" dirty="0"/>
              <a:t>, indem sie Übertretungen sanktionieren. </a:t>
            </a:r>
            <a:r>
              <a:rPr lang="de-DE" altLang="de-DE" sz="1350" dirty="0"/>
              <a:t>(verbindlich anerkannte Regeln)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1650" dirty="0"/>
              <a:t>• … die andererseits den </a:t>
            </a:r>
            <a:r>
              <a:rPr lang="de-DE" altLang="de-DE" sz="1650" dirty="0">
                <a:solidFill>
                  <a:srgbClr val="A3262A"/>
                </a:solidFill>
              </a:rPr>
              <a:t>Rahmen für </a:t>
            </a:r>
            <a:r>
              <a:rPr lang="de-DE" altLang="de-DE" sz="1650" dirty="0"/>
              <a:t>individuelle, an persönlichen Werten orientierte </a:t>
            </a:r>
            <a:r>
              <a:rPr lang="de-DE" altLang="de-DE" sz="1650" dirty="0">
                <a:solidFill>
                  <a:srgbClr val="A3262A"/>
                </a:solidFill>
              </a:rPr>
              <a:t>Handlungen setzen</a:t>
            </a:r>
            <a:r>
              <a:rPr lang="de-DE" altLang="de-DE" sz="1650" dirty="0"/>
              <a:t>.</a:t>
            </a:r>
            <a:r>
              <a:rPr lang="de-DE" altLang="de-DE" sz="1650" dirty="0">
                <a:solidFill>
                  <a:srgbClr val="7030A0"/>
                </a:solidFill>
              </a:rPr>
              <a:t> </a:t>
            </a:r>
            <a:r>
              <a:rPr lang="de-DE" altLang="de-DE" sz="1350" dirty="0"/>
              <a:t>(generalisierte Verhaltenserwartungen)</a:t>
            </a:r>
            <a:endParaRPr lang="de-DE" altLang="ja-JP" sz="1350" dirty="0"/>
          </a:p>
        </p:txBody>
      </p:sp>
      <p:sp>
        <p:nvSpPr>
          <p:cNvPr id="13" name="Pfeil nach rechts 12">
            <a:extLst>
              <a:ext uri="{FF2B5EF4-FFF2-40B4-BE49-F238E27FC236}">
                <a16:creationId xmlns:a16="http://schemas.microsoft.com/office/drawing/2014/main" id="{699D443E-4812-304C-A5EA-91A4F38E9C0A}"/>
              </a:ext>
            </a:extLst>
          </p:cNvPr>
          <p:cNvSpPr/>
          <p:nvPr/>
        </p:nvSpPr>
        <p:spPr>
          <a:xfrm>
            <a:off x="3380087" y="746857"/>
            <a:ext cx="1398390" cy="1052088"/>
          </a:xfrm>
          <a:prstGeom prst="rightArrow">
            <a:avLst/>
          </a:prstGeom>
          <a:solidFill>
            <a:srgbClr val="A3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aus Werten ergeben sich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BEA542-8DEF-7047-92B8-8BACF8176C91}"/>
              </a:ext>
            </a:extLst>
          </p:cNvPr>
          <p:cNvSpPr txBox="1"/>
          <p:nvPr/>
        </p:nvSpPr>
        <p:spPr>
          <a:xfrm>
            <a:off x="1106663" y="4635819"/>
            <a:ext cx="6723009" cy="22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63" dirty="0"/>
              <a:t>nach </a:t>
            </a:r>
            <a:r>
              <a:rPr lang="de-DE" sz="863" dirty="0" err="1"/>
              <a:t>Bögeholz</a:t>
            </a:r>
            <a:r>
              <a:rPr lang="de-DE" sz="863" dirty="0"/>
              <a:t> et al. 2004, </a:t>
            </a:r>
            <a:r>
              <a:rPr lang="de-DE" sz="863" dirty="0" err="1"/>
              <a:t>ZfDN</a:t>
            </a:r>
            <a:r>
              <a:rPr lang="de-DE" sz="863" dirty="0"/>
              <a:t> 10: 89-115, ftp://</a:t>
            </a:r>
            <a:r>
              <a:rPr lang="de-DE" sz="863" dirty="0" err="1"/>
              <a:t>ftp.rz.uni-kiel.de</a:t>
            </a:r>
            <a:r>
              <a:rPr lang="de-DE" sz="863" dirty="0"/>
              <a:t>/</a:t>
            </a:r>
            <a:r>
              <a:rPr lang="de-DE" sz="863" dirty="0" err="1"/>
              <a:t>pub</a:t>
            </a:r>
            <a:r>
              <a:rPr lang="de-DE" sz="863" dirty="0"/>
              <a:t>/</a:t>
            </a:r>
            <a:r>
              <a:rPr lang="de-DE" sz="863" dirty="0" err="1"/>
              <a:t>ipn</a:t>
            </a:r>
            <a:r>
              <a:rPr lang="de-DE" sz="863" dirty="0"/>
              <a:t>/</a:t>
            </a:r>
            <a:r>
              <a:rPr lang="de-DE" sz="863" dirty="0" err="1"/>
              <a:t>zfdn</a:t>
            </a:r>
            <a:r>
              <a:rPr lang="de-DE" sz="863" dirty="0"/>
              <a:t>/2004/5.Boegeholz_etal._089-116.pdf [Zugriff 30.12.21] </a:t>
            </a:r>
          </a:p>
        </p:txBody>
      </p:sp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5BFBD48F-C877-AF4B-A054-6063A8101D2B}"/>
              </a:ext>
            </a:extLst>
          </p:cNvPr>
          <p:cNvSpPr/>
          <p:nvPr/>
        </p:nvSpPr>
        <p:spPr>
          <a:xfrm>
            <a:off x="7294775" y="303213"/>
            <a:ext cx="1598400" cy="597600"/>
          </a:xfrm>
          <a:prstGeom prst="wedgeRoundRectCallout">
            <a:avLst>
              <a:gd name="adj1" fmla="val -43576"/>
              <a:gd name="adj2" fmla="val 19564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rgbClr val="A3262A"/>
                </a:solidFill>
              </a:rPr>
              <a:t>Werte vs. Normen</a:t>
            </a:r>
          </a:p>
        </p:txBody>
      </p:sp>
    </p:spTree>
    <p:extLst>
      <p:ext uri="{BB962C8B-B14F-4D97-AF65-F5344CB8AC3E}">
        <p14:creationId xmlns:p14="http://schemas.microsoft.com/office/powerpoint/2010/main" val="111552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Begriffsklärung Werte und Normen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907B7B00-9AB1-9643-860F-1B04A8884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60723"/>
            <a:ext cx="2952850" cy="3785652"/>
          </a:xfrm>
          <a:solidFill>
            <a:schemeClr val="bg1"/>
          </a:solidFill>
          <a:ln w="28575">
            <a:solidFill>
              <a:srgbClr val="A3262A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1650" b="1" dirty="0">
                <a:solidFill>
                  <a:srgbClr val="A3262A"/>
                </a:solidFill>
              </a:rPr>
              <a:t>WERTE: </a:t>
            </a:r>
            <a:br>
              <a:rPr lang="de-DE" altLang="de-DE" sz="1650" b="1" dirty="0">
                <a:solidFill>
                  <a:srgbClr val="A3262A"/>
                </a:solidFill>
              </a:rPr>
            </a:br>
            <a:r>
              <a:rPr lang="de-DE" altLang="de-DE" sz="1650" b="1" dirty="0">
                <a:solidFill>
                  <a:srgbClr val="A3262A"/>
                </a:solidFill>
              </a:rPr>
              <a:t>WAS IST MIR WICHTIG?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1650" dirty="0"/>
              <a:t>„Werte sind </a:t>
            </a:r>
            <a:r>
              <a:rPr lang="de-DE" altLang="de-DE" sz="1650" dirty="0">
                <a:solidFill>
                  <a:srgbClr val="A3262A"/>
                </a:solidFill>
              </a:rPr>
              <a:t>Eigenschaften</a:t>
            </a:r>
            <a:r>
              <a:rPr lang="de-DE" altLang="de-DE" sz="1650" dirty="0"/>
              <a:t>, die der Mensch Objekten, Ideen oder Beziehungen zuordnet. Man kann sagen, dass Werte </a:t>
            </a:r>
            <a:r>
              <a:rPr lang="de-DE" altLang="de-DE" sz="1650" dirty="0">
                <a:solidFill>
                  <a:srgbClr val="A3262A"/>
                </a:solidFill>
              </a:rPr>
              <a:t>Kriterien</a:t>
            </a:r>
            <a:r>
              <a:rPr lang="de-DE" altLang="de-DE" sz="1650" dirty="0"/>
              <a:t> sind, die der Mensch hat um seine Umwelt zu bewerten. Diese Kriterien beziehen sich dabei auf </a:t>
            </a:r>
            <a:r>
              <a:rPr lang="de-DE" altLang="de-DE" sz="1650" dirty="0">
                <a:solidFill>
                  <a:srgbClr val="A3262A"/>
                </a:solidFill>
              </a:rPr>
              <a:t>erwünschte Zielzustände</a:t>
            </a:r>
            <a:r>
              <a:rPr lang="de-DE" altLang="de-DE" sz="1650" dirty="0"/>
              <a:t>, wie z. B. materielle Sicherung oder auf erwünschtes Verhalten, z. B. gesunde Ernährung.</a:t>
            </a:r>
            <a:r>
              <a:rPr lang="ja-JP" altLang="de-DE" sz="1650">
                <a:latin typeface="Arial" panose="020B0604020202020204" pitchFamily="34" charset="0"/>
              </a:rPr>
              <a:t>“</a:t>
            </a:r>
            <a:endParaRPr lang="de-DE" altLang="ja-JP" sz="1650" dirty="0">
              <a:latin typeface="Arial" panose="020B0604020202020204" pitchFamily="34" charset="0"/>
            </a:endParaRP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162F7665-0728-384E-A51F-543593CC3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22" y="683971"/>
            <a:ext cx="2952850" cy="3785652"/>
          </a:xfrm>
          <a:solidFill>
            <a:schemeClr val="bg1"/>
          </a:solidFill>
          <a:ln w="28575">
            <a:solidFill>
              <a:srgbClr val="A3262A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1650" b="1" dirty="0">
                <a:solidFill>
                  <a:srgbClr val="A3262A"/>
                </a:solidFill>
              </a:rPr>
              <a:t>NORMEN: </a:t>
            </a:r>
            <a:br>
              <a:rPr lang="de-DE" altLang="de-DE" sz="1650" b="1" dirty="0">
                <a:solidFill>
                  <a:srgbClr val="A3262A"/>
                </a:solidFill>
              </a:rPr>
            </a:br>
            <a:r>
              <a:rPr lang="de-DE" altLang="de-DE" sz="1650" b="1" dirty="0">
                <a:solidFill>
                  <a:srgbClr val="A3262A"/>
                </a:solidFill>
              </a:rPr>
              <a:t>WAS SOLL ICH DAHER TUN?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1650" dirty="0">
                <a:solidFill>
                  <a:srgbClr val="A3262A"/>
                </a:solidFill>
              </a:rPr>
              <a:t>… Handlungsanweisungen</a:t>
            </a:r>
            <a:r>
              <a:rPr lang="de-DE" altLang="de-DE" sz="1650" dirty="0"/>
              <a:t>, 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1650" dirty="0"/>
              <a:t>• … die einerseits die in einer Gemeinschaft besonders angesehenen </a:t>
            </a:r>
            <a:r>
              <a:rPr lang="de-DE" altLang="de-DE" sz="1650" dirty="0">
                <a:solidFill>
                  <a:srgbClr val="A3262A"/>
                </a:solidFill>
              </a:rPr>
              <a:t>Werte schützen</a:t>
            </a:r>
            <a:r>
              <a:rPr lang="de-DE" altLang="de-DE" sz="1650" dirty="0"/>
              <a:t>, indem sie Übertretungen sanktionieren. </a:t>
            </a:r>
            <a:r>
              <a:rPr lang="de-DE" altLang="de-DE" sz="1350" dirty="0"/>
              <a:t>(verbindlich anerkannte Regeln)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1650" dirty="0"/>
              <a:t>• … die andererseits den </a:t>
            </a:r>
            <a:r>
              <a:rPr lang="de-DE" altLang="de-DE" sz="1650" dirty="0">
                <a:solidFill>
                  <a:srgbClr val="A3262A"/>
                </a:solidFill>
              </a:rPr>
              <a:t>Rahmen für </a:t>
            </a:r>
            <a:r>
              <a:rPr lang="de-DE" altLang="de-DE" sz="1650" dirty="0"/>
              <a:t>individuelle, an persönlichen Werten orientierte </a:t>
            </a:r>
            <a:r>
              <a:rPr lang="de-DE" altLang="de-DE" sz="1650" dirty="0">
                <a:solidFill>
                  <a:srgbClr val="A3262A"/>
                </a:solidFill>
              </a:rPr>
              <a:t>Handlungen setzen</a:t>
            </a:r>
            <a:r>
              <a:rPr lang="de-DE" altLang="de-DE" sz="1650" dirty="0"/>
              <a:t>.</a:t>
            </a:r>
            <a:r>
              <a:rPr lang="de-DE" altLang="de-DE" sz="1650" dirty="0">
                <a:solidFill>
                  <a:srgbClr val="7030A0"/>
                </a:solidFill>
              </a:rPr>
              <a:t> </a:t>
            </a:r>
            <a:r>
              <a:rPr lang="de-DE" altLang="de-DE" sz="1350" dirty="0"/>
              <a:t>(generalisierte Verhaltenserwartungen)</a:t>
            </a:r>
            <a:endParaRPr lang="de-DE" altLang="ja-JP" sz="1350" dirty="0"/>
          </a:p>
        </p:txBody>
      </p:sp>
      <p:sp>
        <p:nvSpPr>
          <p:cNvPr id="13" name="Pfeil nach rechts 12">
            <a:extLst>
              <a:ext uri="{FF2B5EF4-FFF2-40B4-BE49-F238E27FC236}">
                <a16:creationId xmlns:a16="http://schemas.microsoft.com/office/drawing/2014/main" id="{699D443E-4812-304C-A5EA-91A4F38E9C0A}"/>
              </a:ext>
            </a:extLst>
          </p:cNvPr>
          <p:cNvSpPr/>
          <p:nvPr/>
        </p:nvSpPr>
        <p:spPr>
          <a:xfrm>
            <a:off x="3380087" y="746857"/>
            <a:ext cx="1398390" cy="1052088"/>
          </a:xfrm>
          <a:prstGeom prst="rightArrow">
            <a:avLst/>
          </a:prstGeom>
          <a:solidFill>
            <a:srgbClr val="A3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aus Werten ergeben sich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BEA542-8DEF-7047-92B8-8BACF8176C91}"/>
              </a:ext>
            </a:extLst>
          </p:cNvPr>
          <p:cNvSpPr txBox="1"/>
          <p:nvPr/>
        </p:nvSpPr>
        <p:spPr>
          <a:xfrm>
            <a:off x="1106663" y="4635819"/>
            <a:ext cx="6723009" cy="22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63" dirty="0">
                <a:solidFill>
                  <a:schemeClr val="bg1">
                    <a:lumMod val="50000"/>
                  </a:schemeClr>
                </a:solidFill>
              </a:rPr>
              <a:t>nach </a:t>
            </a:r>
            <a:r>
              <a:rPr lang="de-DE" sz="863" dirty="0" err="1">
                <a:solidFill>
                  <a:schemeClr val="bg1">
                    <a:lumMod val="50000"/>
                  </a:schemeClr>
                </a:solidFill>
              </a:rPr>
              <a:t>Bögeholz</a:t>
            </a:r>
            <a:r>
              <a:rPr lang="de-DE" sz="863" dirty="0">
                <a:solidFill>
                  <a:schemeClr val="bg1">
                    <a:lumMod val="50000"/>
                  </a:schemeClr>
                </a:solidFill>
              </a:rPr>
              <a:t> et al. 2004, </a:t>
            </a:r>
            <a:r>
              <a:rPr lang="de-DE" sz="863" dirty="0" err="1">
                <a:solidFill>
                  <a:schemeClr val="bg1">
                    <a:lumMod val="50000"/>
                  </a:schemeClr>
                </a:solidFill>
              </a:rPr>
              <a:t>ZfDN</a:t>
            </a:r>
            <a:r>
              <a:rPr lang="de-DE" sz="863" dirty="0">
                <a:solidFill>
                  <a:schemeClr val="bg1">
                    <a:lumMod val="50000"/>
                  </a:schemeClr>
                </a:solidFill>
              </a:rPr>
              <a:t> 10: 89-115, ftp://</a:t>
            </a:r>
            <a:r>
              <a:rPr lang="de-DE" sz="863" dirty="0" err="1">
                <a:solidFill>
                  <a:schemeClr val="bg1">
                    <a:lumMod val="50000"/>
                  </a:schemeClr>
                </a:solidFill>
              </a:rPr>
              <a:t>ftp.rz.uni-kiel.de</a:t>
            </a:r>
            <a:r>
              <a:rPr lang="de-DE" sz="863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863" dirty="0" err="1">
                <a:solidFill>
                  <a:schemeClr val="bg1">
                    <a:lumMod val="50000"/>
                  </a:schemeClr>
                </a:solidFill>
              </a:rPr>
              <a:t>pub</a:t>
            </a:r>
            <a:r>
              <a:rPr lang="de-DE" sz="863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863" dirty="0" err="1">
                <a:solidFill>
                  <a:schemeClr val="bg1">
                    <a:lumMod val="50000"/>
                  </a:schemeClr>
                </a:solidFill>
              </a:rPr>
              <a:t>ipn</a:t>
            </a:r>
            <a:r>
              <a:rPr lang="de-DE" sz="863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863" dirty="0" err="1">
                <a:solidFill>
                  <a:schemeClr val="bg1">
                    <a:lumMod val="50000"/>
                  </a:schemeClr>
                </a:solidFill>
              </a:rPr>
              <a:t>zfdn</a:t>
            </a:r>
            <a:r>
              <a:rPr lang="de-DE" sz="863" dirty="0">
                <a:solidFill>
                  <a:schemeClr val="bg1">
                    <a:lumMod val="50000"/>
                  </a:schemeClr>
                </a:solidFill>
              </a:rPr>
              <a:t>/2004/5.Boegeholz_etal._089-116.pdf [Zugriff 30.12.21]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B4A57FB-F0A4-AE4C-A1CD-5685F5AB80E3}"/>
              </a:ext>
            </a:extLst>
          </p:cNvPr>
          <p:cNvSpPr/>
          <p:nvPr/>
        </p:nvSpPr>
        <p:spPr>
          <a:xfrm>
            <a:off x="314923" y="1339395"/>
            <a:ext cx="2709094" cy="303260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DDC4B01-B893-F744-A2EC-4071F68B861F}"/>
              </a:ext>
            </a:extLst>
          </p:cNvPr>
          <p:cNvSpPr/>
          <p:nvPr/>
        </p:nvSpPr>
        <p:spPr>
          <a:xfrm>
            <a:off x="4940140" y="1297678"/>
            <a:ext cx="2788015" cy="314869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E7476BF-F807-BC42-BF8E-F6C5249228D5}"/>
              </a:ext>
            </a:extLst>
          </p:cNvPr>
          <p:cNvSpPr/>
          <p:nvPr/>
        </p:nvSpPr>
        <p:spPr>
          <a:xfrm>
            <a:off x="532605" y="2224147"/>
            <a:ext cx="2592571" cy="352650"/>
          </a:xfrm>
          <a:prstGeom prst="rect">
            <a:avLst/>
          </a:prstGeom>
          <a:solidFill>
            <a:srgbClr val="A3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50" dirty="0"/>
              <a:t>Leben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F158961-2E8F-EC46-81AF-3BF295E436C8}"/>
              </a:ext>
            </a:extLst>
          </p:cNvPr>
          <p:cNvGrpSpPr/>
          <p:nvPr/>
        </p:nvGrpSpPr>
        <p:grpSpPr>
          <a:xfrm>
            <a:off x="3380537" y="2045833"/>
            <a:ext cx="4332188" cy="709277"/>
            <a:chOff x="3380537" y="2045833"/>
            <a:chExt cx="4332188" cy="709277"/>
          </a:xfrm>
        </p:grpSpPr>
        <p:sp>
          <p:nvSpPr>
            <p:cNvPr id="16" name="Pfeil nach rechts 15">
              <a:extLst>
                <a:ext uri="{FF2B5EF4-FFF2-40B4-BE49-F238E27FC236}">
                  <a16:creationId xmlns:a16="http://schemas.microsoft.com/office/drawing/2014/main" id="{EC57DB5A-4661-E847-98E2-AB2094C1AF70}"/>
                </a:ext>
              </a:extLst>
            </p:cNvPr>
            <p:cNvSpPr/>
            <p:nvPr/>
          </p:nvSpPr>
          <p:spPr>
            <a:xfrm>
              <a:off x="3380537" y="2045833"/>
              <a:ext cx="1397489" cy="709277"/>
            </a:xfrm>
            <a:prstGeom prst="rightArrow">
              <a:avLst>
                <a:gd name="adj1" fmla="val 50000"/>
                <a:gd name="adj2" fmla="val 73912"/>
              </a:avLst>
            </a:prstGeom>
            <a:solidFill>
              <a:srgbClr val="A32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83F60265-68BF-D648-A124-B3B32A397814}"/>
                </a:ext>
              </a:extLst>
            </p:cNvPr>
            <p:cNvSpPr/>
            <p:nvPr/>
          </p:nvSpPr>
          <p:spPr>
            <a:xfrm>
              <a:off x="5077067" y="2224147"/>
              <a:ext cx="2635658" cy="352650"/>
            </a:xfrm>
            <a:prstGeom prst="rect">
              <a:avLst/>
            </a:prstGeom>
            <a:solidFill>
              <a:srgbClr val="A32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50" dirty="0"/>
                <a:t>Du sollst nicht töten!</a:t>
              </a:r>
            </a:p>
          </p:txBody>
        </p:sp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2696BD00-FCD1-2649-9983-BBEF97D8D014}"/>
              </a:ext>
            </a:extLst>
          </p:cNvPr>
          <p:cNvSpPr/>
          <p:nvPr/>
        </p:nvSpPr>
        <p:spPr>
          <a:xfrm>
            <a:off x="534615" y="2962135"/>
            <a:ext cx="2592571" cy="372573"/>
          </a:xfrm>
          <a:prstGeom prst="rect">
            <a:avLst/>
          </a:prstGeom>
          <a:solidFill>
            <a:srgbClr val="A3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50" dirty="0"/>
              <a:t>Gerechtigkeit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5CBCA85-0EE9-E845-B6BE-BE052A069A57}"/>
              </a:ext>
            </a:extLst>
          </p:cNvPr>
          <p:cNvSpPr/>
          <p:nvPr/>
        </p:nvSpPr>
        <p:spPr>
          <a:xfrm>
            <a:off x="534615" y="3721961"/>
            <a:ext cx="2592571" cy="372573"/>
          </a:xfrm>
          <a:prstGeom prst="rect">
            <a:avLst/>
          </a:prstGeom>
          <a:solidFill>
            <a:srgbClr val="A3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50" dirty="0"/>
              <a:t>Solidarität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A462BDC-12E7-474A-9172-E1EDBE653D77}"/>
              </a:ext>
            </a:extLst>
          </p:cNvPr>
          <p:cNvGrpSpPr/>
          <p:nvPr/>
        </p:nvGrpSpPr>
        <p:grpSpPr>
          <a:xfrm>
            <a:off x="3380536" y="2793782"/>
            <a:ext cx="4332189" cy="709277"/>
            <a:chOff x="3380536" y="2793782"/>
            <a:chExt cx="4332189" cy="709277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3176AB6-E28C-A045-97B8-094D8113D5DC}"/>
                </a:ext>
              </a:extLst>
            </p:cNvPr>
            <p:cNvSpPr/>
            <p:nvPr/>
          </p:nvSpPr>
          <p:spPr>
            <a:xfrm>
              <a:off x="5077067" y="2913631"/>
              <a:ext cx="2635658" cy="479697"/>
            </a:xfrm>
            <a:prstGeom prst="rect">
              <a:avLst/>
            </a:prstGeom>
            <a:solidFill>
              <a:srgbClr val="A32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Du sollst alle gleich behandeln!</a:t>
              </a:r>
            </a:p>
          </p:txBody>
        </p:sp>
        <p:sp>
          <p:nvSpPr>
            <p:cNvPr id="27" name="Pfeil nach rechts 26">
              <a:extLst>
                <a:ext uri="{FF2B5EF4-FFF2-40B4-BE49-F238E27FC236}">
                  <a16:creationId xmlns:a16="http://schemas.microsoft.com/office/drawing/2014/main" id="{CC2F2D07-49BF-694B-BF9D-8E5EEF4A26EB}"/>
                </a:ext>
              </a:extLst>
            </p:cNvPr>
            <p:cNvSpPr/>
            <p:nvPr/>
          </p:nvSpPr>
          <p:spPr>
            <a:xfrm>
              <a:off x="3380536" y="2793782"/>
              <a:ext cx="1397489" cy="709277"/>
            </a:xfrm>
            <a:prstGeom prst="rightArrow">
              <a:avLst>
                <a:gd name="adj1" fmla="val 50000"/>
                <a:gd name="adj2" fmla="val 73912"/>
              </a:avLst>
            </a:prstGeom>
            <a:solidFill>
              <a:srgbClr val="A32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E8C2D1-3C72-C84E-B9D2-AD21D74FD391}"/>
              </a:ext>
            </a:extLst>
          </p:cNvPr>
          <p:cNvGrpSpPr/>
          <p:nvPr/>
        </p:nvGrpSpPr>
        <p:grpSpPr>
          <a:xfrm>
            <a:off x="3380535" y="3553269"/>
            <a:ext cx="4332190" cy="709277"/>
            <a:chOff x="3380535" y="3553269"/>
            <a:chExt cx="4332190" cy="709277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BDAEBA8A-2B91-BC4B-B6DE-38E60CE645F2}"/>
                </a:ext>
              </a:extLst>
            </p:cNvPr>
            <p:cNvSpPr/>
            <p:nvPr/>
          </p:nvSpPr>
          <p:spPr>
            <a:xfrm>
              <a:off x="5077067" y="3717025"/>
              <a:ext cx="2635658" cy="372573"/>
            </a:xfrm>
            <a:prstGeom prst="rect">
              <a:avLst/>
            </a:prstGeom>
            <a:solidFill>
              <a:srgbClr val="A32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50" dirty="0"/>
                <a:t>Du sollst helfen!</a:t>
              </a:r>
            </a:p>
          </p:txBody>
        </p:sp>
        <p:sp>
          <p:nvSpPr>
            <p:cNvPr id="28" name="Pfeil nach rechts 27">
              <a:extLst>
                <a:ext uri="{FF2B5EF4-FFF2-40B4-BE49-F238E27FC236}">
                  <a16:creationId xmlns:a16="http://schemas.microsoft.com/office/drawing/2014/main" id="{3BE160FD-8C4E-A447-A47E-60FFAAD7EB91}"/>
                </a:ext>
              </a:extLst>
            </p:cNvPr>
            <p:cNvSpPr/>
            <p:nvPr/>
          </p:nvSpPr>
          <p:spPr>
            <a:xfrm>
              <a:off x="3380535" y="3553269"/>
              <a:ext cx="1397489" cy="709277"/>
            </a:xfrm>
            <a:prstGeom prst="rightArrow">
              <a:avLst>
                <a:gd name="adj1" fmla="val 50000"/>
                <a:gd name="adj2" fmla="val 73912"/>
              </a:avLst>
            </a:prstGeom>
            <a:solidFill>
              <a:srgbClr val="A32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/>
            </a:p>
          </p:txBody>
        </p:sp>
      </p:grpSp>
      <p:sp>
        <p:nvSpPr>
          <p:cNvPr id="30" name="Abgerundete rechteckige Legende 29">
            <a:extLst>
              <a:ext uri="{FF2B5EF4-FFF2-40B4-BE49-F238E27FC236}">
                <a16:creationId xmlns:a16="http://schemas.microsoft.com/office/drawing/2014/main" id="{059D00CB-542B-B94C-BA3D-48C3FC833AFD}"/>
              </a:ext>
            </a:extLst>
          </p:cNvPr>
          <p:cNvSpPr/>
          <p:nvPr/>
        </p:nvSpPr>
        <p:spPr>
          <a:xfrm>
            <a:off x="7294775" y="302073"/>
            <a:ext cx="1598400" cy="597600"/>
          </a:xfrm>
          <a:prstGeom prst="wedgeRoundRectCallout">
            <a:avLst>
              <a:gd name="adj1" fmla="val -43576"/>
              <a:gd name="adj2" fmla="val 19564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rgbClr val="A3262A"/>
                </a:solidFill>
              </a:rPr>
              <a:t>Werte vs. Normen</a:t>
            </a:r>
          </a:p>
        </p:txBody>
      </p:sp>
    </p:spTree>
    <p:extLst>
      <p:ext uri="{BB962C8B-B14F-4D97-AF65-F5344CB8AC3E}">
        <p14:creationId xmlns:p14="http://schemas.microsoft.com/office/powerpoint/2010/main" val="16819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2491A9-ABDE-EC40-9917-02D140A0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43"/>
            <a:ext cx="9144000" cy="369332"/>
          </a:xfrm>
          <a:prstGeom prst="rect">
            <a:avLst/>
          </a:prstGeom>
          <a:solidFill>
            <a:srgbClr val="A4262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Die für biologische Kontexte relevanten Werte</a:t>
            </a:r>
            <a:endParaRPr lang="de-DE" altLang="de-DE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393ECA5-2EBC-CF4C-B4B2-164473921DBB}"/>
              </a:ext>
            </a:extLst>
          </p:cNvPr>
          <p:cNvSpPr txBox="1"/>
          <p:nvPr/>
        </p:nvSpPr>
        <p:spPr>
          <a:xfrm>
            <a:off x="653273" y="821069"/>
            <a:ext cx="8099894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dirty="0"/>
              <a:t>														Menschenwürde</a:t>
            </a:r>
          </a:p>
          <a:p>
            <a:r>
              <a:rPr lang="de-DE" sz="1650" dirty="0"/>
              <a:t>													Respekt</a:t>
            </a:r>
          </a:p>
          <a:p>
            <a:r>
              <a:rPr lang="de-DE" sz="1650" dirty="0"/>
              <a:t>												Toleranz</a:t>
            </a:r>
          </a:p>
          <a:p>
            <a:r>
              <a:rPr lang="de-DE" sz="1650" dirty="0"/>
              <a:t>											Frieden</a:t>
            </a:r>
          </a:p>
          <a:p>
            <a:r>
              <a:rPr lang="de-DE" sz="1650" dirty="0"/>
              <a:t>										Freiheit</a:t>
            </a:r>
          </a:p>
          <a:p>
            <a:r>
              <a:rPr lang="de-DE" sz="1650" dirty="0"/>
              <a:t>									Gerechtigkeit</a:t>
            </a:r>
          </a:p>
          <a:p>
            <a:r>
              <a:rPr lang="de-DE" sz="1650" dirty="0"/>
              <a:t>								Solidarität</a:t>
            </a:r>
          </a:p>
          <a:p>
            <a:r>
              <a:rPr lang="de-DE" sz="1650" dirty="0"/>
              <a:t>							Leben</a:t>
            </a:r>
          </a:p>
          <a:p>
            <a:r>
              <a:rPr lang="de-DE" sz="1650" dirty="0"/>
              <a:t>						Naturverantwortung</a:t>
            </a:r>
          </a:p>
          <a:p>
            <a:r>
              <a:rPr lang="de-DE" sz="1650" dirty="0"/>
              <a:t>					 Fortschritt</a:t>
            </a:r>
          </a:p>
          <a:p>
            <a:r>
              <a:rPr lang="de-DE" sz="1650" dirty="0"/>
              <a:t>				 Wohlstand</a:t>
            </a:r>
          </a:p>
          <a:p>
            <a:r>
              <a:rPr lang="de-DE" sz="1650" dirty="0"/>
              <a:t>			Fürsorge</a:t>
            </a:r>
          </a:p>
          <a:p>
            <a:r>
              <a:rPr lang="de-DE" sz="1650" dirty="0"/>
              <a:t>		Gesundheit</a:t>
            </a:r>
          </a:p>
          <a:p>
            <a:r>
              <a:rPr lang="de-DE" sz="1650" dirty="0"/>
              <a:t>	Hilfsbereitschaft</a:t>
            </a:r>
          </a:p>
          <a:p>
            <a:r>
              <a:rPr lang="de-DE" sz="1650" dirty="0"/>
              <a:t>Bescheidenheit</a:t>
            </a:r>
          </a:p>
        </p:txBody>
      </p:sp>
      <p:sp>
        <p:nvSpPr>
          <p:cNvPr id="6" name="Pfeil nach links und rechts 5">
            <a:extLst>
              <a:ext uri="{FF2B5EF4-FFF2-40B4-BE49-F238E27FC236}">
                <a16:creationId xmlns:a16="http://schemas.microsoft.com/office/drawing/2014/main" id="{D8BFA562-E95A-BC42-88F4-90ED56E22E99}"/>
              </a:ext>
            </a:extLst>
          </p:cNvPr>
          <p:cNvSpPr/>
          <p:nvPr/>
        </p:nvSpPr>
        <p:spPr>
          <a:xfrm rot="19852029">
            <a:off x="-40590" y="2500201"/>
            <a:ext cx="7215144" cy="248923"/>
          </a:xfrm>
          <a:prstGeom prst="leftRightArrow">
            <a:avLst>
              <a:gd name="adj1" fmla="val 45263"/>
              <a:gd name="adj2" fmla="val 98644"/>
            </a:avLst>
          </a:prstGeom>
          <a:solidFill>
            <a:srgbClr val="A3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1D18AA0-199E-6948-B06D-8832E555F247}"/>
              </a:ext>
            </a:extLst>
          </p:cNvPr>
          <p:cNvSpPr txBox="1"/>
          <p:nvPr/>
        </p:nvSpPr>
        <p:spPr>
          <a:xfrm rot="19880781">
            <a:off x="267904" y="2689305"/>
            <a:ext cx="478964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dirty="0">
                <a:solidFill>
                  <a:srgbClr val="A3262A"/>
                </a:solidFill>
              </a:rPr>
              <a:t>persönlich/konkret		gesellschaftlich/abstrakt</a:t>
            </a:r>
          </a:p>
        </p:txBody>
      </p:sp>
      <p:sp>
        <p:nvSpPr>
          <p:cNvPr id="38" name="Abgerundete rechteckige Legende 37">
            <a:extLst>
              <a:ext uri="{FF2B5EF4-FFF2-40B4-BE49-F238E27FC236}">
                <a16:creationId xmlns:a16="http://schemas.microsoft.com/office/drawing/2014/main" id="{0079260F-E592-D845-BC54-142468681B1C}"/>
              </a:ext>
            </a:extLst>
          </p:cNvPr>
          <p:cNvSpPr/>
          <p:nvPr/>
        </p:nvSpPr>
        <p:spPr>
          <a:xfrm>
            <a:off x="250825" y="309202"/>
            <a:ext cx="1598400" cy="597600"/>
          </a:xfrm>
          <a:prstGeom prst="wedgeRoundRectCallout">
            <a:avLst>
              <a:gd name="adj1" fmla="val -43576"/>
              <a:gd name="adj2" fmla="val 19564"/>
              <a:gd name="adj3" fmla="val 16667"/>
            </a:avLst>
          </a:prstGeom>
          <a:solidFill>
            <a:srgbClr val="E3E3E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50" b="1" dirty="0">
                <a:solidFill>
                  <a:srgbClr val="A3262A"/>
                </a:solidFill>
              </a:rPr>
              <a:t>Werte </a:t>
            </a:r>
            <a:r>
              <a:rPr lang="de-DE" altLang="de-DE" sz="16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vs. Normen</a:t>
            </a:r>
          </a:p>
        </p:txBody>
      </p:sp>
    </p:spTree>
    <p:extLst>
      <p:ext uri="{BB962C8B-B14F-4D97-AF65-F5344CB8AC3E}">
        <p14:creationId xmlns:p14="http://schemas.microsoft.com/office/powerpoint/2010/main" val="6179157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3602</Words>
  <Application>Microsoft Macintosh PowerPoint</Application>
  <PresentationFormat>Bildschirmpräsentation (16:9)</PresentationFormat>
  <Paragraphs>435</Paragraphs>
  <Slides>26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Sven Gemballa</cp:lastModifiedBy>
  <cp:revision>834</cp:revision>
  <dcterms:created xsi:type="dcterms:W3CDTF">2018-06-13T13:31:46Z</dcterms:created>
  <dcterms:modified xsi:type="dcterms:W3CDTF">2023-04-13T16:43:33Z</dcterms:modified>
</cp:coreProperties>
</file>