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947275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1651" y="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E1FFAB-8B56-4990-9A4E-8B45720A1C55}" type="datetimeFigureOut">
              <a:rPr lang="de-DE" smtClean="0"/>
              <a:t>19.04.2020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942975" y="746125"/>
            <a:ext cx="4972050" cy="3730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724956"/>
            <a:ext cx="5486400" cy="447627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BB6229-9405-4DAA-AABA-BD6BE8EC660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097624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D2A09A-2507-4FEB-82AD-95A0CB5BE137}" type="datetime1">
              <a:rPr lang="de-DE" smtClean="0"/>
              <a:t>19.04.2020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Kauffrau/mann für Büromanagement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933096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54A5E-3151-471E-80BF-B93E89F3FFC1}" type="datetime1">
              <a:rPr lang="de-DE" smtClean="0"/>
              <a:t>19.04.2020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Kauffrau/mann für Büromanagement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601927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AA8E9-D20A-4530-B2A8-02F0FB284223}" type="datetime1">
              <a:rPr lang="de-DE" smtClean="0"/>
              <a:t>19.04.2020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Kauffrau/mann für Büromanagement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033468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8C635-D126-4100-9843-8A15FD7799A4}" type="datetime1">
              <a:rPr lang="de-DE" smtClean="0"/>
              <a:t>19.04.2020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Kauffrau/mann für Büromanagement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843640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1441E-29B1-4E81-AA78-9F26C584E5DE}" type="datetime1">
              <a:rPr lang="de-DE" smtClean="0"/>
              <a:t>19.04.2020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Kauffrau/mann für Büromanagement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731447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0EC98-74EB-44E9-8F86-2E0C0423A676}" type="datetime1">
              <a:rPr lang="de-DE" smtClean="0"/>
              <a:t>19.04.2020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Kauffrau/mann für Büromanagement</a:t>
            </a: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685934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BA3F5-6C11-41D1-9301-A0B177D1256D}" type="datetime1">
              <a:rPr lang="de-DE" smtClean="0"/>
              <a:t>19.04.2020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Kauffrau/mann für Büromanagement</a:t>
            </a:r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375628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D39BD-6222-45CF-A59C-53AA76D070B6}" type="datetime1">
              <a:rPr lang="de-DE" smtClean="0"/>
              <a:t>19.04.2020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Kauffrau/mann für Büromanagement</a:t>
            </a: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2950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5479C-B02D-44F4-805F-BE7583BD67E8}" type="datetime1">
              <a:rPr lang="de-DE" smtClean="0"/>
              <a:t>19.04.2020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Kauffrau/mann für Büromanagement</a:t>
            </a:r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529626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B57D2-724B-45E3-AD3F-932E792749CE}" type="datetime1">
              <a:rPr lang="de-DE" smtClean="0"/>
              <a:t>19.04.2020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Kauffrau/mann für Büromanagement</a:t>
            </a: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655816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B47FB-C8D5-4D49-9BA8-CB178807FC62}" type="datetime1">
              <a:rPr lang="de-DE" smtClean="0"/>
              <a:t>19.04.2020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Kauffrau/mann für Büromanagement</a:t>
            </a: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482575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C3FC1F-C6F4-4E04-AEB8-CC5B2E7FC5E4}" type="datetime1">
              <a:rPr lang="de-DE" smtClean="0"/>
              <a:t>19.04.2020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 smtClean="0"/>
              <a:t>Kauffrau/mann für Büromanagement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32396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/>
          <p:cNvSpPr txBox="1"/>
          <p:nvPr/>
        </p:nvSpPr>
        <p:spPr>
          <a:xfrm>
            <a:off x="145023" y="116632"/>
            <a:ext cx="728409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b="1" dirty="0" smtClean="0">
                <a:solidFill>
                  <a:srgbClr val="C00000"/>
                </a:solidFill>
              </a:rPr>
              <a:t>Advance Organizer: Lernfeld 6 (Werteströme erfassen und beurteilen)</a:t>
            </a:r>
            <a:endParaRPr lang="de-DE" sz="1600" b="1" dirty="0">
              <a:solidFill>
                <a:srgbClr val="C00000"/>
              </a:solidFill>
            </a:endParaRPr>
          </a:p>
        </p:txBody>
      </p:sp>
      <p:sp>
        <p:nvSpPr>
          <p:cNvPr id="5" name="Textfeld 4"/>
          <p:cNvSpPr txBox="1"/>
          <p:nvPr/>
        </p:nvSpPr>
        <p:spPr>
          <a:xfrm>
            <a:off x="28976" y="1461438"/>
            <a:ext cx="1080122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050" b="1" dirty="0" smtClean="0"/>
              <a:t>Werteströme </a:t>
            </a:r>
          </a:p>
          <a:p>
            <a:r>
              <a:rPr lang="de-DE" sz="1050" b="1" dirty="0" smtClean="0"/>
              <a:t>identifizieren</a:t>
            </a:r>
          </a:p>
        </p:txBody>
      </p:sp>
      <p:sp>
        <p:nvSpPr>
          <p:cNvPr id="6" name="Textfeld 5"/>
          <p:cNvSpPr txBox="1"/>
          <p:nvPr/>
        </p:nvSpPr>
        <p:spPr>
          <a:xfrm>
            <a:off x="1261403" y="1470732"/>
            <a:ext cx="1158138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050" b="1" dirty="0" smtClean="0"/>
              <a:t>Werteströme dokumentieren</a:t>
            </a:r>
          </a:p>
        </p:txBody>
      </p:sp>
      <p:sp>
        <p:nvSpPr>
          <p:cNvPr id="10" name="Textfeld 9"/>
          <p:cNvSpPr txBox="1"/>
          <p:nvPr/>
        </p:nvSpPr>
        <p:spPr>
          <a:xfrm>
            <a:off x="1278837" y="2241609"/>
            <a:ext cx="193458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050" b="1" dirty="0" smtClean="0"/>
              <a:t>Kontenrahmen anwenden</a:t>
            </a:r>
          </a:p>
        </p:txBody>
      </p:sp>
      <p:sp>
        <p:nvSpPr>
          <p:cNvPr id="12" name="Textfeld 11"/>
          <p:cNvSpPr txBox="1"/>
          <p:nvPr/>
        </p:nvSpPr>
        <p:spPr>
          <a:xfrm>
            <a:off x="6538515" y="1660939"/>
            <a:ext cx="1584176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050" b="1" dirty="0" smtClean="0"/>
              <a:t>Belege bearbeiten</a:t>
            </a:r>
          </a:p>
          <a:p>
            <a:pPr marL="271463" indent="-185738">
              <a:buFont typeface="Courier New" panose="02070309020205020404" pitchFamily="49" charset="0"/>
              <a:buChar char="o"/>
            </a:pPr>
            <a:r>
              <a:rPr lang="de-DE" sz="950" dirty="0" smtClean="0"/>
              <a:t>Belegarten</a:t>
            </a:r>
          </a:p>
          <a:p>
            <a:pPr marL="271463" indent="-185738">
              <a:buFont typeface="Courier New" panose="02070309020205020404" pitchFamily="49" charset="0"/>
              <a:buChar char="o"/>
            </a:pPr>
            <a:r>
              <a:rPr lang="de-DE" sz="950" dirty="0" smtClean="0"/>
              <a:t>sachliche und rechnerische Prüfung</a:t>
            </a:r>
          </a:p>
        </p:txBody>
      </p:sp>
      <p:sp>
        <p:nvSpPr>
          <p:cNvPr id="13" name="Textfeld 12"/>
          <p:cNvSpPr txBox="1"/>
          <p:nvPr/>
        </p:nvSpPr>
        <p:spPr>
          <a:xfrm>
            <a:off x="5166268" y="2542130"/>
            <a:ext cx="2376264" cy="8386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050" b="1" dirty="0" smtClean="0"/>
              <a:t>Umsatzsteuer erfassen</a:t>
            </a:r>
          </a:p>
          <a:p>
            <a:pPr marL="271463" indent="-185738">
              <a:buFont typeface="Courier New" panose="02070309020205020404" pitchFamily="49" charset="0"/>
              <a:buChar char="o"/>
            </a:pPr>
            <a:r>
              <a:rPr lang="de-DE" sz="950" dirty="0" smtClean="0"/>
              <a:t>Wesen der USt</a:t>
            </a:r>
          </a:p>
          <a:p>
            <a:pPr marL="271463" indent="-185738">
              <a:buFont typeface="Courier New" panose="02070309020205020404" pitchFamily="49" charset="0"/>
              <a:buChar char="o"/>
            </a:pPr>
            <a:r>
              <a:rPr lang="de-DE" sz="950" dirty="0" smtClean="0"/>
              <a:t>Umsatzsteuer/Vorsteuer</a:t>
            </a:r>
          </a:p>
          <a:p>
            <a:pPr marL="271463" indent="-185738">
              <a:buFont typeface="Courier New" panose="02070309020205020404" pitchFamily="49" charset="0"/>
              <a:buChar char="o"/>
            </a:pPr>
            <a:r>
              <a:rPr lang="de-DE" sz="950" dirty="0" smtClean="0"/>
              <a:t>Zahllast/Vorsteuerüberhang</a:t>
            </a:r>
            <a:endParaRPr lang="de-DE" sz="950" dirty="0"/>
          </a:p>
          <a:p>
            <a:pPr marL="271463" indent="-185738">
              <a:buFont typeface="Courier New" panose="02070309020205020404" pitchFamily="49" charset="0"/>
              <a:buChar char="o"/>
            </a:pPr>
            <a:r>
              <a:rPr lang="de-DE" sz="950" dirty="0" smtClean="0"/>
              <a:t>USt-Voranmeldung</a:t>
            </a:r>
          </a:p>
        </p:txBody>
      </p:sp>
      <p:sp>
        <p:nvSpPr>
          <p:cNvPr id="14" name="Textfeld 13"/>
          <p:cNvSpPr txBox="1"/>
          <p:nvPr/>
        </p:nvSpPr>
        <p:spPr>
          <a:xfrm>
            <a:off x="228713" y="4795942"/>
            <a:ext cx="2248347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050" b="1" dirty="0" smtClean="0"/>
              <a:t>Bestandsabweichungen analysieren</a:t>
            </a:r>
          </a:p>
        </p:txBody>
      </p:sp>
      <p:sp>
        <p:nvSpPr>
          <p:cNvPr id="15" name="Textfeld 14"/>
          <p:cNvSpPr txBox="1"/>
          <p:nvPr/>
        </p:nvSpPr>
        <p:spPr>
          <a:xfrm>
            <a:off x="1923300" y="3656687"/>
            <a:ext cx="3888431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050" b="1" dirty="0" smtClean="0"/>
              <a:t>Eingangsrechnungen von Sachgütern und Dienstleistungen buchen</a:t>
            </a:r>
          </a:p>
        </p:txBody>
      </p:sp>
      <p:sp>
        <p:nvSpPr>
          <p:cNvPr id="16" name="Textfeld 15"/>
          <p:cNvSpPr txBox="1"/>
          <p:nvPr/>
        </p:nvSpPr>
        <p:spPr>
          <a:xfrm>
            <a:off x="3085138" y="4115874"/>
            <a:ext cx="31683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050" b="1" dirty="0" smtClean="0"/>
              <a:t>Einkauf und Verkauf von Handelswaren buchen</a:t>
            </a:r>
          </a:p>
        </p:txBody>
      </p:sp>
      <p:sp>
        <p:nvSpPr>
          <p:cNvPr id="17" name="Textfeld 16"/>
          <p:cNvSpPr txBox="1"/>
          <p:nvPr/>
        </p:nvSpPr>
        <p:spPr>
          <a:xfrm>
            <a:off x="3823343" y="4481830"/>
            <a:ext cx="367383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050" b="1" dirty="0" smtClean="0"/>
              <a:t>Lieferantengutschrift und Zahlung unter Skontoabzug buchen</a:t>
            </a:r>
          </a:p>
        </p:txBody>
      </p:sp>
      <p:sp>
        <p:nvSpPr>
          <p:cNvPr id="18" name="Textfeld 17"/>
          <p:cNvSpPr txBox="1"/>
          <p:nvPr/>
        </p:nvSpPr>
        <p:spPr>
          <a:xfrm>
            <a:off x="4669314" y="4935711"/>
            <a:ext cx="3692417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050" b="1" dirty="0" smtClean="0"/>
              <a:t>Kundengutschrift und Zahlung unter Skontoabzug buchen</a:t>
            </a:r>
          </a:p>
        </p:txBody>
      </p:sp>
      <p:sp>
        <p:nvSpPr>
          <p:cNvPr id="19" name="Textfeld 18"/>
          <p:cNvSpPr txBox="1"/>
          <p:nvPr/>
        </p:nvSpPr>
        <p:spPr>
          <a:xfrm>
            <a:off x="7098335" y="5498803"/>
            <a:ext cx="1656183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050" b="1" dirty="0" smtClean="0"/>
              <a:t>Abschreibungen erfassen</a:t>
            </a:r>
          </a:p>
        </p:txBody>
      </p:sp>
      <p:sp>
        <p:nvSpPr>
          <p:cNvPr id="20" name="Textfeld 19"/>
          <p:cNvSpPr txBox="1"/>
          <p:nvPr/>
        </p:nvSpPr>
        <p:spPr>
          <a:xfrm>
            <a:off x="2293258" y="5654999"/>
            <a:ext cx="11581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050" b="1" dirty="0" smtClean="0"/>
              <a:t>Erfolg ermitteln</a:t>
            </a:r>
            <a:endParaRPr lang="de-DE" sz="1050" dirty="0" smtClean="0"/>
          </a:p>
        </p:txBody>
      </p:sp>
      <p:sp>
        <p:nvSpPr>
          <p:cNvPr id="21" name="Textfeld 20"/>
          <p:cNvSpPr txBox="1"/>
          <p:nvPr/>
        </p:nvSpPr>
        <p:spPr>
          <a:xfrm>
            <a:off x="4836962" y="5976300"/>
            <a:ext cx="1804467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050" b="1" dirty="0" smtClean="0"/>
              <a:t>Wirtschaftlichkeit bewerten</a:t>
            </a:r>
          </a:p>
        </p:txBody>
      </p:sp>
      <p:sp>
        <p:nvSpPr>
          <p:cNvPr id="22" name="Textfeld 21"/>
          <p:cNvSpPr txBox="1"/>
          <p:nvPr/>
        </p:nvSpPr>
        <p:spPr>
          <a:xfrm>
            <a:off x="3997689" y="2086566"/>
            <a:ext cx="5040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§§</a:t>
            </a:r>
            <a:endParaRPr lang="de-DE" sz="20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45" name="Textfeld 44"/>
          <p:cNvSpPr txBox="1"/>
          <p:nvPr/>
        </p:nvSpPr>
        <p:spPr>
          <a:xfrm>
            <a:off x="6903216" y="2822795"/>
            <a:ext cx="12786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>
                <a:ln w="10160">
                  <a:solidFill>
                    <a:schemeClr val="tx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7 %   19 %</a:t>
            </a:r>
            <a:endParaRPr lang="de-DE" dirty="0">
              <a:ln w="10160">
                <a:solidFill>
                  <a:schemeClr val="tx1"/>
                </a:solidFill>
                <a:prstDash val="solid"/>
              </a:ln>
              <a:solidFill>
                <a:srgbClr val="FFFFFF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46" name="Textfeld 45"/>
          <p:cNvSpPr txBox="1"/>
          <p:nvPr/>
        </p:nvSpPr>
        <p:spPr>
          <a:xfrm>
            <a:off x="2293037" y="4751833"/>
            <a:ext cx="6393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dirty="0" smtClean="0">
                <a:ln w="10160">
                  <a:solidFill>
                    <a:schemeClr val="tx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+/-</a:t>
            </a:r>
            <a:endParaRPr lang="de-DE" sz="2000" dirty="0">
              <a:ln w="10160">
                <a:solidFill>
                  <a:schemeClr val="tx1"/>
                </a:solidFill>
                <a:prstDash val="solid"/>
              </a:ln>
              <a:solidFill>
                <a:srgbClr val="FFFFFF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pic>
        <p:nvPicPr>
          <p:cNvPr id="1026" name="Picture 2" descr="C:\Users\Susanne Epp\AppData\Local\Microsoft\Windows\Temporary Internet Files\Content.IE5\J0UQ7YVB\check-mark-1292787_960_720[1]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99229" y="2251013"/>
            <a:ext cx="318448" cy="312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7" name="AutoShape 4" descr="Bildergebnis für buchungsstempel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37" name="Textfeld 36"/>
          <p:cNvSpPr txBox="1"/>
          <p:nvPr/>
        </p:nvSpPr>
        <p:spPr>
          <a:xfrm>
            <a:off x="8143748" y="5698771"/>
            <a:ext cx="102498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dirty="0" smtClean="0">
                <a:ln w="10160">
                  <a:solidFill>
                    <a:schemeClr val="tx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AfA-Tabelle</a:t>
            </a:r>
            <a:endParaRPr lang="de-DE" sz="1400" dirty="0">
              <a:ln w="10160">
                <a:solidFill>
                  <a:schemeClr val="tx1"/>
                </a:solidFill>
                <a:prstDash val="solid"/>
              </a:ln>
              <a:solidFill>
                <a:srgbClr val="FFFFFF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895401">
            <a:off x="5964740" y="3841090"/>
            <a:ext cx="1045686" cy="533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" name="Textfeld 37"/>
          <p:cNvSpPr txBox="1"/>
          <p:nvPr/>
        </p:nvSpPr>
        <p:spPr>
          <a:xfrm>
            <a:off x="2948245" y="1583022"/>
            <a:ext cx="260294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050" b="1" dirty="0" smtClean="0"/>
              <a:t>Rechtliche Anforderungen dokumentieren</a:t>
            </a:r>
          </a:p>
        </p:txBody>
      </p:sp>
      <p:sp>
        <p:nvSpPr>
          <p:cNvPr id="2" name="Textfeld 1"/>
          <p:cNvSpPr txBox="1"/>
          <p:nvPr/>
        </p:nvSpPr>
        <p:spPr>
          <a:xfrm>
            <a:off x="3005205" y="1771659"/>
            <a:ext cx="2808312" cy="3847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Courier New" panose="02070309020205020404" pitchFamily="49" charset="0"/>
              <a:buChar char="o"/>
            </a:pPr>
            <a:r>
              <a:rPr lang="de-DE" sz="950" dirty="0" smtClean="0"/>
              <a:t>Grundsätze ordnungsgemäßer Buchführung (</a:t>
            </a:r>
            <a:r>
              <a:rPr lang="de-DE" sz="950" dirty="0" err="1" smtClean="0"/>
              <a:t>GoB</a:t>
            </a:r>
            <a:r>
              <a:rPr lang="de-DE" sz="950" dirty="0" smtClean="0"/>
              <a:t>)</a:t>
            </a:r>
          </a:p>
          <a:p>
            <a:pPr marL="171450" indent="-171450">
              <a:buFont typeface="Courier New" panose="02070309020205020404" pitchFamily="49" charset="0"/>
              <a:buChar char="o"/>
            </a:pPr>
            <a:r>
              <a:rPr lang="de-DE" sz="950" dirty="0" smtClean="0"/>
              <a:t>gesetzliche Aufbewahrungspflichten</a:t>
            </a:r>
            <a:endParaRPr lang="de-DE" sz="950" dirty="0"/>
          </a:p>
        </p:txBody>
      </p:sp>
      <p:sp>
        <p:nvSpPr>
          <p:cNvPr id="11" name="Textfeld 10"/>
          <p:cNvSpPr txBox="1"/>
          <p:nvPr/>
        </p:nvSpPr>
        <p:spPr>
          <a:xfrm>
            <a:off x="2776702" y="1370496"/>
            <a:ext cx="30348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900" i="1" dirty="0" smtClean="0"/>
              <a:t>Handelsgesetzbuch, Abgabenordnung, Umsatzsteuergesetz</a:t>
            </a:r>
            <a:endParaRPr lang="de-DE" sz="900" i="1" dirty="0"/>
          </a:p>
        </p:txBody>
      </p:sp>
      <p:sp>
        <p:nvSpPr>
          <p:cNvPr id="23" name="Textfeld 22"/>
          <p:cNvSpPr txBox="1"/>
          <p:nvPr/>
        </p:nvSpPr>
        <p:spPr>
          <a:xfrm>
            <a:off x="1410599" y="1866960"/>
            <a:ext cx="1279210" cy="2385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950" dirty="0" smtClean="0"/>
              <a:t>Hauptbuch/Journal</a:t>
            </a:r>
          </a:p>
        </p:txBody>
      </p:sp>
      <p:sp>
        <p:nvSpPr>
          <p:cNvPr id="41" name="Textfeld 40"/>
          <p:cNvSpPr txBox="1"/>
          <p:nvPr/>
        </p:nvSpPr>
        <p:spPr>
          <a:xfrm>
            <a:off x="8304639" y="1598070"/>
            <a:ext cx="864097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950" dirty="0" smtClean="0"/>
              <a:t>Eigenbeleg</a:t>
            </a:r>
          </a:p>
          <a:p>
            <a:r>
              <a:rPr lang="de-DE" sz="950" dirty="0" smtClean="0"/>
              <a:t>Fremdbeleg </a:t>
            </a:r>
          </a:p>
          <a:p>
            <a:r>
              <a:rPr lang="de-DE" sz="950" dirty="0" smtClean="0"/>
              <a:t>Kreditoren</a:t>
            </a:r>
          </a:p>
          <a:p>
            <a:r>
              <a:rPr lang="de-DE" sz="950" dirty="0" smtClean="0"/>
              <a:t>Debitoren</a:t>
            </a:r>
          </a:p>
        </p:txBody>
      </p:sp>
      <p:sp>
        <p:nvSpPr>
          <p:cNvPr id="26" name="Geschweifte Klammer links 25"/>
          <p:cNvSpPr/>
          <p:nvPr/>
        </p:nvSpPr>
        <p:spPr>
          <a:xfrm>
            <a:off x="8217677" y="1608800"/>
            <a:ext cx="173924" cy="642440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cxnSp>
        <p:nvCxnSpPr>
          <p:cNvPr id="29" name="Gerader Verbinder 28"/>
          <p:cNvCxnSpPr/>
          <p:nvPr/>
        </p:nvCxnSpPr>
        <p:spPr>
          <a:xfrm flipV="1">
            <a:off x="7489827" y="1932613"/>
            <a:ext cx="658141" cy="802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feld 47"/>
          <p:cNvSpPr txBox="1"/>
          <p:nvPr/>
        </p:nvSpPr>
        <p:spPr>
          <a:xfrm>
            <a:off x="1744895" y="3999894"/>
            <a:ext cx="178745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900" dirty="0" smtClean="0"/>
              <a:t>aufwandsrechnerisches Verfahren </a:t>
            </a:r>
            <a:endParaRPr lang="de-DE" sz="900" dirty="0"/>
          </a:p>
        </p:txBody>
      </p:sp>
      <p:sp>
        <p:nvSpPr>
          <p:cNvPr id="49" name="Textfeld 48"/>
          <p:cNvSpPr txBox="1"/>
          <p:nvPr/>
        </p:nvSpPr>
        <p:spPr>
          <a:xfrm>
            <a:off x="2480" y="5078692"/>
            <a:ext cx="1166827" cy="2385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950" dirty="0" smtClean="0"/>
              <a:t>Ist-Bestandswert</a:t>
            </a:r>
            <a:endParaRPr lang="de-DE" sz="950" dirty="0"/>
          </a:p>
        </p:txBody>
      </p:sp>
      <p:sp>
        <p:nvSpPr>
          <p:cNvPr id="50" name="Textfeld 49"/>
          <p:cNvSpPr txBox="1"/>
          <p:nvPr/>
        </p:nvSpPr>
        <p:spPr>
          <a:xfrm>
            <a:off x="1187625" y="5078692"/>
            <a:ext cx="1668475" cy="2385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950" dirty="0" smtClean="0"/>
              <a:t>buchmäßiger </a:t>
            </a:r>
            <a:r>
              <a:rPr lang="de-DE" sz="950" dirty="0"/>
              <a:t>Sollbestand</a:t>
            </a:r>
          </a:p>
        </p:txBody>
      </p:sp>
      <p:cxnSp>
        <p:nvCxnSpPr>
          <p:cNvPr id="42" name="Gerade Verbindung mit Pfeil 41"/>
          <p:cNvCxnSpPr/>
          <p:nvPr/>
        </p:nvCxnSpPr>
        <p:spPr>
          <a:xfrm>
            <a:off x="957579" y="5209497"/>
            <a:ext cx="252000" cy="0"/>
          </a:xfrm>
          <a:prstGeom prst="straightConnector1">
            <a:avLst/>
          </a:prstGeom>
          <a:ln w="15875">
            <a:solidFill>
              <a:schemeClr val="tx1">
                <a:lumMod val="75000"/>
                <a:lumOff val="25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xtfeld 51"/>
          <p:cNvSpPr txBox="1"/>
          <p:nvPr/>
        </p:nvSpPr>
        <p:spPr>
          <a:xfrm>
            <a:off x="5094201" y="6207250"/>
            <a:ext cx="1348286" cy="2385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950" dirty="0" smtClean="0"/>
              <a:t>Eigenkapitalrentabilität</a:t>
            </a:r>
          </a:p>
        </p:txBody>
      </p:sp>
      <p:grpSp>
        <p:nvGrpSpPr>
          <p:cNvPr id="53" name="Gruppieren 52"/>
          <p:cNvGrpSpPr/>
          <p:nvPr/>
        </p:nvGrpSpPr>
        <p:grpSpPr>
          <a:xfrm>
            <a:off x="2128459" y="5939911"/>
            <a:ext cx="1433033" cy="501901"/>
            <a:chOff x="3263830" y="2128768"/>
            <a:chExt cx="1433033" cy="501901"/>
          </a:xfrm>
        </p:grpSpPr>
        <p:cxnSp>
          <p:nvCxnSpPr>
            <p:cNvPr id="54" name="Gerade Verbindung 32"/>
            <p:cNvCxnSpPr/>
            <p:nvPr/>
          </p:nvCxnSpPr>
          <p:spPr>
            <a:xfrm>
              <a:off x="3328613" y="2317517"/>
              <a:ext cx="1261389" cy="0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Gerade Verbindung 33"/>
            <p:cNvCxnSpPr/>
            <p:nvPr/>
          </p:nvCxnSpPr>
          <p:spPr>
            <a:xfrm>
              <a:off x="3959307" y="2317516"/>
              <a:ext cx="0" cy="247388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6" name="Textfeld 55"/>
            <p:cNvSpPr txBox="1"/>
            <p:nvPr/>
          </p:nvSpPr>
          <p:spPr>
            <a:xfrm>
              <a:off x="3263830" y="2128768"/>
              <a:ext cx="1433033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800" i="1" dirty="0" smtClean="0"/>
                <a:t>A                   Bilanz                   P</a:t>
              </a:r>
              <a:endParaRPr lang="de-DE" sz="800" i="1" dirty="0"/>
            </a:p>
          </p:txBody>
        </p:sp>
        <p:sp>
          <p:nvSpPr>
            <p:cNvPr id="57" name="Textfeld 56"/>
            <p:cNvSpPr txBox="1"/>
            <p:nvPr/>
          </p:nvSpPr>
          <p:spPr>
            <a:xfrm>
              <a:off x="3419889" y="2292115"/>
              <a:ext cx="1170113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800" i="1" dirty="0" smtClean="0"/>
                <a:t>AV                           EK</a:t>
              </a:r>
            </a:p>
            <a:p>
              <a:r>
                <a:rPr lang="de-DE" sz="800" i="1" dirty="0" smtClean="0"/>
                <a:t>UV                           FK</a:t>
              </a:r>
              <a:endParaRPr lang="de-DE" sz="800" i="1" dirty="0"/>
            </a:p>
          </p:txBody>
        </p:sp>
      </p:grpSp>
      <p:sp>
        <p:nvSpPr>
          <p:cNvPr id="58" name="Textfeld 57"/>
          <p:cNvSpPr txBox="1"/>
          <p:nvPr/>
        </p:nvSpPr>
        <p:spPr>
          <a:xfrm>
            <a:off x="145023" y="588297"/>
            <a:ext cx="89058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i="1" dirty="0" smtClean="0">
                <a:solidFill>
                  <a:srgbClr val="C00000"/>
                </a:solidFill>
              </a:rPr>
              <a:t>„Die Schülerinnen und Schüler besitzen die Kompetenz, Werteströme im Betrieb prozessbegleitend zu erfassen und ordnungsgemäß zu dokumentieren sowie die Auswirkungen auf den Betriebserfolg zu beurteilen.“</a:t>
            </a:r>
            <a:endParaRPr lang="de-DE" sz="1200" i="1" dirty="0">
              <a:solidFill>
                <a:srgbClr val="C00000"/>
              </a:solidFill>
            </a:endParaRPr>
          </a:p>
        </p:txBody>
      </p:sp>
      <p:pic>
        <p:nvPicPr>
          <p:cNvPr id="59" name="Picture 2" descr="C:\Users\Susanne Epp\Desktop\LBS-Logos\lbs-logo-mit-schrift-278x90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409" y="6362590"/>
            <a:ext cx="1530266" cy="4954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0" name="Textfeld 59"/>
          <p:cNvSpPr txBox="1"/>
          <p:nvPr/>
        </p:nvSpPr>
        <p:spPr>
          <a:xfrm>
            <a:off x="3671563" y="6650147"/>
            <a:ext cx="2154535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900" i="1" dirty="0" smtClean="0">
                <a:solidFill>
                  <a:srgbClr val="C00000"/>
                </a:solidFill>
                <a:latin typeface="+mn-lt"/>
              </a:rPr>
              <a:t>Kaufmann/-frau für Büromanagement</a:t>
            </a:r>
            <a:endParaRPr lang="de-DE" sz="900" i="1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61" name="Textfeld 60"/>
          <p:cNvSpPr txBox="1"/>
          <p:nvPr/>
        </p:nvSpPr>
        <p:spPr>
          <a:xfrm>
            <a:off x="7406314" y="6627168"/>
            <a:ext cx="1968475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900" dirty="0" smtClean="0">
                <a:solidFill>
                  <a:srgbClr val="C00000"/>
                </a:solidFill>
                <a:latin typeface="+mn-lt"/>
              </a:rPr>
              <a:t>www.wirtschaftskomptenz-bw.de</a:t>
            </a:r>
            <a:endParaRPr lang="de-DE" sz="9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44" name="Textfeld 43"/>
          <p:cNvSpPr txBox="1"/>
          <p:nvPr/>
        </p:nvSpPr>
        <p:spPr>
          <a:xfrm>
            <a:off x="4437122" y="4717148"/>
            <a:ext cx="802202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900" i="1" dirty="0" smtClean="0"/>
              <a:t>Rücksendung</a:t>
            </a:r>
            <a:endParaRPr lang="de-DE" sz="900" i="1" dirty="0"/>
          </a:p>
        </p:txBody>
      </p:sp>
    </p:spTree>
    <p:extLst>
      <p:ext uri="{BB962C8B-B14F-4D97-AF65-F5344CB8AC3E}">
        <p14:creationId xmlns:p14="http://schemas.microsoft.com/office/powerpoint/2010/main" val="1829649626"/>
      </p:ext>
    </p:extLst>
  </p:cSld>
  <p:clrMapOvr>
    <a:masterClrMapping/>
  </p:clrMapOvr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140</Words>
  <Application>Microsoft Office PowerPoint</Application>
  <PresentationFormat>Bildschirmpräsentation (4:3)</PresentationFormat>
  <Paragraphs>45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Courier New</vt:lpstr>
      <vt:lpstr>Larissa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cp:lastModifiedBy>Susanne Epp</cp:lastModifiedBy>
  <cp:revision>2</cp:revision>
  <cp:lastPrinted>2020-04-19T08:21:42Z</cp:lastPrinted>
  <dcterms:created xsi:type="dcterms:W3CDTF">2017-10-01T16:54:20Z</dcterms:created>
  <dcterms:modified xsi:type="dcterms:W3CDTF">2020-04-19T09:16:47Z</dcterms:modified>
</cp:coreProperties>
</file>