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62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764" y="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86F5E-E70C-4C30-B988-94439ADBD515}" type="datetimeFigureOut">
              <a:rPr lang="de-DE" smtClean="0"/>
              <a:t>16.06.2021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89292B-8929-4EF3-890E-0510944A6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489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9292B-8929-4EF3-890E-0510944A624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0687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393309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0192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334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84364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31447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8593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7562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95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962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5581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8257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6"/>
          <p:cNvSpPr txBox="1">
            <a:spLocks/>
          </p:cNvSpPr>
          <p:nvPr userDrawn="1"/>
        </p:nvSpPr>
        <p:spPr>
          <a:xfrm>
            <a:off x="251520" y="6453336"/>
            <a:ext cx="85689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l" defTabSz="914400" rtl="0" eaLnBrk="1" latinLnBrk="0" hangingPunct="1">
              <a:defRPr sz="1000" kern="120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3048000" algn="l"/>
              </a:tabLst>
            </a:pPr>
            <a:r>
              <a:rPr lang="de-DE" sz="900" dirty="0" smtClean="0"/>
              <a:t>Stand: 2021      	Kaufmann/Kauffrau für Büromanagement</a:t>
            </a:r>
            <a:endParaRPr lang="de-DE" sz="900" dirty="0"/>
          </a:p>
        </p:txBody>
      </p:sp>
    </p:spTree>
    <p:extLst>
      <p:ext uri="{BB962C8B-B14F-4D97-AF65-F5344CB8AC3E}">
        <p14:creationId xmlns:p14="http://schemas.microsoft.com/office/powerpoint/2010/main" val="183239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29" Type="http://schemas.openxmlformats.org/officeDocument/2006/relationships/image" Target="../../word/media/image826.svg"/><Relationship Id="rId1674" Type="http://schemas.openxmlformats.org/officeDocument/2006/relationships/image" Target="../media/image12.png"/><Relationship Id="rId1103" Type="http://schemas.openxmlformats.org/officeDocument/2006/relationships/image" Target="../../word/media/image1100.svg"/><Relationship Id="rId3" Type="http://schemas.openxmlformats.org/officeDocument/2006/relationships/image" Target="../media/image1.png"/><Relationship Id="rId1250" Type="http://schemas.openxmlformats.org/officeDocument/2006/relationships/image" Target="../media/image2.png"/><Relationship Id="rId1678" Type="http://schemas.openxmlformats.org/officeDocument/2006/relationships/image" Target="../media/image16.png"/><Relationship Id="rId47" Type="http://schemas.openxmlformats.org/officeDocument/2006/relationships/image" Target="../../word/media/image44.svg"/><Relationship Id="rId1635" Type="http://schemas.openxmlformats.org/officeDocument/2006/relationships/image" Target="../../word/media/image1632.svg"/><Relationship Id="rId831" Type="http://schemas.openxmlformats.org/officeDocument/2006/relationships/image" Target="../../word/media/image828.svg"/><Relationship Id="rId1673" Type="http://schemas.openxmlformats.org/officeDocument/2006/relationships/image" Target="../media/image11.png"/><Relationship Id="rId857" Type="http://schemas.openxmlformats.org/officeDocument/2006/relationships/image" Target="../../word/media/image854.svg"/><Relationship Id="rId1173" Type="http://schemas.openxmlformats.org/officeDocument/2006/relationships/image" Target="../../word/media/image1170.svg"/><Relationship Id="rId7" Type="http://schemas.openxmlformats.org/officeDocument/2006/relationships/image" Target="../../word/media/image4.svg"/><Relationship Id="rId59" Type="http://schemas.openxmlformats.org/officeDocument/2006/relationships/image" Target="../../word/media/image56.svg"/><Relationship Id="rId1681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253" Type="http://schemas.openxmlformats.org/officeDocument/2006/relationships/image" Target="../media/image5.png"/><Relationship Id="rId771" Type="http://schemas.openxmlformats.org/officeDocument/2006/relationships/image" Target="../../word/media/image768.svg"/><Relationship Id="rId1669" Type="http://schemas.openxmlformats.org/officeDocument/2006/relationships/image" Target="../media/image7.png"/><Relationship Id="rId1672" Type="http://schemas.openxmlformats.org/officeDocument/2006/relationships/image" Target="../media/image10.png"/><Relationship Id="rId819" Type="http://schemas.openxmlformats.org/officeDocument/2006/relationships/image" Target="../../word/media/image816.svg"/><Relationship Id="rId1677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1249" Type="http://schemas.openxmlformats.org/officeDocument/2006/relationships/image" Target="../../word/media/image1246.svg"/><Relationship Id="rId45" Type="http://schemas.openxmlformats.org/officeDocument/2006/relationships/image" Target="../../word/media/image42.svg"/><Relationship Id="rId1668" Type="http://schemas.openxmlformats.org/officeDocument/2006/relationships/image" Target="../media/image6.png"/><Relationship Id="rId1680" Type="http://schemas.microsoft.com/office/2007/relationships/hdphoto" Target="../media/hdphoto1.wdp"/><Relationship Id="rId57" Type="http://schemas.openxmlformats.org/officeDocument/2006/relationships/image" Target="../../word/media/image54.svg"/><Relationship Id="rId1252" Type="http://schemas.openxmlformats.org/officeDocument/2006/relationships/image" Target="../media/image4.png"/><Relationship Id="rId1671" Type="http://schemas.openxmlformats.org/officeDocument/2006/relationships/image" Target="../media/image9.png"/><Relationship Id="rId1676" Type="http://schemas.openxmlformats.org/officeDocument/2006/relationships/image" Target="../media/image14.png"/><Relationship Id="rId821" Type="http://schemas.openxmlformats.org/officeDocument/2006/relationships/image" Target="../../word/media/image818.svg"/><Relationship Id="rId605" Type="http://schemas.openxmlformats.org/officeDocument/2006/relationships/image" Target="../../word/media/image602.svg"/><Relationship Id="rId1667" Type="http://schemas.openxmlformats.org/officeDocument/2006/relationships/image" Target="../../word/media/image1664.svg"/><Relationship Id="rId1675" Type="http://schemas.openxmlformats.org/officeDocument/2006/relationships/image" Target="../media/image13.png"/><Relationship Id="rId1251" Type="http://schemas.openxmlformats.org/officeDocument/2006/relationships/image" Target="../media/image3.png"/><Relationship Id="rId1670" Type="http://schemas.openxmlformats.org/officeDocument/2006/relationships/image" Target="../media/image8.png"/><Relationship Id="rId1637" Type="http://schemas.openxmlformats.org/officeDocument/2006/relationships/image" Target="../../word/media/image1634.svg"/><Relationship Id="rId1679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7675" y="128561"/>
            <a:ext cx="89015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</a:t>
            </a: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Organizer: Lernfeld </a:t>
            </a: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Kunden akquirieren und binden</a:t>
            </a:r>
          </a:p>
        </p:txBody>
      </p:sp>
      <p:sp>
        <p:nvSpPr>
          <p:cNvPr id="47" name="AutoShape 4" descr="Bildergebnis für buchungsstemp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2" name="Textfeld 111"/>
          <p:cNvSpPr txBox="1"/>
          <p:nvPr/>
        </p:nvSpPr>
        <p:spPr>
          <a:xfrm>
            <a:off x="3707904" y="598809"/>
            <a:ext cx="544945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„Die </a:t>
            </a:r>
            <a:r>
              <a:rPr lang="de-DE" sz="105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Schülerinnen und Schüler verfügen über die Kompetenz, den Einsatz von Preis- und Kommunikationspolitik für die Kundengewinnung und -bindung zu nutzen</a:t>
            </a:r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  <a:endParaRPr lang="de-DE" sz="105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354560" y="1112299"/>
            <a:ext cx="200892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Marktsituation analysieren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8" name="Grafik 67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10095442">
            <a:off x="2641571" y="1595156"/>
            <a:ext cx="312532" cy="337894"/>
          </a:xfrm>
          <a:prstGeom prst="rect">
            <a:avLst/>
          </a:prstGeom>
        </p:spPr>
      </p:pic>
      <p:sp>
        <p:nvSpPr>
          <p:cNvPr id="33" name="Rechteck 32"/>
          <p:cNvSpPr/>
          <p:nvPr/>
        </p:nvSpPr>
        <p:spPr>
          <a:xfrm>
            <a:off x="392976" y="893305"/>
            <a:ext cx="181972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Primär- und Sekundärforschung</a:t>
            </a:r>
            <a:endParaRPr lang="de-DE" sz="900" dirty="0"/>
          </a:p>
        </p:txBody>
      </p:sp>
      <p:sp>
        <p:nvSpPr>
          <p:cNvPr id="37" name="Rechteck 36"/>
          <p:cNvSpPr/>
          <p:nvPr/>
        </p:nvSpPr>
        <p:spPr>
          <a:xfrm>
            <a:off x="0" y="1361309"/>
            <a:ext cx="271804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cs typeface="Arial" panose="020B0604020202020204" pitchFamily="34" charset="0"/>
              </a:rPr>
              <a:t>Kundenstruktur, Konkurrenz, konjunkturelle Lage</a:t>
            </a:r>
          </a:p>
        </p:txBody>
      </p:sp>
      <p:sp>
        <p:nvSpPr>
          <p:cNvPr id="38" name="Rechteck 37"/>
          <p:cNvSpPr/>
          <p:nvPr/>
        </p:nvSpPr>
        <p:spPr>
          <a:xfrm>
            <a:off x="2834463" y="2152068"/>
            <a:ext cx="163025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Fragebogen gestalten</a:t>
            </a:r>
            <a:endParaRPr lang="de-DE" sz="1000" dirty="0"/>
          </a:p>
        </p:txBody>
      </p:sp>
      <p:sp>
        <p:nvSpPr>
          <p:cNvPr id="53" name="Rechteck 52"/>
          <p:cNvSpPr/>
          <p:nvPr/>
        </p:nvSpPr>
        <p:spPr>
          <a:xfrm>
            <a:off x="3014893" y="1933194"/>
            <a:ext cx="126939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Formulargestaltung</a:t>
            </a:r>
            <a:endParaRPr lang="de-DE" sz="900" dirty="0"/>
          </a:p>
        </p:txBody>
      </p:sp>
      <p:sp>
        <p:nvSpPr>
          <p:cNvPr id="54" name="Rechteck 53"/>
          <p:cNvSpPr/>
          <p:nvPr/>
        </p:nvSpPr>
        <p:spPr>
          <a:xfrm>
            <a:off x="5400092" y="1743480"/>
            <a:ext cx="25202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Markt erkunden und absatzpolitische Ziele ableiten</a:t>
            </a:r>
            <a:endParaRPr lang="de-DE" sz="1000" dirty="0"/>
          </a:p>
        </p:txBody>
      </p:sp>
      <p:sp>
        <p:nvSpPr>
          <p:cNvPr id="55" name="Rechteck 54"/>
          <p:cNvSpPr/>
          <p:nvPr/>
        </p:nvSpPr>
        <p:spPr>
          <a:xfrm>
            <a:off x="5590489" y="1490333"/>
            <a:ext cx="160813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Käufer- und Verkäufermarkt</a:t>
            </a:r>
            <a:endParaRPr lang="de-DE" sz="900" dirty="0"/>
          </a:p>
        </p:txBody>
      </p:sp>
      <p:sp>
        <p:nvSpPr>
          <p:cNvPr id="56" name="Rechteck 55"/>
          <p:cNvSpPr/>
          <p:nvPr/>
        </p:nvSpPr>
        <p:spPr>
          <a:xfrm>
            <a:off x="7212486" y="1490333"/>
            <a:ext cx="141577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vollständige Konkurrenz</a:t>
            </a:r>
            <a:endParaRPr lang="de-DE" sz="900" dirty="0"/>
          </a:p>
        </p:txBody>
      </p:sp>
      <p:sp>
        <p:nvSpPr>
          <p:cNvPr id="57" name="Rechteck 56"/>
          <p:cNvSpPr/>
          <p:nvPr/>
        </p:nvSpPr>
        <p:spPr>
          <a:xfrm>
            <a:off x="6782187" y="3008224"/>
            <a:ext cx="26460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Produktnutzen ermitteln und Wettbewerbsstrategien ausarbeiten</a:t>
            </a:r>
            <a:endParaRPr lang="de-DE" sz="1000" dirty="0"/>
          </a:p>
        </p:txBody>
      </p:sp>
      <p:sp>
        <p:nvSpPr>
          <p:cNvPr id="61" name="Rechteck 60"/>
          <p:cNvSpPr/>
          <p:nvPr/>
        </p:nvSpPr>
        <p:spPr>
          <a:xfrm>
            <a:off x="7377686" y="4012569"/>
            <a:ext cx="118814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Werbung planen</a:t>
            </a:r>
            <a:endParaRPr lang="de-DE" sz="1000" dirty="0"/>
          </a:p>
        </p:txBody>
      </p:sp>
      <p:sp>
        <p:nvSpPr>
          <p:cNvPr id="65" name="Rechteck 64"/>
          <p:cNvSpPr/>
          <p:nvPr/>
        </p:nvSpPr>
        <p:spPr>
          <a:xfrm>
            <a:off x="5819367" y="5333350"/>
            <a:ext cx="252344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Werbemittel formulieren und gestalten</a:t>
            </a:r>
            <a:endParaRPr lang="de-DE" sz="1000" dirty="0"/>
          </a:p>
        </p:txBody>
      </p:sp>
      <p:sp>
        <p:nvSpPr>
          <p:cNvPr id="66" name="Rechteck 65"/>
          <p:cNvSpPr/>
          <p:nvPr/>
        </p:nvSpPr>
        <p:spPr>
          <a:xfrm>
            <a:off x="3199282" y="5729096"/>
            <a:ext cx="26460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Grenzen der Werbung aufzeigen und beurteilen</a:t>
            </a:r>
            <a:endParaRPr lang="de-DE" sz="1000" dirty="0"/>
          </a:p>
        </p:txBody>
      </p:sp>
      <p:sp>
        <p:nvSpPr>
          <p:cNvPr id="70" name="Rechteck 69"/>
          <p:cNvSpPr/>
          <p:nvPr/>
        </p:nvSpPr>
        <p:spPr>
          <a:xfrm>
            <a:off x="592055" y="5125283"/>
            <a:ext cx="24300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Preis- und Kommunikationspolitik entwickeln</a:t>
            </a:r>
            <a:endParaRPr lang="de-DE" sz="1000" dirty="0"/>
          </a:p>
        </p:txBody>
      </p:sp>
      <p:sp>
        <p:nvSpPr>
          <p:cNvPr id="74" name="Rechteck 73"/>
          <p:cNvSpPr/>
          <p:nvPr/>
        </p:nvSpPr>
        <p:spPr>
          <a:xfrm>
            <a:off x="278670" y="3761199"/>
            <a:ext cx="26460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Wirkung von Marketingmaßnahmen beurteilen</a:t>
            </a:r>
            <a:endParaRPr lang="de-DE" sz="1000" dirty="0"/>
          </a:p>
        </p:txBody>
      </p:sp>
      <p:cxnSp>
        <p:nvCxnSpPr>
          <p:cNvPr id="22" name="Gerade Verbindung mit Pfeil 21"/>
          <p:cNvCxnSpPr/>
          <p:nvPr/>
        </p:nvCxnSpPr>
        <p:spPr>
          <a:xfrm flipV="1">
            <a:off x="7446804" y="4978139"/>
            <a:ext cx="254279" cy="325089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Grafik 27"/>
          <p:cNvPicPr>
            <a:picLocks noChangeAspect="1"/>
          </p:cNvPicPr>
          <p:nvPr/>
        </p:nvPicPr>
        <p:blipFill>
          <a:blip r:embed="rId125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45"/>
              </a:ext>
            </a:extLst>
          </a:blip>
          <a:stretch>
            <a:fillRect/>
          </a:stretch>
        </p:blipFill>
        <p:spPr>
          <a:xfrm>
            <a:off x="6288889" y="2158332"/>
            <a:ext cx="515359" cy="515359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1251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57"/>
              </a:ext>
            </a:extLst>
          </a:blip>
          <a:stretch>
            <a:fillRect/>
          </a:stretch>
        </p:blipFill>
        <p:spPr>
          <a:xfrm>
            <a:off x="5757445" y="2181689"/>
            <a:ext cx="509429" cy="509429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125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05"/>
              </a:ext>
            </a:extLst>
          </a:blip>
          <a:stretch>
            <a:fillRect/>
          </a:stretch>
        </p:blipFill>
        <p:spPr>
          <a:xfrm>
            <a:off x="3337975" y="2420829"/>
            <a:ext cx="493647" cy="493647"/>
          </a:xfrm>
          <a:prstGeom prst="rect">
            <a:avLst/>
          </a:prstGeom>
        </p:spPr>
      </p:pic>
      <p:pic>
        <p:nvPicPr>
          <p:cNvPr id="31" name="Grafik 30" descr="Verboten"/>
          <p:cNvPicPr>
            <a:picLocks noChangeAspect="1"/>
          </p:cNvPicPr>
          <p:nvPr/>
        </p:nvPicPr>
        <p:blipFill>
          <a:blip r:embed="rId125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667"/>
              </a:ext>
            </a:extLst>
          </a:blip>
          <a:stretch>
            <a:fillRect/>
          </a:stretch>
        </p:blipFill>
        <p:spPr>
          <a:xfrm>
            <a:off x="3907534" y="6036038"/>
            <a:ext cx="370497" cy="399512"/>
          </a:xfrm>
          <a:prstGeom prst="rect">
            <a:avLst/>
          </a:prstGeom>
        </p:spPr>
      </p:pic>
      <p:sp>
        <p:nvSpPr>
          <p:cNvPr id="32" name="Textfeld 31"/>
          <p:cNvSpPr txBox="1"/>
          <p:nvPr/>
        </p:nvSpPr>
        <p:spPr>
          <a:xfrm>
            <a:off x="4289179" y="5370783"/>
            <a:ext cx="448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§§</a:t>
            </a:r>
            <a:endParaRPr lang="de-DE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4" name="Grafik 33"/>
          <p:cNvPicPr>
            <a:picLocks noChangeAspect="1"/>
          </p:cNvPicPr>
          <p:nvPr/>
        </p:nvPicPr>
        <p:blipFill>
          <a:blip r:embed="rId166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771"/>
              </a:ext>
            </a:extLst>
          </a:blip>
          <a:stretch>
            <a:fillRect/>
          </a:stretch>
        </p:blipFill>
        <p:spPr>
          <a:xfrm>
            <a:off x="3962627" y="5388261"/>
            <a:ext cx="303598" cy="327374"/>
          </a:xfrm>
          <a:prstGeom prst="rect">
            <a:avLst/>
          </a:prstGeom>
        </p:spPr>
      </p:pic>
      <p:pic>
        <p:nvPicPr>
          <p:cNvPr id="35" name="Grafik 34"/>
          <p:cNvPicPr>
            <a:picLocks noChangeAspect="1"/>
          </p:cNvPicPr>
          <p:nvPr/>
        </p:nvPicPr>
        <p:blipFill>
          <a:blip r:embed="rId1669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635"/>
              </a:ext>
            </a:extLst>
          </a:blip>
          <a:stretch>
            <a:fillRect/>
          </a:stretch>
        </p:blipFill>
        <p:spPr>
          <a:xfrm>
            <a:off x="4689250" y="5365385"/>
            <a:ext cx="343952" cy="370888"/>
          </a:xfrm>
          <a:prstGeom prst="rect">
            <a:avLst/>
          </a:prstGeom>
        </p:spPr>
      </p:pic>
      <p:pic>
        <p:nvPicPr>
          <p:cNvPr id="36" name="Grafik 35"/>
          <p:cNvPicPr>
            <a:picLocks noChangeAspect="1"/>
          </p:cNvPicPr>
          <p:nvPr/>
        </p:nvPicPr>
        <p:blipFill>
          <a:blip r:embed="rId167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831"/>
              </a:ext>
            </a:extLst>
          </a:blip>
          <a:stretch>
            <a:fillRect/>
          </a:stretch>
        </p:blipFill>
        <p:spPr>
          <a:xfrm>
            <a:off x="7251424" y="5670102"/>
            <a:ext cx="344203" cy="344203"/>
          </a:xfrm>
          <a:prstGeom prst="rect">
            <a:avLst/>
          </a:prstGeom>
        </p:spPr>
      </p:pic>
      <p:pic>
        <p:nvPicPr>
          <p:cNvPr id="39" name="Grafik 38"/>
          <p:cNvPicPr>
            <a:picLocks noChangeAspect="1"/>
          </p:cNvPicPr>
          <p:nvPr/>
        </p:nvPicPr>
        <p:blipFill>
          <a:blip r:embed="rId1671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829"/>
              </a:ext>
            </a:extLst>
          </a:blip>
          <a:stretch>
            <a:fillRect/>
          </a:stretch>
        </p:blipFill>
        <p:spPr>
          <a:xfrm>
            <a:off x="7643212" y="5670103"/>
            <a:ext cx="344203" cy="344203"/>
          </a:xfrm>
          <a:prstGeom prst="rect">
            <a:avLst/>
          </a:prstGeom>
        </p:spPr>
      </p:pic>
      <p:pic>
        <p:nvPicPr>
          <p:cNvPr id="40" name="Grafik 39"/>
          <p:cNvPicPr>
            <a:picLocks noChangeAspect="1"/>
          </p:cNvPicPr>
          <p:nvPr/>
        </p:nvPicPr>
        <p:blipFill>
          <a:blip r:embed="rId167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819"/>
              </a:ext>
            </a:extLst>
          </a:blip>
          <a:stretch>
            <a:fillRect/>
          </a:stretch>
        </p:blipFill>
        <p:spPr>
          <a:xfrm>
            <a:off x="6762154" y="5647387"/>
            <a:ext cx="440724" cy="440724"/>
          </a:xfrm>
          <a:prstGeom prst="rect">
            <a:avLst/>
          </a:prstGeom>
        </p:spPr>
      </p:pic>
      <p:pic>
        <p:nvPicPr>
          <p:cNvPr id="41" name="Grafik 40"/>
          <p:cNvPicPr>
            <a:picLocks noChangeAspect="1"/>
          </p:cNvPicPr>
          <p:nvPr/>
        </p:nvPicPr>
        <p:blipFill>
          <a:blip r:embed="rId167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857"/>
              </a:ext>
            </a:extLst>
          </a:blip>
          <a:stretch>
            <a:fillRect/>
          </a:stretch>
        </p:blipFill>
        <p:spPr>
          <a:xfrm>
            <a:off x="6307062" y="5642943"/>
            <a:ext cx="412445" cy="412445"/>
          </a:xfrm>
          <a:prstGeom prst="rect">
            <a:avLst/>
          </a:prstGeom>
        </p:spPr>
      </p:pic>
      <p:cxnSp>
        <p:nvCxnSpPr>
          <p:cNvPr id="42" name="Gerade Verbindung mit Pfeil 41"/>
          <p:cNvCxnSpPr/>
          <p:nvPr/>
        </p:nvCxnSpPr>
        <p:spPr>
          <a:xfrm flipV="1">
            <a:off x="2863224" y="4161309"/>
            <a:ext cx="4388200" cy="1011833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Grafik 42"/>
          <p:cNvPicPr>
            <a:picLocks noChangeAspect="1"/>
          </p:cNvPicPr>
          <p:nvPr/>
        </p:nvPicPr>
        <p:blipFill>
          <a:blip r:embed="rId167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103"/>
              </a:ext>
            </a:extLst>
          </a:blip>
          <a:stretch>
            <a:fillRect/>
          </a:stretch>
        </p:blipFill>
        <p:spPr>
          <a:xfrm>
            <a:off x="7806222" y="4286561"/>
            <a:ext cx="499741" cy="499741"/>
          </a:xfrm>
          <a:prstGeom prst="rect">
            <a:avLst/>
          </a:prstGeom>
        </p:spPr>
      </p:pic>
      <p:pic>
        <p:nvPicPr>
          <p:cNvPr id="44" name="Grafik 43"/>
          <p:cNvPicPr>
            <a:picLocks noChangeAspect="1"/>
          </p:cNvPicPr>
          <p:nvPr/>
        </p:nvPicPr>
        <p:blipFill>
          <a:blip r:embed="rId167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173"/>
              </a:ext>
            </a:extLst>
          </a:blip>
          <a:stretch>
            <a:fillRect/>
          </a:stretch>
        </p:blipFill>
        <p:spPr>
          <a:xfrm>
            <a:off x="7171985" y="4229125"/>
            <a:ext cx="559136" cy="559136"/>
          </a:xfrm>
          <a:prstGeom prst="rect">
            <a:avLst/>
          </a:prstGeom>
        </p:spPr>
      </p:pic>
      <p:pic>
        <p:nvPicPr>
          <p:cNvPr id="45" name="Grafik 44"/>
          <p:cNvPicPr>
            <a:picLocks noChangeAspect="1"/>
          </p:cNvPicPr>
          <p:nvPr/>
        </p:nvPicPr>
        <p:blipFill>
          <a:blip r:embed="rId167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7"/>
              </a:ext>
            </a:extLst>
          </a:blip>
          <a:stretch>
            <a:fillRect/>
          </a:stretch>
        </p:blipFill>
        <p:spPr>
          <a:xfrm>
            <a:off x="8483134" y="4373478"/>
            <a:ext cx="321331" cy="355911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7101587" y="4750859"/>
            <a:ext cx="7200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Zielgruppe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8346629" y="4756777"/>
            <a:ext cx="7200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Streuzeit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7709937" y="4756777"/>
            <a:ext cx="7200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Streugebiet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Gerade Verbindung mit Pfeil 49"/>
          <p:cNvCxnSpPr>
            <a:endCxn id="57" idx="0"/>
          </p:cNvCxnSpPr>
          <p:nvPr/>
        </p:nvCxnSpPr>
        <p:spPr>
          <a:xfrm>
            <a:off x="7389115" y="1997149"/>
            <a:ext cx="716092" cy="1011075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8" name="Grafik 57"/>
          <p:cNvPicPr>
            <a:picLocks noChangeAspect="1"/>
          </p:cNvPicPr>
          <p:nvPr/>
        </p:nvPicPr>
        <p:blipFill>
          <a:blip r:embed="rId166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771"/>
              </a:ext>
            </a:extLst>
          </a:blip>
          <a:stretch>
            <a:fillRect/>
          </a:stretch>
        </p:blipFill>
        <p:spPr>
          <a:xfrm>
            <a:off x="1036167" y="5588310"/>
            <a:ext cx="303598" cy="303598"/>
          </a:xfrm>
          <a:prstGeom prst="rect">
            <a:avLst/>
          </a:prstGeom>
        </p:spPr>
      </p:pic>
      <p:pic>
        <p:nvPicPr>
          <p:cNvPr id="59" name="Grafik 58"/>
          <p:cNvPicPr>
            <a:picLocks noChangeAspect="1"/>
          </p:cNvPicPr>
          <p:nvPr/>
        </p:nvPicPr>
        <p:blipFill>
          <a:blip r:embed="rId1677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821"/>
              </a:ext>
            </a:extLst>
          </a:blip>
          <a:stretch>
            <a:fillRect/>
          </a:stretch>
        </p:blipFill>
        <p:spPr>
          <a:xfrm>
            <a:off x="1421556" y="5522874"/>
            <a:ext cx="496887" cy="496887"/>
          </a:xfrm>
          <a:prstGeom prst="rect">
            <a:avLst/>
          </a:prstGeom>
        </p:spPr>
      </p:pic>
      <p:cxnSp>
        <p:nvCxnSpPr>
          <p:cNvPr id="60" name="Gerade Verbindung mit Pfeil 59"/>
          <p:cNvCxnSpPr/>
          <p:nvPr/>
        </p:nvCxnSpPr>
        <p:spPr>
          <a:xfrm>
            <a:off x="1278176" y="4034616"/>
            <a:ext cx="467760" cy="1033196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Grafik 61"/>
          <p:cNvPicPr>
            <a:picLocks noChangeAspect="1"/>
          </p:cNvPicPr>
          <p:nvPr/>
        </p:nvPicPr>
        <p:blipFill>
          <a:blip r:embed="rId167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637"/>
              </a:ext>
            </a:extLst>
          </a:blip>
          <a:stretch>
            <a:fillRect/>
          </a:stretch>
        </p:blipFill>
        <p:spPr>
          <a:xfrm>
            <a:off x="911601" y="3287000"/>
            <a:ext cx="466223" cy="466223"/>
          </a:xfrm>
          <a:prstGeom prst="rect">
            <a:avLst/>
          </a:prstGeom>
        </p:spPr>
      </p:pic>
      <p:pic>
        <p:nvPicPr>
          <p:cNvPr id="63" name="Grafik 62"/>
          <p:cNvPicPr>
            <a:picLocks noChangeAspect="1"/>
          </p:cNvPicPr>
          <p:nvPr/>
        </p:nvPicPr>
        <p:blipFill>
          <a:blip r:embed="rId167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637"/>
              </a:ext>
            </a:extLst>
          </a:blip>
          <a:stretch>
            <a:fillRect/>
          </a:stretch>
        </p:blipFill>
        <p:spPr>
          <a:xfrm rot="10800000">
            <a:off x="1423979" y="3315008"/>
            <a:ext cx="466223" cy="466223"/>
          </a:xfrm>
          <a:prstGeom prst="rect">
            <a:avLst/>
          </a:prstGeom>
        </p:spPr>
      </p:pic>
      <p:pic>
        <p:nvPicPr>
          <p:cNvPr id="64" name="Grafik 63"/>
          <p:cNvPicPr>
            <a:picLocks noChangeAspect="1"/>
          </p:cNvPicPr>
          <p:nvPr/>
        </p:nvPicPr>
        <p:blipFill>
          <a:blip r:embed="rId1679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1680">
                    <a14:imgEffect>
                      <a14:brightnessContrast bright="67000" contrast="-7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59"/>
              </a:ext>
            </a:extLst>
          </a:blip>
          <a:stretch>
            <a:fillRect/>
          </a:stretch>
        </p:blipFill>
        <p:spPr>
          <a:xfrm>
            <a:off x="946120" y="1640833"/>
            <a:ext cx="548341" cy="548341"/>
          </a:xfrm>
          <a:prstGeom prst="rect">
            <a:avLst/>
          </a:prstGeom>
        </p:spPr>
      </p:pic>
      <p:pic>
        <p:nvPicPr>
          <p:cNvPr id="69" name="Grafik 68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10501247">
            <a:off x="8268679" y="2194375"/>
            <a:ext cx="312532" cy="337894"/>
          </a:xfrm>
          <a:prstGeom prst="rect">
            <a:avLst/>
          </a:prstGeom>
        </p:spPr>
      </p:pic>
      <p:pic>
        <p:nvPicPr>
          <p:cNvPr id="71" name="Grafik 70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6153351">
            <a:off x="4555051" y="1904146"/>
            <a:ext cx="312532" cy="337894"/>
          </a:xfrm>
          <a:prstGeom prst="rect">
            <a:avLst/>
          </a:prstGeom>
        </p:spPr>
      </p:pic>
      <p:pic>
        <p:nvPicPr>
          <p:cNvPr id="72" name="Grafik 71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13650160">
            <a:off x="8507723" y="3599907"/>
            <a:ext cx="353192" cy="337894"/>
          </a:xfrm>
          <a:prstGeom prst="rect">
            <a:avLst/>
          </a:prstGeom>
        </p:spPr>
      </p:pic>
      <p:pic>
        <p:nvPicPr>
          <p:cNvPr id="73" name="Grafik 72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14602664">
            <a:off x="8284186" y="5058767"/>
            <a:ext cx="312532" cy="337894"/>
          </a:xfrm>
          <a:prstGeom prst="rect">
            <a:avLst/>
          </a:prstGeom>
        </p:spPr>
      </p:pic>
      <p:pic>
        <p:nvPicPr>
          <p:cNvPr id="75" name="Grafik 74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11820592" flipH="1">
            <a:off x="5411468" y="5357882"/>
            <a:ext cx="345768" cy="364355"/>
          </a:xfrm>
          <a:prstGeom prst="rect">
            <a:avLst/>
          </a:prstGeom>
        </p:spPr>
      </p:pic>
      <p:pic>
        <p:nvPicPr>
          <p:cNvPr id="77" name="Grafik 76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16916227" flipH="1">
            <a:off x="2861498" y="5296335"/>
            <a:ext cx="382083" cy="374685"/>
          </a:xfrm>
          <a:prstGeom prst="rect">
            <a:avLst/>
          </a:prstGeom>
        </p:spPr>
      </p:pic>
      <p:pic>
        <p:nvPicPr>
          <p:cNvPr id="79" name="Grafik 78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367102">
            <a:off x="295787" y="4435019"/>
            <a:ext cx="312532" cy="337894"/>
          </a:xfrm>
          <a:prstGeom prst="rect">
            <a:avLst/>
          </a:prstGeom>
        </p:spPr>
      </p:pic>
      <p:sp>
        <p:nvSpPr>
          <p:cNvPr id="80" name="Textfeld 79"/>
          <p:cNvSpPr txBox="1"/>
          <p:nvPr/>
        </p:nvSpPr>
        <p:spPr>
          <a:xfrm>
            <a:off x="2879604" y="2886858"/>
            <a:ext cx="175365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Textverarbeitungsprogramm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1" name="Grafik 80"/>
          <p:cNvPicPr>
            <a:picLocks noChangeAspect="1"/>
          </p:cNvPicPr>
          <p:nvPr/>
        </p:nvPicPr>
        <p:blipFill>
          <a:blip r:embed="rId1681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47"/>
              </a:ext>
            </a:extLst>
          </a:blip>
          <a:stretch>
            <a:fillRect/>
          </a:stretch>
        </p:blipFill>
        <p:spPr>
          <a:xfrm>
            <a:off x="7358181" y="3344521"/>
            <a:ext cx="448041" cy="448041"/>
          </a:xfrm>
          <a:prstGeom prst="rect">
            <a:avLst/>
          </a:prstGeom>
        </p:spPr>
      </p:pic>
      <p:cxnSp>
        <p:nvCxnSpPr>
          <p:cNvPr id="82" name="Gerade Verbindung mit Pfeil 81"/>
          <p:cNvCxnSpPr/>
          <p:nvPr/>
        </p:nvCxnSpPr>
        <p:spPr>
          <a:xfrm>
            <a:off x="2212705" y="1218052"/>
            <a:ext cx="3079375" cy="61490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/>
          <p:cNvCxnSpPr>
            <a:endCxn id="66" idx="1"/>
          </p:cNvCxnSpPr>
          <p:nvPr/>
        </p:nvCxnSpPr>
        <p:spPr>
          <a:xfrm>
            <a:off x="2358777" y="5456460"/>
            <a:ext cx="840505" cy="472691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964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</Words>
  <PresentationFormat>Bildschirmpräsentation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2017-10-01T16:54:20Z</dcterms:created>
  <dcterms:modified xsi:type="dcterms:W3CDTF">2021-06-16T13:04:44Z</dcterms:modified>
</cp:coreProperties>
</file>