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75" r:id="rId2"/>
    <p:sldId id="280" r:id="rId3"/>
    <p:sldId id="261" r:id="rId4"/>
    <p:sldId id="262" r:id="rId5"/>
    <p:sldId id="264" r:id="rId6"/>
    <p:sldId id="276" r:id="rId7"/>
    <p:sldId id="281" r:id="rId8"/>
    <p:sldId id="277" r:id="rId9"/>
    <p:sldId id="282" r:id="rId10"/>
    <p:sldId id="278" r:id="rId11"/>
    <p:sldId id="283" r:id="rId12"/>
    <p:sldId id="284" r:id="rId13"/>
    <p:sldId id="285" r:id="rId14"/>
    <p:sldId id="286" r:id="rId15"/>
    <p:sldId id="272" r:id="rId16"/>
    <p:sldId id="274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5BE8B187-1048-AE4B-9DA3-338DEF173132}">
          <p14:sldIdLst>
            <p14:sldId id="275"/>
            <p14:sldId id="280"/>
            <p14:sldId id="261"/>
            <p14:sldId id="262"/>
            <p14:sldId id="264"/>
            <p14:sldId id="276"/>
            <p14:sldId id="281"/>
            <p14:sldId id="277"/>
            <p14:sldId id="282"/>
            <p14:sldId id="278"/>
            <p14:sldId id="283"/>
            <p14:sldId id="284"/>
            <p14:sldId id="285"/>
            <p14:sldId id="286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95"/>
    <p:restoredTop sz="94678"/>
  </p:normalViewPr>
  <p:slideViewPr>
    <p:cSldViewPr snapToGrid="0" snapToObjects="1">
      <p:cViewPr varScale="1">
        <p:scale>
          <a:sx n="103" d="100"/>
          <a:sy n="103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8D4FD-33E4-4AD4-AB42-03B2ED46007A}" type="datetimeFigureOut">
              <a:rPr lang="de-DE" smtClean="0"/>
              <a:t>01.06.2021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0508F-F53B-4187-B138-8D56CD8E6F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84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0508F-F53B-4187-B138-8D56CD8E6F7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11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1B919-C9D5-2841-B876-6D1611697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A3C0D15-25D6-E149-81F3-A3E51FADD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0D8DF6-632D-0C4B-81C0-132648E7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134325-E280-AE45-9B80-CA6E25EA0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9255E6-AAE9-2F4E-B669-1FE30458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488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5391A-24CE-A14F-81EB-B6E8DAF6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4BF743-8EED-BF45-9893-5C94ACF0A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1C7CCB-67FE-5549-880B-7C600DDF1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CA4B0A-EB66-4546-9D7F-965DA334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7E677B-D552-6049-B413-BE70DC7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080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CE2C5D-B1DB-3D46-8D3D-A88287A4B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5987ABC-6680-574D-BFC0-7FEC52202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C02202-9AA6-7249-8487-CDEEAE1A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AFC020-418A-784F-A688-E9161B03B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52AB5E-6351-6C46-B2D1-0D4ACF0F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918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CD039F-79C3-3B48-A902-CA53B0A6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4EC78A-E1D0-BF40-AEE3-DEB0AD473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9FE113-4300-0947-9120-BD66BC6A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1187F0-31AA-9F4D-9DAA-44A005C3A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B98C3D-A2B6-A84C-9B83-A2ADF66C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686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D5097C-8468-2243-9358-26C32685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4FF016-948E-594E-A01D-D939BAA95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DA8491-356D-DE43-9B5C-E9EC39A1C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8D8081-CE2E-2C48-A588-06B5C5BD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187AE5-D399-4B4F-BE35-5CC215EE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93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F8FB4-B477-4148-A969-4BFF0559E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37C85A-B9B0-4A4C-9BC4-0697767B4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9B8D31-18D0-AC48-8376-36EC26E5C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2563AC-2C9C-6D4B-86AE-1AB164C8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19B08B-088D-D447-BFE5-70B0390B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6F4639-E4DB-F045-AFCB-45D77786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271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BD157-1DAE-C74A-998F-6777324FE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A05947-A1B2-DE4A-A2D7-FCFF0238C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204185-1403-D149-8E68-684EF08A8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59679E-B7DF-154C-9B83-4C3198C582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CC8D801-35C0-F04C-A147-1169CD81C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B04356-D1C9-254D-9C21-3ABCE4671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BA978-63B7-3843-85D3-6BB15B77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10553EA-9984-854D-A7D4-19FE8441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03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D4B38-4232-C540-A690-A721E80E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EFB33BD-E4DB-564C-947E-9DED7922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8FCE3BB-CAAD-8D4A-8501-8E632D573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DCDC31D-C6DF-0C4B-AAA8-B136CDE1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929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71805B-8C49-C540-81CC-5FA15FCA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15B3BA7-F68D-B048-8AB7-E8F507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486A10-BB1D-C94A-AB11-A60A39CD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529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5AD3C-A862-C146-9BCC-04F782C4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0AA3AA-F0BE-3E43-BD53-8341D34C1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2D1AB3-8C02-A74E-AB2C-EA2A512CA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951B54-B5AE-B841-A901-FB0CCD91B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627AA7-A858-DC4A-B110-8AB690F0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A12A1C-2E85-764D-97EC-462C92D55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689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36A8D-0691-DF4D-8274-926B9540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3550B0-A0C6-494C-8DA8-C7A4D61FC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AFA6E0-D12F-7146-A5FA-021E8C5CB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966E70-856C-2F48-BE7A-389AB33F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DCC5EB-7AB5-5A45-AC78-65AA145D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B1B2B7-D0BC-614D-A252-F1AA65D7D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598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3A63842-FCA6-594A-B299-A95DAD462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1F4E5F-3E16-924D-B784-532C56A14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C6DAD5-DE69-1F41-8F4B-CAC4B752B0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1F747-E6BC-F34C-9D38-6A2E4D5ECF67}" type="datetimeFigureOut">
              <a:rPr lang="de-DE" smtClean="0"/>
              <a:t>01.06.2021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CD694E-7743-724E-B122-316E3CAFBB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BFE347-63F6-B846-8F2E-360D8E892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A26C-5263-1A43-A074-62A63C395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4505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Westwindzone </a:t>
            </a:r>
          </a:p>
        </p:txBody>
      </p:sp>
      <p:pic>
        <p:nvPicPr>
          <p:cNvPr id="10" name="Inhaltsplatzhalter 9" descr="Erdkugel Afrika und Europa">
            <a:extLst>
              <a:ext uri="{FF2B5EF4-FFF2-40B4-BE49-F238E27FC236}">
                <a16:creationId xmlns:a16="http://schemas.microsoft.com/office/drawing/2014/main" id="{5809CFDC-B30C-514E-B521-BF3E4DCEA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28528" y="785814"/>
            <a:ext cx="6534944" cy="6534944"/>
          </a:xfr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53750894-D9CF-4A57-B2EE-6755C099FBD2}"/>
              </a:ext>
            </a:extLst>
          </p:cNvPr>
          <p:cNvSpPr/>
          <p:nvPr/>
        </p:nvSpPr>
        <p:spPr>
          <a:xfrm>
            <a:off x="11555458" y="6655779"/>
            <a:ext cx="66877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/>
              <a:t>Sarah </a:t>
            </a:r>
            <a:r>
              <a:rPr lang="de-DE" sz="800" dirty="0" err="1"/>
              <a:t>Cioca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96191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Transport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 rot="20349364">
            <a:off x="2001025" y="4242854"/>
            <a:ext cx="4524179" cy="104599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943850"/>
              <a:gd name="connsiteY0" fmla="*/ 192283 h 1723040"/>
              <a:gd name="connsiteX1" fmla="*/ 1114425 w 7943850"/>
              <a:gd name="connsiteY1" fmla="*/ 1535308 h 1723040"/>
              <a:gd name="connsiteX2" fmla="*/ 2771775 w 7943850"/>
              <a:gd name="connsiteY2" fmla="*/ 1578171 h 1723040"/>
              <a:gd name="connsiteX3" fmla="*/ 4351389 w 7943850"/>
              <a:gd name="connsiteY3" fmla="*/ 274660 h 1723040"/>
              <a:gd name="connsiteX4" fmla="*/ 6072188 w 7943850"/>
              <a:gd name="connsiteY4" fmla="*/ 106558 h 1723040"/>
              <a:gd name="connsiteX5" fmla="*/ 7943850 w 7943850"/>
              <a:gd name="connsiteY5" fmla="*/ 1563883 h 1723040"/>
              <a:gd name="connsiteX0" fmla="*/ 0 w 6072188"/>
              <a:gd name="connsiteY0" fmla="*/ 192283 h 1723040"/>
              <a:gd name="connsiteX1" fmla="*/ 1114425 w 6072188"/>
              <a:gd name="connsiteY1" fmla="*/ 1535308 h 1723040"/>
              <a:gd name="connsiteX2" fmla="*/ 2771775 w 6072188"/>
              <a:gd name="connsiteY2" fmla="*/ 1578171 h 1723040"/>
              <a:gd name="connsiteX3" fmla="*/ 4351389 w 6072188"/>
              <a:gd name="connsiteY3" fmla="*/ 274660 h 1723040"/>
              <a:gd name="connsiteX4" fmla="*/ 6072188 w 6072188"/>
              <a:gd name="connsiteY4" fmla="*/ 106558 h 1723040"/>
              <a:gd name="connsiteX0" fmla="*/ 0 w 4351389"/>
              <a:gd name="connsiteY0" fmla="*/ 0 h 1530757"/>
              <a:gd name="connsiteX1" fmla="*/ 1114425 w 4351389"/>
              <a:gd name="connsiteY1" fmla="*/ 1343025 h 1530757"/>
              <a:gd name="connsiteX2" fmla="*/ 2771775 w 4351389"/>
              <a:gd name="connsiteY2" fmla="*/ 1385888 h 1530757"/>
              <a:gd name="connsiteX3" fmla="*/ 4351389 w 4351389"/>
              <a:gd name="connsiteY3" fmla="*/ 82377 h 153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1389" h="1530757">
                <a:moveTo>
                  <a:pt x="0" y="0"/>
                </a:moveTo>
                <a:cubicBezTo>
                  <a:pt x="326231" y="556022"/>
                  <a:pt x="652463" y="1112044"/>
                  <a:pt x="1114425" y="1343025"/>
                </a:cubicBezTo>
                <a:cubicBezTo>
                  <a:pt x="1576387" y="1574006"/>
                  <a:pt x="2232281" y="1595996"/>
                  <a:pt x="2771775" y="1385888"/>
                </a:cubicBezTo>
                <a:cubicBezTo>
                  <a:pt x="3311269" y="1175780"/>
                  <a:pt x="3801320" y="327646"/>
                  <a:pt x="4351389" y="82377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 rot="20331992">
            <a:off x="3397502" y="39996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 rot="20303610">
            <a:off x="1999678" y="3505422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polare Luftmassen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2CD021E-A584-8B44-987D-BA9335F26B2C}"/>
              </a:ext>
            </a:extLst>
          </p:cNvPr>
          <p:cNvSpPr txBox="1"/>
          <p:nvPr/>
        </p:nvSpPr>
        <p:spPr>
          <a:xfrm>
            <a:off x="1129304" y="1663601"/>
            <a:ext cx="7478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Dabei werden die kalten polaren Luftmassen weiter nach Süden transportiert </a:t>
            </a:r>
          </a:p>
        </p:txBody>
      </p:sp>
    </p:spTree>
    <p:extLst>
      <p:ext uri="{BB962C8B-B14F-4D97-AF65-F5344CB8AC3E}">
        <p14:creationId xmlns:p14="http://schemas.microsoft.com/office/powerpoint/2010/main" val="2845077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Transport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 rot="20349364">
            <a:off x="2001025" y="4242854"/>
            <a:ext cx="4524179" cy="104599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943850"/>
              <a:gd name="connsiteY0" fmla="*/ 192283 h 1723040"/>
              <a:gd name="connsiteX1" fmla="*/ 1114425 w 7943850"/>
              <a:gd name="connsiteY1" fmla="*/ 1535308 h 1723040"/>
              <a:gd name="connsiteX2" fmla="*/ 2771775 w 7943850"/>
              <a:gd name="connsiteY2" fmla="*/ 1578171 h 1723040"/>
              <a:gd name="connsiteX3" fmla="*/ 4351389 w 7943850"/>
              <a:gd name="connsiteY3" fmla="*/ 274660 h 1723040"/>
              <a:gd name="connsiteX4" fmla="*/ 6072188 w 7943850"/>
              <a:gd name="connsiteY4" fmla="*/ 106558 h 1723040"/>
              <a:gd name="connsiteX5" fmla="*/ 7943850 w 7943850"/>
              <a:gd name="connsiteY5" fmla="*/ 1563883 h 1723040"/>
              <a:gd name="connsiteX0" fmla="*/ 0 w 6072188"/>
              <a:gd name="connsiteY0" fmla="*/ 192283 h 1723040"/>
              <a:gd name="connsiteX1" fmla="*/ 1114425 w 6072188"/>
              <a:gd name="connsiteY1" fmla="*/ 1535308 h 1723040"/>
              <a:gd name="connsiteX2" fmla="*/ 2771775 w 6072188"/>
              <a:gd name="connsiteY2" fmla="*/ 1578171 h 1723040"/>
              <a:gd name="connsiteX3" fmla="*/ 4351389 w 6072188"/>
              <a:gd name="connsiteY3" fmla="*/ 274660 h 1723040"/>
              <a:gd name="connsiteX4" fmla="*/ 6072188 w 6072188"/>
              <a:gd name="connsiteY4" fmla="*/ 106558 h 1723040"/>
              <a:gd name="connsiteX0" fmla="*/ 0 w 4351389"/>
              <a:gd name="connsiteY0" fmla="*/ 0 h 1530757"/>
              <a:gd name="connsiteX1" fmla="*/ 1114425 w 4351389"/>
              <a:gd name="connsiteY1" fmla="*/ 1343025 h 1530757"/>
              <a:gd name="connsiteX2" fmla="*/ 2771775 w 4351389"/>
              <a:gd name="connsiteY2" fmla="*/ 1385888 h 1530757"/>
              <a:gd name="connsiteX3" fmla="*/ 4351389 w 4351389"/>
              <a:gd name="connsiteY3" fmla="*/ 82377 h 153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1389" h="1530757">
                <a:moveTo>
                  <a:pt x="0" y="0"/>
                </a:moveTo>
                <a:cubicBezTo>
                  <a:pt x="326231" y="556022"/>
                  <a:pt x="652463" y="1112044"/>
                  <a:pt x="1114425" y="1343025"/>
                </a:cubicBezTo>
                <a:cubicBezTo>
                  <a:pt x="1576387" y="1574006"/>
                  <a:pt x="2232281" y="1595996"/>
                  <a:pt x="2771775" y="1385888"/>
                </a:cubicBezTo>
                <a:cubicBezTo>
                  <a:pt x="3311269" y="1175780"/>
                  <a:pt x="3801320" y="327646"/>
                  <a:pt x="4351389" y="82377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 rot="20331992">
            <a:off x="3397502" y="39996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 rot="19759966">
            <a:off x="7426833" y="3163814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 rot="20303610">
            <a:off x="1999678" y="3505422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polare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 rot="19767999">
            <a:off x="6678559" y="4247126"/>
            <a:ext cx="289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tropische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2CD021E-A584-8B44-987D-BA9335F26B2C}"/>
              </a:ext>
            </a:extLst>
          </p:cNvPr>
          <p:cNvSpPr txBox="1"/>
          <p:nvPr/>
        </p:nvSpPr>
        <p:spPr>
          <a:xfrm>
            <a:off x="1129304" y="1663601"/>
            <a:ext cx="10064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Dabei werden die kalten polaren Luftmassen weiter nach Süden transportiert und die warmen tropischen</a:t>
            </a:r>
          </a:p>
          <a:p>
            <a:r>
              <a:rPr lang="de-DE" dirty="0"/>
              <a:t>Luftmassen weiter in Richtung Norden.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F023FF8D-E04E-7644-BFCB-DF746F7E43EA}"/>
              </a:ext>
            </a:extLst>
          </p:cNvPr>
          <p:cNvSpPr/>
          <p:nvPr/>
        </p:nvSpPr>
        <p:spPr>
          <a:xfrm rot="20349364">
            <a:off x="6170091" y="2578482"/>
            <a:ext cx="4329309" cy="1212744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400925"/>
              <a:gd name="connsiteY0" fmla="*/ 1535308 h 1774778"/>
              <a:gd name="connsiteX1" fmla="*/ 1657350 w 7400925"/>
              <a:gd name="connsiteY1" fmla="*/ 1578171 h 1774778"/>
              <a:gd name="connsiteX2" fmla="*/ 3236964 w 7400925"/>
              <a:gd name="connsiteY2" fmla="*/ 274660 h 1774778"/>
              <a:gd name="connsiteX3" fmla="*/ 4957763 w 7400925"/>
              <a:gd name="connsiteY3" fmla="*/ 106558 h 1774778"/>
              <a:gd name="connsiteX4" fmla="*/ 6829425 w 7400925"/>
              <a:gd name="connsiteY4" fmla="*/ 1563883 h 1774778"/>
              <a:gd name="connsiteX5" fmla="*/ 7400925 w 7400925"/>
              <a:gd name="connsiteY5" fmla="*/ 1735333 h 1774778"/>
              <a:gd name="connsiteX0" fmla="*/ 0 w 5743575"/>
              <a:gd name="connsiteY0" fmla="*/ 1578171 h 1774778"/>
              <a:gd name="connsiteX1" fmla="*/ 1579614 w 5743575"/>
              <a:gd name="connsiteY1" fmla="*/ 274660 h 1774778"/>
              <a:gd name="connsiteX2" fmla="*/ 3300413 w 5743575"/>
              <a:gd name="connsiteY2" fmla="*/ 106558 h 1774778"/>
              <a:gd name="connsiteX3" fmla="*/ 5172075 w 5743575"/>
              <a:gd name="connsiteY3" fmla="*/ 1563883 h 1774778"/>
              <a:gd name="connsiteX4" fmla="*/ 5743575 w 5743575"/>
              <a:gd name="connsiteY4" fmla="*/ 1735333 h 1774778"/>
              <a:gd name="connsiteX0" fmla="*/ 0 w 4163961"/>
              <a:gd name="connsiteY0" fmla="*/ 274660 h 1774778"/>
              <a:gd name="connsiteX1" fmla="*/ 1720799 w 4163961"/>
              <a:gd name="connsiteY1" fmla="*/ 106558 h 1774778"/>
              <a:gd name="connsiteX2" fmla="*/ 3592461 w 4163961"/>
              <a:gd name="connsiteY2" fmla="*/ 1563883 h 1774778"/>
              <a:gd name="connsiteX3" fmla="*/ 4163961 w 4163961"/>
              <a:gd name="connsiteY3" fmla="*/ 1735333 h 1774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3961" h="1774778">
                <a:moveTo>
                  <a:pt x="0" y="274660"/>
                </a:moveTo>
                <a:cubicBezTo>
                  <a:pt x="550069" y="29391"/>
                  <a:pt x="1122056" y="-108312"/>
                  <a:pt x="1720799" y="106558"/>
                </a:cubicBezTo>
                <a:cubicBezTo>
                  <a:pt x="2319542" y="321428"/>
                  <a:pt x="3185267" y="1292421"/>
                  <a:pt x="3592461" y="1563883"/>
                </a:cubicBezTo>
                <a:cubicBezTo>
                  <a:pt x="3999655" y="1835345"/>
                  <a:pt x="4081808" y="1785339"/>
                  <a:pt x="4163961" y="1735333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8029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Fronten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 rot="20349364">
            <a:off x="2001025" y="4242854"/>
            <a:ext cx="4524179" cy="104599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943850"/>
              <a:gd name="connsiteY0" fmla="*/ 192283 h 1723040"/>
              <a:gd name="connsiteX1" fmla="*/ 1114425 w 7943850"/>
              <a:gd name="connsiteY1" fmla="*/ 1535308 h 1723040"/>
              <a:gd name="connsiteX2" fmla="*/ 2771775 w 7943850"/>
              <a:gd name="connsiteY2" fmla="*/ 1578171 h 1723040"/>
              <a:gd name="connsiteX3" fmla="*/ 4351389 w 7943850"/>
              <a:gd name="connsiteY3" fmla="*/ 274660 h 1723040"/>
              <a:gd name="connsiteX4" fmla="*/ 6072188 w 7943850"/>
              <a:gd name="connsiteY4" fmla="*/ 106558 h 1723040"/>
              <a:gd name="connsiteX5" fmla="*/ 7943850 w 7943850"/>
              <a:gd name="connsiteY5" fmla="*/ 1563883 h 1723040"/>
              <a:gd name="connsiteX0" fmla="*/ 0 w 6072188"/>
              <a:gd name="connsiteY0" fmla="*/ 192283 h 1723040"/>
              <a:gd name="connsiteX1" fmla="*/ 1114425 w 6072188"/>
              <a:gd name="connsiteY1" fmla="*/ 1535308 h 1723040"/>
              <a:gd name="connsiteX2" fmla="*/ 2771775 w 6072188"/>
              <a:gd name="connsiteY2" fmla="*/ 1578171 h 1723040"/>
              <a:gd name="connsiteX3" fmla="*/ 4351389 w 6072188"/>
              <a:gd name="connsiteY3" fmla="*/ 274660 h 1723040"/>
              <a:gd name="connsiteX4" fmla="*/ 6072188 w 6072188"/>
              <a:gd name="connsiteY4" fmla="*/ 106558 h 1723040"/>
              <a:gd name="connsiteX0" fmla="*/ 0 w 4351389"/>
              <a:gd name="connsiteY0" fmla="*/ 0 h 1530757"/>
              <a:gd name="connsiteX1" fmla="*/ 1114425 w 4351389"/>
              <a:gd name="connsiteY1" fmla="*/ 1343025 h 1530757"/>
              <a:gd name="connsiteX2" fmla="*/ 2771775 w 4351389"/>
              <a:gd name="connsiteY2" fmla="*/ 1385888 h 1530757"/>
              <a:gd name="connsiteX3" fmla="*/ 4351389 w 4351389"/>
              <a:gd name="connsiteY3" fmla="*/ 82377 h 153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1389" h="1530757">
                <a:moveTo>
                  <a:pt x="0" y="0"/>
                </a:moveTo>
                <a:cubicBezTo>
                  <a:pt x="326231" y="556022"/>
                  <a:pt x="652463" y="1112044"/>
                  <a:pt x="1114425" y="1343025"/>
                </a:cubicBezTo>
                <a:cubicBezTo>
                  <a:pt x="1576387" y="1574006"/>
                  <a:pt x="2232281" y="1595996"/>
                  <a:pt x="2771775" y="1385888"/>
                </a:cubicBezTo>
                <a:cubicBezTo>
                  <a:pt x="3311269" y="1175780"/>
                  <a:pt x="3801320" y="327646"/>
                  <a:pt x="4351389" y="82377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 rot="20331992">
            <a:off x="3397502" y="39996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 rot="19759966">
            <a:off x="7426833" y="3163814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 rot="20303610">
            <a:off x="1999678" y="3505422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polare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 rot="19767999">
            <a:off x="6678559" y="4247126"/>
            <a:ext cx="289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tropische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2CD021E-A584-8B44-987D-BA9335F26B2C}"/>
              </a:ext>
            </a:extLst>
          </p:cNvPr>
          <p:cNvSpPr txBox="1"/>
          <p:nvPr/>
        </p:nvSpPr>
        <p:spPr>
          <a:xfrm>
            <a:off x="1117681" y="1512618"/>
            <a:ext cx="10072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Luftmassengrenzen werden als Fronten bezeichnet. 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F023FF8D-E04E-7644-BFCB-DF746F7E43EA}"/>
              </a:ext>
            </a:extLst>
          </p:cNvPr>
          <p:cNvSpPr/>
          <p:nvPr/>
        </p:nvSpPr>
        <p:spPr>
          <a:xfrm rot="20349364">
            <a:off x="6170091" y="2578482"/>
            <a:ext cx="4329309" cy="1212744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400925"/>
              <a:gd name="connsiteY0" fmla="*/ 1535308 h 1774778"/>
              <a:gd name="connsiteX1" fmla="*/ 1657350 w 7400925"/>
              <a:gd name="connsiteY1" fmla="*/ 1578171 h 1774778"/>
              <a:gd name="connsiteX2" fmla="*/ 3236964 w 7400925"/>
              <a:gd name="connsiteY2" fmla="*/ 274660 h 1774778"/>
              <a:gd name="connsiteX3" fmla="*/ 4957763 w 7400925"/>
              <a:gd name="connsiteY3" fmla="*/ 106558 h 1774778"/>
              <a:gd name="connsiteX4" fmla="*/ 6829425 w 7400925"/>
              <a:gd name="connsiteY4" fmla="*/ 1563883 h 1774778"/>
              <a:gd name="connsiteX5" fmla="*/ 7400925 w 7400925"/>
              <a:gd name="connsiteY5" fmla="*/ 1735333 h 1774778"/>
              <a:gd name="connsiteX0" fmla="*/ 0 w 5743575"/>
              <a:gd name="connsiteY0" fmla="*/ 1578171 h 1774778"/>
              <a:gd name="connsiteX1" fmla="*/ 1579614 w 5743575"/>
              <a:gd name="connsiteY1" fmla="*/ 274660 h 1774778"/>
              <a:gd name="connsiteX2" fmla="*/ 3300413 w 5743575"/>
              <a:gd name="connsiteY2" fmla="*/ 106558 h 1774778"/>
              <a:gd name="connsiteX3" fmla="*/ 5172075 w 5743575"/>
              <a:gd name="connsiteY3" fmla="*/ 1563883 h 1774778"/>
              <a:gd name="connsiteX4" fmla="*/ 5743575 w 5743575"/>
              <a:gd name="connsiteY4" fmla="*/ 1735333 h 1774778"/>
              <a:gd name="connsiteX0" fmla="*/ 0 w 4163961"/>
              <a:gd name="connsiteY0" fmla="*/ 274660 h 1774778"/>
              <a:gd name="connsiteX1" fmla="*/ 1720799 w 4163961"/>
              <a:gd name="connsiteY1" fmla="*/ 106558 h 1774778"/>
              <a:gd name="connsiteX2" fmla="*/ 3592461 w 4163961"/>
              <a:gd name="connsiteY2" fmla="*/ 1563883 h 1774778"/>
              <a:gd name="connsiteX3" fmla="*/ 4163961 w 4163961"/>
              <a:gd name="connsiteY3" fmla="*/ 1735333 h 1774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3961" h="1774778">
                <a:moveTo>
                  <a:pt x="0" y="274660"/>
                </a:moveTo>
                <a:cubicBezTo>
                  <a:pt x="550069" y="29391"/>
                  <a:pt x="1122056" y="-108312"/>
                  <a:pt x="1720799" y="106558"/>
                </a:cubicBezTo>
                <a:cubicBezTo>
                  <a:pt x="2319542" y="321428"/>
                  <a:pt x="3185267" y="1292421"/>
                  <a:pt x="3592461" y="1563883"/>
                </a:cubicBezTo>
                <a:cubicBezTo>
                  <a:pt x="3999655" y="1835345"/>
                  <a:pt x="4081808" y="1785339"/>
                  <a:pt x="4163961" y="1735333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Dreieck 7">
            <a:extLst>
              <a:ext uri="{FF2B5EF4-FFF2-40B4-BE49-F238E27FC236}">
                <a16:creationId xmlns:a16="http://schemas.microsoft.com/office/drawing/2014/main" id="{1DC298DE-9EB9-FF4D-BC8A-6B7390C4DD8B}"/>
              </a:ext>
            </a:extLst>
          </p:cNvPr>
          <p:cNvSpPr/>
          <p:nvPr/>
        </p:nvSpPr>
        <p:spPr>
          <a:xfrm rot="10595703">
            <a:off x="3230062" y="551726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Dreieck 14">
            <a:extLst>
              <a:ext uri="{FF2B5EF4-FFF2-40B4-BE49-F238E27FC236}">
                <a16:creationId xmlns:a16="http://schemas.microsoft.com/office/drawing/2014/main" id="{F075FC89-A24A-3740-903C-3E4DFDFAFB61}"/>
              </a:ext>
            </a:extLst>
          </p:cNvPr>
          <p:cNvSpPr/>
          <p:nvPr/>
        </p:nvSpPr>
        <p:spPr>
          <a:xfrm rot="9868155">
            <a:off x="3915992" y="5375668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Dreieck 17">
            <a:extLst>
              <a:ext uri="{FF2B5EF4-FFF2-40B4-BE49-F238E27FC236}">
                <a16:creationId xmlns:a16="http://schemas.microsoft.com/office/drawing/2014/main" id="{CCAB8013-737F-E043-B5A7-BC7C31BCE89D}"/>
              </a:ext>
            </a:extLst>
          </p:cNvPr>
          <p:cNvSpPr/>
          <p:nvPr/>
        </p:nvSpPr>
        <p:spPr>
          <a:xfrm rot="9067550">
            <a:off x="4597333" y="5102825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Dreieck 19">
            <a:extLst>
              <a:ext uri="{FF2B5EF4-FFF2-40B4-BE49-F238E27FC236}">
                <a16:creationId xmlns:a16="http://schemas.microsoft.com/office/drawing/2014/main" id="{80C7BD69-5DB3-9542-8F68-616E445A0E7F}"/>
              </a:ext>
            </a:extLst>
          </p:cNvPr>
          <p:cNvSpPr/>
          <p:nvPr/>
        </p:nvSpPr>
        <p:spPr>
          <a:xfrm rot="12009904">
            <a:off x="2497512" y="542990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Dreieck 20">
            <a:extLst>
              <a:ext uri="{FF2B5EF4-FFF2-40B4-BE49-F238E27FC236}">
                <a16:creationId xmlns:a16="http://schemas.microsoft.com/office/drawing/2014/main" id="{076D4DB1-20EA-0044-8529-13079E021BA4}"/>
              </a:ext>
            </a:extLst>
          </p:cNvPr>
          <p:cNvSpPr/>
          <p:nvPr/>
        </p:nvSpPr>
        <p:spPr>
          <a:xfrm rot="7935165">
            <a:off x="5187114" y="4590442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hne 9">
            <a:extLst>
              <a:ext uri="{FF2B5EF4-FFF2-40B4-BE49-F238E27FC236}">
                <a16:creationId xmlns:a16="http://schemas.microsoft.com/office/drawing/2014/main" id="{33144C06-292B-8746-81F8-54E8A44D7045}"/>
              </a:ext>
            </a:extLst>
          </p:cNvPr>
          <p:cNvSpPr/>
          <p:nvPr/>
        </p:nvSpPr>
        <p:spPr>
          <a:xfrm rot="4907767">
            <a:off x="6419465" y="2945018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hne 22">
            <a:extLst>
              <a:ext uri="{FF2B5EF4-FFF2-40B4-BE49-F238E27FC236}">
                <a16:creationId xmlns:a16="http://schemas.microsoft.com/office/drawing/2014/main" id="{40EDD8C8-EBAF-F043-BC87-0AC0BC356469}"/>
              </a:ext>
            </a:extLst>
          </p:cNvPr>
          <p:cNvSpPr/>
          <p:nvPr/>
        </p:nvSpPr>
        <p:spPr>
          <a:xfrm rot="5722287">
            <a:off x="7215967" y="2600983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Sehne 24">
            <a:extLst>
              <a:ext uri="{FF2B5EF4-FFF2-40B4-BE49-F238E27FC236}">
                <a16:creationId xmlns:a16="http://schemas.microsoft.com/office/drawing/2014/main" id="{1113DE8F-57D1-3748-B92F-A7CC48738FBD}"/>
              </a:ext>
            </a:extLst>
          </p:cNvPr>
          <p:cNvSpPr/>
          <p:nvPr/>
        </p:nvSpPr>
        <p:spPr>
          <a:xfrm rot="6861221">
            <a:off x="8001608" y="2497500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Sehne 25">
            <a:extLst>
              <a:ext uri="{FF2B5EF4-FFF2-40B4-BE49-F238E27FC236}">
                <a16:creationId xmlns:a16="http://schemas.microsoft.com/office/drawing/2014/main" id="{D97E5E71-A4CF-C447-A27E-FE063106CEC5}"/>
              </a:ext>
            </a:extLst>
          </p:cNvPr>
          <p:cNvSpPr/>
          <p:nvPr/>
        </p:nvSpPr>
        <p:spPr>
          <a:xfrm rot="7261242">
            <a:off x="8834108" y="2621679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Sehne 26">
            <a:extLst>
              <a:ext uri="{FF2B5EF4-FFF2-40B4-BE49-F238E27FC236}">
                <a16:creationId xmlns:a16="http://schemas.microsoft.com/office/drawing/2014/main" id="{DAB630BC-5C54-8B4C-BAAB-872DAFCEF5D7}"/>
              </a:ext>
            </a:extLst>
          </p:cNvPr>
          <p:cNvSpPr/>
          <p:nvPr/>
        </p:nvSpPr>
        <p:spPr>
          <a:xfrm rot="6911196">
            <a:off x="9691496" y="2761217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495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Fronten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 rot="20349364">
            <a:off x="2001025" y="4242854"/>
            <a:ext cx="4524179" cy="104599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943850"/>
              <a:gd name="connsiteY0" fmla="*/ 192283 h 1723040"/>
              <a:gd name="connsiteX1" fmla="*/ 1114425 w 7943850"/>
              <a:gd name="connsiteY1" fmla="*/ 1535308 h 1723040"/>
              <a:gd name="connsiteX2" fmla="*/ 2771775 w 7943850"/>
              <a:gd name="connsiteY2" fmla="*/ 1578171 h 1723040"/>
              <a:gd name="connsiteX3" fmla="*/ 4351389 w 7943850"/>
              <a:gd name="connsiteY3" fmla="*/ 274660 h 1723040"/>
              <a:gd name="connsiteX4" fmla="*/ 6072188 w 7943850"/>
              <a:gd name="connsiteY4" fmla="*/ 106558 h 1723040"/>
              <a:gd name="connsiteX5" fmla="*/ 7943850 w 7943850"/>
              <a:gd name="connsiteY5" fmla="*/ 1563883 h 1723040"/>
              <a:gd name="connsiteX0" fmla="*/ 0 w 6072188"/>
              <a:gd name="connsiteY0" fmla="*/ 192283 h 1723040"/>
              <a:gd name="connsiteX1" fmla="*/ 1114425 w 6072188"/>
              <a:gd name="connsiteY1" fmla="*/ 1535308 h 1723040"/>
              <a:gd name="connsiteX2" fmla="*/ 2771775 w 6072188"/>
              <a:gd name="connsiteY2" fmla="*/ 1578171 h 1723040"/>
              <a:gd name="connsiteX3" fmla="*/ 4351389 w 6072188"/>
              <a:gd name="connsiteY3" fmla="*/ 274660 h 1723040"/>
              <a:gd name="connsiteX4" fmla="*/ 6072188 w 6072188"/>
              <a:gd name="connsiteY4" fmla="*/ 106558 h 1723040"/>
              <a:gd name="connsiteX0" fmla="*/ 0 w 4351389"/>
              <a:gd name="connsiteY0" fmla="*/ 0 h 1530757"/>
              <a:gd name="connsiteX1" fmla="*/ 1114425 w 4351389"/>
              <a:gd name="connsiteY1" fmla="*/ 1343025 h 1530757"/>
              <a:gd name="connsiteX2" fmla="*/ 2771775 w 4351389"/>
              <a:gd name="connsiteY2" fmla="*/ 1385888 h 1530757"/>
              <a:gd name="connsiteX3" fmla="*/ 4351389 w 4351389"/>
              <a:gd name="connsiteY3" fmla="*/ 82377 h 153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1389" h="1530757">
                <a:moveTo>
                  <a:pt x="0" y="0"/>
                </a:moveTo>
                <a:cubicBezTo>
                  <a:pt x="326231" y="556022"/>
                  <a:pt x="652463" y="1112044"/>
                  <a:pt x="1114425" y="1343025"/>
                </a:cubicBezTo>
                <a:cubicBezTo>
                  <a:pt x="1576387" y="1574006"/>
                  <a:pt x="2232281" y="1595996"/>
                  <a:pt x="2771775" y="1385888"/>
                </a:cubicBezTo>
                <a:cubicBezTo>
                  <a:pt x="3311269" y="1175780"/>
                  <a:pt x="3801320" y="327646"/>
                  <a:pt x="4351389" y="82377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 rot="20331992">
            <a:off x="3397502" y="39996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 rot="19759966">
            <a:off x="7426833" y="3163814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 rot="20303610">
            <a:off x="1999678" y="3505422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polare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 rot="19767999">
            <a:off x="6678559" y="4247126"/>
            <a:ext cx="289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tropische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2CD021E-A584-8B44-987D-BA9335F26B2C}"/>
              </a:ext>
            </a:extLst>
          </p:cNvPr>
          <p:cNvSpPr txBox="1"/>
          <p:nvPr/>
        </p:nvSpPr>
        <p:spPr>
          <a:xfrm>
            <a:off x="1117681" y="1512618"/>
            <a:ext cx="10072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Luftmassengrenzen werden als Fronten bezeichnet. 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F023FF8D-E04E-7644-BFCB-DF746F7E43EA}"/>
              </a:ext>
            </a:extLst>
          </p:cNvPr>
          <p:cNvSpPr/>
          <p:nvPr/>
        </p:nvSpPr>
        <p:spPr>
          <a:xfrm rot="20349364">
            <a:off x="6170091" y="2578482"/>
            <a:ext cx="4329309" cy="1212744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400925"/>
              <a:gd name="connsiteY0" fmla="*/ 1535308 h 1774778"/>
              <a:gd name="connsiteX1" fmla="*/ 1657350 w 7400925"/>
              <a:gd name="connsiteY1" fmla="*/ 1578171 h 1774778"/>
              <a:gd name="connsiteX2" fmla="*/ 3236964 w 7400925"/>
              <a:gd name="connsiteY2" fmla="*/ 274660 h 1774778"/>
              <a:gd name="connsiteX3" fmla="*/ 4957763 w 7400925"/>
              <a:gd name="connsiteY3" fmla="*/ 106558 h 1774778"/>
              <a:gd name="connsiteX4" fmla="*/ 6829425 w 7400925"/>
              <a:gd name="connsiteY4" fmla="*/ 1563883 h 1774778"/>
              <a:gd name="connsiteX5" fmla="*/ 7400925 w 7400925"/>
              <a:gd name="connsiteY5" fmla="*/ 1735333 h 1774778"/>
              <a:gd name="connsiteX0" fmla="*/ 0 w 5743575"/>
              <a:gd name="connsiteY0" fmla="*/ 1578171 h 1774778"/>
              <a:gd name="connsiteX1" fmla="*/ 1579614 w 5743575"/>
              <a:gd name="connsiteY1" fmla="*/ 274660 h 1774778"/>
              <a:gd name="connsiteX2" fmla="*/ 3300413 w 5743575"/>
              <a:gd name="connsiteY2" fmla="*/ 106558 h 1774778"/>
              <a:gd name="connsiteX3" fmla="*/ 5172075 w 5743575"/>
              <a:gd name="connsiteY3" fmla="*/ 1563883 h 1774778"/>
              <a:gd name="connsiteX4" fmla="*/ 5743575 w 5743575"/>
              <a:gd name="connsiteY4" fmla="*/ 1735333 h 1774778"/>
              <a:gd name="connsiteX0" fmla="*/ 0 w 4163961"/>
              <a:gd name="connsiteY0" fmla="*/ 274660 h 1774778"/>
              <a:gd name="connsiteX1" fmla="*/ 1720799 w 4163961"/>
              <a:gd name="connsiteY1" fmla="*/ 106558 h 1774778"/>
              <a:gd name="connsiteX2" fmla="*/ 3592461 w 4163961"/>
              <a:gd name="connsiteY2" fmla="*/ 1563883 h 1774778"/>
              <a:gd name="connsiteX3" fmla="*/ 4163961 w 4163961"/>
              <a:gd name="connsiteY3" fmla="*/ 1735333 h 1774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3961" h="1774778">
                <a:moveTo>
                  <a:pt x="0" y="274660"/>
                </a:moveTo>
                <a:cubicBezTo>
                  <a:pt x="550069" y="29391"/>
                  <a:pt x="1122056" y="-108312"/>
                  <a:pt x="1720799" y="106558"/>
                </a:cubicBezTo>
                <a:cubicBezTo>
                  <a:pt x="2319542" y="321428"/>
                  <a:pt x="3185267" y="1292421"/>
                  <a:pt x="3592461" y="1563883"/>
                </a:cubicBezTo>
                <a:cubicBezTo>
                  <a:pt x="3999655" y="1835345"/>
                  <a:pt x="4081808" y="1785339"/>
                  <a:pt x="4163961" y="1735333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433AA16-185E-7249-B110-DA69CBA9B497}"/>
              </a:ext>
            </a:extLst>
          </p:cNvPr>
          <p:cNvSpPr/>
          <p:nvPr/>
        </p:nvSpPr>
        <p:spPr>
          <a:xfrm>
            <a:off x="1117681" y="1841453"/>
            <a:ext cx="590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Trifft kalte Luft auf warme Luft spricht man von der Kaltfront.</a:t>
            </a:r>
          </a:p>
        </p:txBody>
      </p:sp>
      <p:sp>
        <p:nvSpPr>
          <p:cNvPr id="8" name="Dreieck 7">
            <a:extLst>
              <a:ext uri="{FF2B5EF4-FFF2-40B4-BE49-F238E27FC236}">
                <a16:creationId xmlns:a16="http://schemas.microsoft.com/office/drawing/2014/main" id="{1DC298DE-9EB9-FF4D-BC8A-6B7390C4DD8B}"/>
              </a:ext>
            </a:extLst>
          </p:cNvPr>
          <p:cNvSpPr/>
          <p:nvPr/>
        </p:nvSpPr>
        <p:spPr>
          <a:xfrm rot="10595703">
            <a:off x="3230062" y="551726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Dreieck 14">
            <a:extLst>
              <a:ext uri="{FF2B5EF4-FFF2-40B4-BE49-F238E27FC236}">
                <a16:creationId xmlns:a16="http://schemas.microsoft.com/office/drawing/2014/main" id="{F075FC89-A24A-3740-903C-3E4DFDFAFB61}"/>
              </a:ext>
            </a:extLst>
          </p:cNvPr>
          <p:cNvSpPr/>
          <p:nvPr/>
        </p:nvSpPr>
        <p:spPr>
          <a:xfrm rot="9868155">
            <a:off x="3915992" y="5375668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Dreieck 17">
            <a:extLst>
              <a:ext uri="{FF2B5EF4-FFF2-40B4-BE49-F238E27FC236}">
                <a16:creationId xmlns:a16="http://schemas.microsoft.com/office/drawing/2014/main" id="{CCAB8013-737F-E043-B5A7-BC7C31BCE89D}"/>
              </a:ext>
            </a:extLst>
          </p:cNvPr>
          <p:cNvSpPr/>
          <p:nvPr/>
        </p:nvSpPr>
        <p:spPr>
          <a:xfrm rot="9067550">
            <a:off x="4597333" y="5102825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Dreieck 19">
            <a:extLst>
              <a:ext uri="{FF2B5EF4-FFF2-40B4-BE49-F238E27FC236}">
                <a16:creationId xmlns:a16="http://schemas.microsoft.com/office/drawing/2014/main" id="{80C7BD69-5DB3-9542-8F68-616E445A0E7F}"/>
              </a:ext>
            </a:extLst>
          </p:cNvPr>
          <p:cNvSpPr/>
          <p:nvPr/>
        </p:nvSpPr>
        <p:spPr>
          <a:xfrm rot="12009904">
            <a:off x="2497512" y="542990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Dreieck 20">
            <a:extLst>
              <a:ext uri="{FF2B5EF4-FFF2-40B4-BE49-F238E27FC236}">
                <a16:creationId xmlns:a16="http://schemas.microsoft.com/office/drawing/2014/main" id="{076D4DB1-20EA-0044-8529-13079E021BA4}"/>
              </a:ext>
            </a:extLst>
          </p:cNvPr>
          <p:cNvSpPr/>
          <p:nvPr/>
        </p:nvSpPr>
        <p:spPr>
          <a:xfrm rot="7935165">
            <a:off x="5187114" y="4590442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hne 9">
            <a:extLst>
              <a:ext uri="{FF2B5EF4-FFF2-40B4-BE49-F238E27FC236}">
                <a16:creationId xmlns:a16="http://schemas.microsoft.com/office/drawing/2014/main" id="{33144C06-292B-8746-81F8-54E8A44D7045}"/>
              </a:ext>
            </a:extLst>
          </p:cNvPr>
          <p:cNvSpPr/>
          <p:nvPr/>
        </p:nvSpPr>
        <p:spPr>
          <a:xfrm rot="4907767">
            <a:off x="6419465" y="2945018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hne 22">
            <a:extLst>
              <a:ext uri="{FF2B5EF4-FFF2-40B4-BE49-F238E27FC236}">
                <a16:creationId xmlns:a16="http://schemas.microsoft.com/office/drawing/2014/main" id="{40EDD8C8-EBAF-F043-BC87-0AC0BC356469}"/>
              </a:ext>
            </a:extLst>
          </p:cNvPr>
          <p:cNvSpPr/>
          <p:nvPr/>
        </p:nvSpPr>
        <p:spPr>
          <a:xfrm rot="5722287">
            <a:off x="7215967" y="2600983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Sehne 24">
            <a:extLst>
              <a:ext uri="{FF2B5EF4-FFF2-40B4-BE49-F238E27FC236}">
                <a16:creationId xmlns:a16="http://schemas.microsoft.com/office/drawing/2014/main" id="{1113DE8F-57D1-3748-B92F-A7CC48738FBD}"/>
              </a:ext>
            </a:extLst>
          </p:cNvPr>
          <p:cNvSpPr/>
          <p:nvPr/>
        </p:nvSpPr>
        <p:spPr>
          <a:xfrm rot="6861221">
            <a:off x="8001608" y="2497500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Sehne 25">
            <a:extLst>
              <a:ext uri="{FF2B5EF4-FFF2-40B4-BE49-F238E27FC236}">
                <a16:creationId xmlns:a16="http://schemas.microsoft.com/office/drawing/2014/main" id="{D97E5E71-A4CF-C447-A27E-FE063106CEC5}"/>
              </a:ext>
            </a:extLst>
          </p:cNvPr>
          <p:cNvSpPr/>
          <p:nvPr/>
        </p:nvSpPr>
        <p:spPr>
          <a:xfrm rot="7261242">
            <a:off x="8834108" y="2621679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Sehne 26">
            <a:extLst>
              <a:ext uri="{FF2B5EF4-FFF2-40B4-BE49-F238E27FC236}">
                <a16:creationId xmlns:a16="http://schemas.microsoft.com/office/drawing/2014/main" id="{DAB630BC-5C54-8B4C-BAAB-872DAFCEF5D7}"/>
              </a:ext>
            </a:extLst>
          </p:cNvPr>
          <p:cNvSpPr/>
          <p:nvPr/>
        </p:nvSpPr>
        <p:spPr>
          <a:xfrm rot="6911196">
            <a:off x="9691496" y="2761217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8250B1-88EA-D646-A93B-A20CD291A4EC}"/>
              </a:ext>
            </a:extLst>
          </p:cNvPr>
          <p:cNvSpPr txBox="1"/>
          <p:nvPr/>
        </p:nvSpPr>
        <p:spPr>
          <a:xfrm rot="1056961">
            <a:off x="2052325" y="4926547"/>
            <a:ext cx="1119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Kaltfront</a:t>
            </a:r>
          </a:p>
        </p:txBody>
      </p:sp>
    </p:spTree>
    <p:extLst>
      <p:ext uri="{BB962C8B-B14F-4D97-AF65-F5344CB8AC3E}">
        <p14:creationId xmlns:p14="http://schemas.microsoft.com/office/powerpoint/2010/main" val="2437978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Fronten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 rot="20349364">
            <a:off x="2001025" y="4242854"/>
            <a:ext cx="4524179" cy="104599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943850"/>
              <a:gd name="connsiteY0" fmla="*/ 192283 h 1723040"/>
              <a:gd name="connsiteX1" fmla="*/ 1114425 w 7943850"/>
              <a:gd name="connsiteY1" fmla="*/ 1535308 h 1723040"/>
              <a:gd name="connsiteX2" fmla="*/ 2771775 w 7943850"/>
              <a:gd name="connsiteY2" fmla="*/ 1578171 h 1723040"/>
              <a:gd name="connsiteX3" fmla="*/ 4351389 w 7943850"/>
              <a:gd name="connsiteY3" fmla="*/ 274660 h 1723040"/>
              <a:gd name="connsiteX4" fmla="*/ 6072188 w 7943850"/>
              <a:gd name="connsiteY4" fmla="*/ 106558 h 1723040"/>
              <a:gd name="connsiteX5" fmla="*/ 7943850 w 7943850"/>
              <a:gd name="connsiteY5" fmla="*/ 1563883 h 1723040"/>
              <a:gd name="connsiteX0" fmla="*/ 0 w 6072188"/>
              <a:gd name="connsiteY0" fmla="*/ 192283 h 1723040"/>
              <a:gd name="connsiteX1" fmla="*/ 1114425 w 6072188"/>
              <a:gd name="connsiteY1" fmla="*/ 1535308 h 1723040"/>
              <a:gd name="connsiteX2" fmla="*/ 2771775 w 6072188"/>
              <a:gd name="connsiteY2" fmla="*/ 1578171 h 1723040"/>
              <a:gd name="connsiteX3" fmla="*/ 4351389 w 6072188"/>
              <a:gd name="connsiteY3" fmla="*/ 274660 h 1723040"/>
              <a:gd name="connsiteX4" fmla="*/ 6072188 w 6072188"/>
              <a:gd name="connsiteY4" fmla="*/ 106558 h 1723040"/>
              <a:gd name="connsiteX0" fmla="*/ 0 w 4351389"/>
              <a:gd name="connsiteY0" fmla="*/ 0 h 1530757"/>
              <a:gd name="connsiteX1" fmla="*/ 1114425 w 4351389"/>
              <a:gd name="connsiteY1" fmla="*/ 1343025 h 1530757"/>
              <a:gd name="connsiteX2" fmla="*/ 2771775 w 4351389"/>
              <a:gd name="connsiteY2" fmla="*/ 1385888 h 1530757"/>
              <a:gd name="connsiteX3" fmla="*/ 4351389 w 4351389"/>
              <a:gd name="connsiteY3" fmla="*/ 82377 h 153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1389" h="1530757">
                <a:moveTo>
                  <a:pt x="0" y="0"/>
                </a:moveTo>
                <a:cubicBezTo>
                  <a:pt x="326231" y="556022"/>
                  <a:pt x="652463" y="1112044"/>
                  <a:pt x="1114425" y="1343025"/>
                </a:cubicBezTo>
                <a:cubicBezTo>
                  <a:pt x="1576387" y="1574006"/>
                  <a:pt x="2232281" y="1595996"/>
                  <a:pt x="2771775" y="1385888"/>
                </a:cubicBezTo>
                <a:cubicBezTo>
                  <a:pt x="3311269" y="1175780"/>
                  <a:pt x="3801320" y="327646"/>
                  <a:pt x="4351389" y="82377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 rot="20331992">
            <a:off x="3397502" y="39996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 rot="19759966">
            <a:off x="7426833" y="3163814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 rot="20303610">
            <a:off x="1999678" y="3505422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polare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 rot="19767999">
            <a:off x="6678559" y="4247126"/>
            <a:ext cx="289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tropische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2CD021E-A584-8B44-987D-BA9335F26B2C}"/>
              </a:ext>
            </a:extLst>
          </p:cNvPr>
          <p:cNvSpPr txBox="1"/>
          <p:nvPr/>
        </p:nvSpPr>
        <p:spPr>
          <a:xfrm>
            <a:off x="1117681" y="1512618"/>
            <a:ext cx="10072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Luftmassengrenzen werden als Fronten bezeichnet. 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F023FF8D-E04E-7644-BFCB-DF746F7E43EA}"/>
              </a:ext>
            </a:extLst>
          </p:cNvPr>
          <p:cNvSpPr/>
          <p:nvPr/>
        </p:nvSpPr>
        <p:spPr>
          <a:xfrm rot="20349364">
            <a:off x="6170091" y="2578482"/>
            <a:ext cx="4329309" cy="1212744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  <a:gd name="connsiteX0" fmla="*/ 0 w 8515350"/>
              <a:gd name="connsiteY0" fmla="*/ 192283 h 1774778"/>
              <a:gd name="connsiteX1" fmla="*/ 1114425 w 8515350"/>
              <a:gd name="connsiteY1" fmla="*/ 1535308 h 1774778"/>
              <a:gd name="connsiteX2" fmla="*/ 2771775 w 8515350"/>
              <a:gd name="connsiteY2" fmla="*/ 1578171 h 1774778"/>
              <a:gd name="connsiteX3" fmla="*/ 4351389 w 8515350"/>
              <a:gd name="connsiteY3" fmla="*/ 274660 h 1774778"/>
              <a:gd name="connsiteX4" fmla="*/ 6072188 w 8515350"/>
              <a:gd name="connsiteY4" fmla="*/ 106558 h 1774778"/>
              <a:gd name="connsiteX5" fmla="*/ 7943850 w 8515350"/>
              <a:gd name="connsiteY5" fmla="*/ 1563883 h 1774778"/>
              <a:gd name="connsiteX6" fmla="*/ 8515350 w 8515350"/>
              <a:gd name="connsiteY6" fmla="*/ 1735333 h 1774778"/>
              <a:gd name="connsiteX0" fmla="*/ 0 w 7400925"/>
              <a:gd name="connsiteY0" fmla="*/ 1535308 h 1774778"/>
              <a:gd name="connsiteX1" fmla="*/ 1657350 w 7400925"/>
              <a:gd name="connsiteY1" fmla="*/ 1578171 h 1774778"/>
              <a:gd name="connsiteX2" fmla="*/ 3236964 w 7400925"/>
              <a:gd name="connsiteY2" fmla="*/ 274660 h 1774778"/>
              <a:gd name="connsiteX3" fmla="*/ 4957763 w 7400925"/>
              <a:gd name="connsiteY3" fmla="*/ 106558 h 1774778"/>
              <a:gd name="connsiteX4" fmla="*/ 6829425 w 7400925"/>
              <a:gd name="connsiteY4" fmla="*/ 1563883 h 1774778"/>
              <a:gd name="connsiteX5" fmla="*/ 7400925 w 7400925"/>
              <a:gd name="connsiteY5" fmla="*/ 1735333 h 1774778"/>
              <a:gd name="connsiteX0" fmla="*/ 0 w 5743575"/>
              <a:gd name="connsiteY0" fmla="*/ 1578171 h 1774778"/>
              <a:gd name="connsiteX1" fmla="*/ 1579614 w 5743575"/>
              <a:gd name="connsiteY1" fmla="*/ 274660 h 1774778"/>
              <a:gd name="connsiteX2" fmla="*/ 3300413 w 5743575"/>
              <a:gd name="connsiteY2" fmla="*/ 106558 h 1774778"/>
              <a:gd name="connsiteX3" fmla="*/ 5172075 w 5743575"/>
              <a:gd name="connsiteY3" fmla="*/ 1563883 h 1774778"/>
              <a:gd name="connsiteX4" fmla="*/ 5743575 w 5743575"/>
              <a:gd name="connsiteY4" fmla="*/ 1735333 h 1774778"/>
              <a:gd name="connsiteX0" fmla="*/ 0 w 4163961"/>
              <a:gd name="connsiteY0" fmla="*/ 274660 h 1774778"/>
              <a:gd name="connsiteX1" fmla="*/ 1720799 w 4163961"/>
              <a:gd name="connsiteY1" fmla="*/ 106558 h 1774778"/>
              <a:gd name="connsiteX2" fmla="*/ 3592461 w 4163961"/>
              <a:gd name="connsiteY2" fmla="*/ 1563883 h 1774778"/>
              <a:gd name="connsiteX3" fmla="*/ 4163961 w 4163961"/>
              <a:gd name="connsiteY3" fmla="*/ 1735333 h 1774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3961" h="1774778">
                <a:moveTo>
                  <a:pt x="0" y="274660"/>
                </a:moveTo>
                <a:cubicBezTo>
                  <a:pt x="550069" y="29391"/>
                  <a:pt x="1122056" y="-108312"/>
                  <a:pt x="1720799" y="106558"/>
                </a:cubicBezTo>
                <a:cubicBezTo>
                  <a:pt x="2319542" y="321428"/>
                  <a:pt x="3185267" y="1292421"/>
                  <a:pt x="3592461" y="1563883"/>
                </a:cubicBezTo>
                <a:cubicBezTo>
                  <a:pt x="3999655" y="1835345"/>
                  <a:pt x="4081808" y="1785339"/>
                  <a:pt x="4163961" y="1735333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433AA16-185E-7249-B110-DA69CBA9B497}"/>
              </a:ext>
            </a:extLst>
          </p:cNvPr>
          <p:cNvSpPr/>
          <p:nvPr/>
        </p:nvSpPr>
        <p:spPr>
          <a:xfrm>
            <a:off x="1117681" y="1841453"/>
            <a:ext cx="590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Trifft kalte Luft auf warme Luft spricht man von der Kaltfront.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69C7C07-3C82-A340-B020-71F2C701FADC}"/>
              </a:ext>
            </a:extLst>
          </p:cNvPr>
          <p:cNvSpPr txBox="1"/>
          <p:nvPr/>
        </p:nvSpPr>
        <p:spPr>
          <a:xfrm>
            <a:off x="1117681" y="2227010"/>
            <a:ext cx="569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Trifft warme auf kalte Luft spricht man von der Warmfront. </a:t>
            </a:r>
          </a:p>
        </p:txBody>
      </p:sp>
      <p:sp>
        <p:nvSpPr>
          <p:cNvPr id="8" name="Dreieck 7">
            <a:extLst>
              <a:ext uri="{FF2B5EF4-FFF2-40B4-BE49-F238E27FC236}">
                <a16:creationId xmlns:a16="http://schemas.microsoft.com/office/drawing/2014/main" id="{1DC298DE-9EB9-FF4D-BC8A-6B7390C4DD8B}"/>
              </a:ext>
            </a:extLst>
          </p:cNvPr>
          <p:cNvSpPr/>
          <p:nvPr/>
        </p:nvSpPr>
        <p:spPr>
          <a:xfrm rot="10595703">
            <a:off x="3230062" y="551726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Dreieck 14">
            <a:extLst>
              <a:ext uri="{FF2B5EF4-FFF2-40B4-BE49-F238E27FC236}">
                <a16:creationId xmlns:a16="http://schemas.microsoft.com/office/drawing/2014/main" id="{F075FC89-A24A-3740-903C-3E4DFDFAFB61}"/>
              </a:ext>
            </a:extLst>
          </p:cNvPr>
          <p:cNvSpPr/>
          <p:nvPr/>
        </p:nvSpPr>
        <p:spPr>
          <a:xfrm rot="9868155">
            <a:off x="3915992" y="5375668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Dreieck 17">
            <a:extLst>
              <a:ext uri="{FF2B5EF4-FFF2-40B4-BE49-F238E27FC236}">
                <a16:creationId xmlns:a16="http://schemas.microsoft.com/office/drawing/2014/main" id="{CCAB8013-737F-E043-B5A7-BC7C31BCE89D}"/>
              </a:ext>
            </a:extLst>
          </p:cNvPr>
          <p:cNvSpPr/>
          <p:nvPr/>
        </p:nvSpPr>
        <p:spPr>
          <a:xfrm rot="9067550">
            <a:off x="4597333" y="5102825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Dreieck 19">
            <a:extLst>
              <a:ext uri="{FF2B5EF4-FFF2-40B4-BE49-F238E27FC236}">
                <a16:creationId xmlns:a16="http://schemas.microsoft.com/office/drawing/2014/main" id="{80C7BD69-5DB3-9542-8F68-616E445A0E7F}"/>
              </a:ext>
            </a:extLst>
          </p:cNvPr>
          <p:cNvSpPr/>
          <p:nvPr/>
        </p:nvSpPr>
        <p:spPr>
          <a:xfrm rot="12009904">
            <a:off x="2497512" y="5429903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Dreieck 20">
            <a:extLst>
              <a:ext uri="{FF2B5EF4-FFF2-40B4-BE49-F238E27FC236}">
                <a16:creationId xmlns:a16="http://schemas.microsoft.com/office/drawing/2014/main" id="{076D4DB1-20EA-0044-8529-13079E021BA4}"/>
              </a:ext>
            </a:extLst>
          </p:cNvPr>
          <p:cNvSpPr/>
          <p:nvPr/>
        </p:nvSpPr>
        <p:spPr>
          <a:xfrm rot="7935165">
            <a:off x="5187114" y="4590442"/>
            <a:ext cx="402398" cy="259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hne 9">
            <a:extLst>
              <a:ext uri="{FF2B5EF4-FFF2-40B4-BE49-F238E27FC236}">
                <a16:creationId xmlns:a16="http://schemas.microsoft.com/office/drawing/2014/main" id="{33144C06-292B-8746-81F8-54E8A44D7045}"/>
              </a:ext>
            </a:extLst>
          </p:cNvPr>
          <p:cNvSpPr/>
          <p:nvPr/>
        </p:nvSpPr>
        <p:spPr>
          <a:xfrm rot="4907767">
            <a:off x="6419465" y="2945018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hne 22">
            <a:extLst>
              <a:ext uri="{FF2B5EF4-FFF2-40B4-BE49-F238E27FC236}">
                <a16:creationId xmlns:a16="http://schemas.microsoft.com/office/drawing/2014/main" id="{40EDD8C8-EBAF-F043-BC87-0AC0BC356469}"/>
              </a:ext>
            </a:extLst>
          </p:cNvPr>
          <p:cNvSpPr/>
          <p:nvPr/>
        </p:nvSpPr>
        <p:spPr>
          <a:xfrm rot="5722287">
            <a:off x="7215967" y="2600983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Sehne 24">
            <a:extLst>
              <a:ext uri="{FF2B5EF4-FFF2-40B4-BE49-F238E27FC236}">
                <a16:creationId xmlns:a16="http://schemas.microsoft.com/office/drawing/2014/main" id="{1113DE8F-57D1-3748-B92F-A7CC48738FBD}"/>
              </a:ext>
            </a:extLst>
          </p:cNvPr>
          <p:cNvSpPr/>
          <p:nvPr/>
        </p:nvSpPr>
        <p:spPr>
          <a:xfrm rot="6861221">
            <a:off x="8001608" y="2497500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Sehne 25">
            <a:extLst>
              <a:ext uri="{FF2B5EF4-FFF2-40B4-BE49-F238E27FC236}">
                <a16:creationId xmlns:a16="http://schemas.microsoft.com/office/drawing/2014/main" id="{D97E5E71-A4CF-C447-A27E-FE063106CEC5}"/>
              </a:ext>
            </a:extLst>
          </p:cNvPr>
          <p:cNvSpPr/>
          <p:nvPr/>
        </p:nvSpPr>
        <p:spPr>
          <a:xfrm rot="7261242">
            <a:off x="8834108" y="2621679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Sehne 26">
            <a:extLst>
              <a:ext uri="{FF2B5EF4-FFF2-40B4-BE49-F238E27FC236}">
                <a16:creationId xmlns:a16="http://schemas.microsoft.com/office/drawing/2014/main" id="{DAB630BC-5C54-8B4C-BAAB-872DAFCEF5D7}"/>
              </a:ext>
            </a:extLst>
          </p:cNvPr>
          <p:cNvSpPr/>
          <p:nvPr/>
        </p:nvSpPr>
        <p:spPr>
          <a:xfrm rot="6911196">
            <a:off x="9691496" y="2761217"/>
            <a:ext cx="387132" cy="423767"/>
          </a:xfrm>
          <a:prstGeom prst="chor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8250B1-88EA-D646-A93B-A20CD291A4EC}"/>
              </a:ext>
            </a:extLst>
          </p:cNvPr>
          <p:cNvSpPr txBox="1"/>
          <p:nvPr/>
        </p:nvSpPr>
        <p:spPr>
          <a:xfrm rot="1056961">
            <a:off x="2052325" y="4926547"/>
            <a:ext cx="1119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Kaltfront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791C217-64A8-CF42-A62E-09409657BDEF}"/>
              </a:ext>
            </a:extLst>
          </p:cNvPr>
          <p:cNvSpPr txBox="1"/>
          <p:nvPr/>
        </p:nvSpPr>
        <p:spPr>
          <a:xfrm>
            <a:off x="9335467" y="2288642"/>
            <a:ext cx="1221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Warmfront</a:t>
            </a:r>
          </a:p>
        </p:txBody>
      </p:sp>
    </p:spTree>
    <p:extLst>
      <p:ext uri="{BB962C8B-B14F-4D97-AF65-F5344CB8AC3E}">
        <p14:creationId xmlns:p14="http://schemas.microsoft.com/office/powerpoint/2010/main" val="83083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Westwind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85C30F2-1013-4412-9070-114B7B6240B7}"/>
              </a:ext>
            </a:extLst>
          </p:cNvPr>
          <p:cNvGrpSpPr/>
          <p:nvPr/>
        </p:nvGrpSpPr>
        <p:grpSpPr>
          <a:xfrm>
            <a:off x="2944558" y="3353022"/>
            <a:ext cx="4525526" cy="2271589"/>
            <a:chOff x="2944558" y="3353022"/>
            <a:chExt cx="4525526" cy="2271589"/>
          </a:xfrm>
        </p:grpSpPr>
        <p:sp>
          <p:nvSpPr>
            <p:cNvPr id="13" name="Freihandform 12">
              <a:extLst>
                <a:ext uri="{FF2B5EF4-FFF2-40B4-BE49-F238E27FC236}">
                  <a16:creationId xmlns:a16="http://schemas.microsoft.com/office/drawing/2014/main" id="{B45C3E8E-E818-394F-92B8-C12AC3E0A42A}"/>
                </a:ext>
              </a:extLst>
            </p:cNvPr>
            <p:cNvSpPr/>
            <p:nvPr/>
          </p:nvSpPr>
          <p:spPr>
            <a:xfrm rot="20349364">
              <a:off x="2945905" y="4090454"/>
              <a:ext cx="4524179" cy="1045999"/>
            </a:xfrm>
            <a:custGeom>
              <a:avLst/>
              <a:gdLst>
                <a:gd name="connsiteX0" fmla="*/ 0 w 8515350"/>
                <a:gd name="connsiteY0" fmla="*/ 303079 h 1885574"/>
                <a:gd name="connsiteX1" fmla="*/ 1114425 w 8515350"/>
                <a:gd name="connsiteY1" fmla="*/ 1646104 h 1885574"/>
                <a:gd name="connsiteX2" fmla="*/ 2771775 w 8515350"/>
                <a:gd name="connsiteY2" fmla="*/ 1688967 h 1885574"/>
                <a:gd name="connsiteX3" fmla="*/ 4657725 w 8515350"/>
                <a:gd name="connsiteY3" fmla="*/ 160204 h 1885574"/>
                <a:gd name="connsiteX4" fmla="*/ 6072188 w 8515350"/>
                <a:gd name="connsiteY4" fmla="*/ 217354 h 1885574"/>
                <a:gd name="connsiteX5" fmla="*/ 7943850 w 8515350"/>
                <a:gd name="connsiteY5" fmla="*/ 1674679 h 1885574"/>
                <a:gd name="connsiteX6" fmla="*/ 8515350 w 8515350"/>
                <a:gd name="connsiteY6" fmla="*/ 1846129 h 1885574"/>
                <a:gd name="connsiteX0" fmla="*/ 0 w 8515350"/>
                <a:gd name="connsiteY0" fmla="*/ 192283 h 1774778"/>
                <a:gd name="connsiteX1" fmla="*/ 1114425 w 8515350"/>
                <a:gd name="connsiteY1" fmla="*/ 1535308 h 1774778"/>
                <a:gd name="connsiteX2" fmla="*/ 2771775 w 8515350"/>
                <a:gd name="connsiteY2" fmla="*/ 1578171 h 1774778"/>
                <a:gd name="connsiteX3" fmla="*/ 4351389 w 8515350"/>
                <a:gd name="connsiteY3" fmla="*/ 274660 h 1774778"/>
                <a:gd name="connsiteX4" fmla="*/ 6072188 w 8515350"/>
                <a:gd name="connsiteY4" fmla="*/ 106558 h 1774778"/>
                <a:gd name="connsiteX5" fmla="*/ 7943850 w 8515350"/>
                <a:gd name="connsiteY5" fmla="*/ 1563883 h 1774778"/>
                <a:gd name="connsiteX6" fmla="*/ 8515350 w 8515350"/>
                <a:gd name="connsiteY6" fmla="*/ 1735333 h 1774778"/>
                <a:gd name="connsiteX0" fmla="*/ 0 w 7943850"/>
                <a:gd name="connsiteY0" fmla="*/ 192283 h 1723040"/>
                <a:gd name="connsiteX1" fmla="*/ 1114425 w 7943850"/>
                <a:gd name="connsiteY1" fmla="*/ 1535308 h 1723040"/>
                <a:gd name="connsiteX2" fmla="*/ 2771775 w 7943850"/>
                <a:gd name="connsiteY2" fmla="*/ 1578171 h 1723040"/>
                <a:gd name="connsiteX3" fmla="*/ 4351389 w 7943850"/>
                <a:gd name="connsiteY3" fmla="*/ 274660 h 1723040"/>
                <a:gd name="connsiteX4" fmla="*/ 6072188 w 7943850"/>
                <a:gd name="connsiteY4" fmla="*/ 106558 h 1723040"/>
                <a:gd name="connsiteX5" fmla="*/ 7943850 w 7943850"/>
                <a:gd name="connsiteY5" fmla="*/ 1563883 h 1723040"/>
                <a:gd name="connsiteX0" fmla="*/ 0 w 6072188"/>
                <a:gd name="connsiteY0" fmla="*/ 192283 h 1723040"/>
                <a:gd name="connsiteX1" fmla="*/ 1114425 w 6072188"/>
                <a:gd name="connsiteY1" fmla="*/ 1535308 h 1723040"/>
                <a:gd name="connsiteX2" fmla="*/ 2771775 w 6072188"/>
                <a:gd name="connsiteY2" fmla="*/ 1578171 h 1723040"/>
                <a:gd name="connsiteX3" fmla="*/ 4351389 w 6072188"/>
                <a:gd name="connsiteY3" fmla="*/ 274660 h 1723040"/>
                <a:gd name="connsiteX4" fmla="*/ 6072188 w 6072188"/>
                <a:gd name="connsiteY4" fmla="*/ 106558 h 1723040"/>
                <a:gd name="connsiteX0" fmla="*/ 0 w 4351389"/>
                <a:gd name="connsiteY0" fmla="*/ 0 h 1530757"/>
                <a:gd name="connsiteX1" fmla="*/ 1114425 w 4351389"/>
                <a:gd name="connsiteY1" fmla="*/ 1343025 h 1530757"/>
                <a:gd name="connsiteX2" fmla="*/ 2771775 w 4351389"/>
                <a:gd name="connsiteY2" fmla="*/ 1385888 h 1530757"/>
                <a:gd name="connsiteX3" fmla="*/ 4351389 w 4351389"/>
                <a:gd name="connsiteY3" fmla="*/ 82377 h 153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51389" h="1530757">
                  <a:moveTo>
                    <a:pt x="0" y="0"/>
                  </a:moveTo>
                  <a:cubicBezTo>
                    <a:pt x="326231" y="556022"/>
                    <a:pt x="652463" y="1112044"/>
                    <a:pt x="1114425" y="1343025"/>
                  </a:cubicBezTo>
                  <a:cubicBezTo>
                    <a:pt x="1576387" y="1574006"/>
                    <a:pt x="2232281" y="1595996"/>
                    <a:pt x="2771775" y="1385888"/>
                  </a:cubicBezTo>
                  <a:cubicBezTo>
                    <a:pt x="3311269" y="1175780"/>
                    <a:pt x="3801320" y="327646"/>
                    <a:pt x="4351389" y="82377"/>
                  </a:cubicBez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accent1"/>
                </a:solidFill>
              </a:endParaRPr>
            </a:p>
          </p:txBody>
        </p:sp>
        <p:sp>
          <p:nvSpPr>
            <p:cNvPr id="14" name="Pfeil nach unten 13">
              <a:extLst>
                <a:ext uri="{FF2B5EF4-FFF2-40B4-BE49-F238E27FC236}">
                  <a16:creationId xmlns:a16="http://schemas.microsoft.com/office/drawing/2014/main" id="{AF17FEE5-D7EF-0E49-86B8-FB5537D6B80D}"/>
                </a:ext>
              </a:extLst>
            </p:cNvPr>
            <p:cNvSpPr/>
            <p:nvPr/>
          </p:nvSpPr>
          <p:spPr>
            <a:xfrm rot="20331992">
              <a:off x="4342382" y="3847256"/>
              <a:ext cx="484632" cy="97840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E9AE7633-2736-F147-A831-E72055A17E51}"/>
                </a:ext>
              </a:extLst>
            </p:cNvPr>
            <p:cNvSpPr txBox="1"/>
            <p:nvPr/>
          </p:nvSpPr>
          <p:spPr>
            <a:xfrm rot="20303610">
              <a:off x="2944558" y="3353022"/>
              <a:ext cx="24754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chemeClr val="accent1"/>
                  </a:solidFill>
                </a:rPr>
                <a:t>kalte polare Luftmassen </a:t>
              </a:r>
            </a:p>
          </p:txBody>
        </p:sp>
        <p:sp>
          <p:nvSpPr>
            <p:cNvPr id="8" name="Dreieck 7">
              <a:extLst>
                <a:ext uri="{FF2B5EF4-FFF2-40B4-BE49-F238E27FC236}">
                  <a16:creationId xmlns:a16="http://schemas.microsoft.com/office/drawing/2014/main" id="{1DC298DE-9EB9-FF4D-BC8A-6B7390C4DD8B}"/>
                </a:ext>
              </a:extLst>
            </p:cNvPr>
            <p:cNvSpPr/>
            <p:nvPr/>
          </p:nvSpPr>
          <p:spPr>
            <a:xfrm rot="10595703">
              <a:off x="4174942" y="5364863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Dreieck 14">
              <a:extLst>
                <a:ext uri="{FF2B5EF4-FFF2-40B4-BE49-F238E27FC236}">
                  <a16:creationId xmlns:a16="http://schemas.microsoft.com/office/drawing/2014/main" id="{F075FC89-A24A-3740-903C-3E4DFDFAFB61}"/>
                </a:ext>
              </a:extLst>
            </p:cNvPr>
            <p:cNvSpPr/>
            <p:nvPr/>
          </p:nvSpPr>
          <p:spPr>
            <a:xfrm rot="9868155">
              <a:off x="4860872" y="5223268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Dreieck 17">
              <a:extLst>
                <a:ext uri="{FF2B5EF4-FFF2-40B4-BE49-F238E27FC236}">
                  <a16:creationId xmlns:a16="http://schemas.microsoft.com/office/drawing/2014/main" id="{CCAB8013-737F-E043-B5A7-BC7C31BCE89D}"/>
                </a:ext>
              </a:extLst>
            </p:cNvPr>
            <p:cNvSpPr/>
            <p:nvPr/>
          </p:nvSpPr>
          <p:spPr>
            <a:xfrm rot="9067550">
              <a:off x="5542213" y="4950425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Dreieck 19">
              <a:extLst>
                <a:ext uri="{FF2B5EF4-FFF2-40B4-BE49-F238E27FC236}">
                  <a16:creationId xmlns:a16="http://schemas.microsoft.com/office/drawing/2014/main" id="{80C7BD69-5DB3-9542-8F68-616E445A0E7F}"/>
                </a:ext>
              </a:extLst>
            </p:cNvPr>
            <p:cNvSpPr/>
            <p:nvPr/>
          </p:nvSpPr>
          <p:spPr>
            <a:xfrm rot="12009904">
              <a:off x="3442392" y="5277503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Dreieck 20">
              <a:extLst>
                <a:ext uri="{FF2B5EF4-FFF2-40B4-BE49-F238E27FC236}">
                  <a16:creationId xmlns:a16="http://schemas.microsoft.com/office/drawing/2014/main" id="{076D4DB1-20EA-0044-8529-13079E021BA4}"/>
                </a:ext>
              </a:extLst>
            </p:cNvPr>
            <p:cNvSpPr/>
            <p:nvPr/>
          </p:nvSpPr>
          <p:spPr>
            <a:xfrm rot="7935165">
              <a:off x="6131994" y="4438042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CA8250B1-88EA-D646-A93B-A20CD291A4EC}"/>
                </a:ext>
              </a:extLst>
            </p:cNvPr>
            <p:cNvSpPr txBox="1"/>
            <p:nvPr/>
          </p:nvSpPr>
          <p:spPr>
            <a:xfrm rot="1056961">
              <a:off x="2997205" y="4774147"/>
              <a:ext cx="1119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chemeClr val="accent1"/>
                  </a:solidFill>
                </a:rPr>
                <a:t>Kaltfront</a:t>
              </a: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26687AC5-549C-48A3-8016-689D81467469}"/>
              </a:ext>
            </a:extLst>
          </p:cNvPr>
          <p:cNvGrpSpPr/>
          <p:nvPr/>
        </p:nvGrpSpPr>
        <p:grpSpPr>
          <a:xfrm>
            <a:off x="7114971" y="2136242"/>
            <a:ext cx="4386416" cy="2327816"/>
            <a:chOff x="7114971" y="2136242"/>
            <a:chExt cx="4386416" cy="2327816"/>
          </a:xfrm>
        </p:grpSpPr>
        <p:sp>
          <p:nvSpPr>
            <p:cNvPr id="16" name="Pfeil nach oben 15">
              <a:extLst>
                <a:ext uri="{FF2B5EF4-FFF2-40B4-BE49-F238E27FC236}">
                  <a16:creationId xmlns:a16="http://schemas.microsoft.com/office/drawing/2014/main" id="{D9D5D79D-4EE4-1447-B533-488EF7A00768}"/>
                </a:ext>
              </a:extLst>
            </p:cNvPr>
            <p:cNvSpPr/>
            <p:nvPr/>
          </p:nvSpPr>
          <p:spPr>
            <a:xfrm rot="19759966">
              <a:off x="8371713" y="3011414"/>
              <a:ext cx="484632" cy="978408"/>
            </a:xfrm>
            <a:prstGeom prst="up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71CD6DA1-0DE5-0E4D-AA4A-96DC8695BD7C}"/>
                </a:ext>
              </a:extLst>
            </p:cNvPr>
            <p:cNvSpPr txBox="1"/>
            <p:nvPr/>
          </p:nvSpPr>
          <p:spPr>
            <a:xfrm rot="19767999">
              <a:off x="7623439" y="4094726"/>
              <a:ext cx="2897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C00000"/>
                  </a:solidFill>
                </a:rPr>
                <a:t>warme</a:t>
              </a:r>
              <a:r>
                <a:rPr lang="de-DE" dirty="0"/>
                <a:t> </a:t>
              </a:r>
              <a:r>
                <a:rPr lang="de-DE" dirty="0">
                  <a:solidFill>
                    <a:srgbClr val="C00000"/>
                  </a:solidFill>
                </a:rPr>
                <a:t>tropische</a:t>
              </a:r>
              <a:r>
                <a:rPr lang="de-DE" dirty="0"/>
                <a:t> </a:t>
              </a:r>
              <a:r>
                <a:rPr lang="de-DE" dirty="0">
                  <a:solidFill>
                    <a:srgbClr val="C00000"/>
                  </a:solidFill>
                </a:rPr>
                <a:t>Luftmassen</a:t>
              </a:r>
            </a:p>
          </p:txBody>
        </p:sp>
        <p:sp>
          <p:nvSpPr>
            <p:cNvPr id="19" name="Freihandform 18">
              <a:extLst>
                <a:ext uri="{FF2B5EF4-FFF2-40B4-BE49-F238E27FC236}">
                  <a16:creationId xmlns:a16="http://schemas.microsoft.com/office/drawing/2014/main" id="{F023FF8D-E04E-7644-BFCB-DF746F7E43EA}"/>
                </a:ext>
              </a:extLst>
            </p:cNvPr>
            <p:cNvSpPr/>
            <p:nvPr/>
          </p:nvSpPr>
          <p:spPr>
            <a:xfrm rot="20349364">
              <a:off x="7114971" y="2426082"/>
              <a:ext cx="4329309" cy="1212744"/>
            </a:xfrm>
            <a:custGeom>
              <a:avLst/>
              <a:gdLst>
                <a:gd name="connsiteX0" fmla="*/ 0 w 8515350"/>
                <a:gd name="connsiteY0" fmla="*/ 303079 h 1885574"/>
                <a:gd name="connsiteX1" fmla="*/ 1114425 w 8515350"/>
                <a:gd name="connsiteY1" fmla="*/ 1646104 h 1885574"/>
                <a:gd name="connsiteX2" fmla="*/ 2771775 w 8515350"/>
                <a:gd name="connsiteY2" fmla="*/ 1688967 h 1885574"/>
                <a:gd name="connsiteX3" fmla="*/ 4657725 w 8515350"/>
                <a:gd name="connsiteY3" fmla="*/ 160204 h 1885574"/>
                <a:gd name="connsiteX4" fmla="*/ 6072188 w 8515350"/>
                <a:gd name="connsiteY4" fmla="*/ 217354 h 1885574"/>
                <a:gd name="connsiteX5" fmla="*/ 7943850 w 8515350"/>
                <a:gd name="connsiteY5" fmla="*/ 1674679 h 1885574"/>
                <a:gd name="connsiteX6" fmla="*/ 8515350 w 8515350"/>
                <a:gd name="connsiteY6" fmla="*/ 1846129 h 1885574"/>
                <a:gd name="connsiteX0" fmla="*/ 0 w 8515350"/>
                <a:gd name="connsiteY0" fmla="*/ 192283 h 1774778"/>
                <a:gd name="connsiteX1" fmla="*/ 1114425 w 8515350"/>
                <a:gd name="connsiteY1" fmla="*/ 1535308 h 1774778"/>
                <a:gd name="connsiteX2" fmla="*/ 2771775 w 8515350"/>
                <a:gd name="connsiteY2" fmla="*/ 1578171 h 1774778"/>
                <a:gd name="connsiteX3" fmla="*/ 4351389 w 8515350"/>
                <a:gd name="connsiteY3" fmla="*/ 274660 h 1774778"/>
                <a:gd name="connsiteX4" fmla="*/ 6072188 w 8515350"/>
                <a:gd name="connsiteY4" fmla="*/ 106558 h 1774778"/>
                <a:gd name="connsiteX5" fmla="*/ 7943850 w 8515350"/>
                <a:gd name="connsiteY5" fmla="*/ 1563883 h 1774778"/>
                <a:gd name="connsiteX6" fmla="*/ 8515350 w 8515350"/>
                <a:gd name="connsiteY6" fmla="*/ 1735333 h 1774778"/>
                <a:gd name="connsiteX0" fmla="*/ 0 w 7400925"/>
                <a:gd name="connsiteY0" fmla="*/ 1535308 h 1774778"/>
                <a:gd name="connsiteX1" fmla="*/ 1657350 w 7400925"/>
                <a:gd name="connsiteY1" fmla="*/ 1578171 h 1774778"/>
                <a:gd name="connsiteX2" fmla="*/ 3236964 w 7400925"/>
                <a:gd name="connsiteY2" fmla="*/ 274660 h 1774778"/>
                <a:gd name="connsiteX3" fmla="*/ 4957763 w 7400925"/>
                <a:gd name="connsiteY3" fmla="*/ 106558 h 1774778"/>
                <a:gd name="connsiteX4" fmla="*/ 6829425 w 7400925"/>
                <a:gd name="connsiteY4" fmla="*/ 1563883 h 1774778"/>
                <a:gd name="connsiteX5" fmla="*/ 7400925 w 7400925"/>
                <a:gd name="connsiteY5" fmla="*/ 1735333 h 1774778"/>
                <a:gd name="connsiteX0" fmla="*/ 0 w 5743575"/>
                <a:gd name="connsiteY0" fmla="*/ 1578171 h 1774778"/>
                <a:gd name="connsiteX1" fmla="*/ 1579614 w 5743575"/>
                <a:gd name="connsiteY1" fmla="*/ 274660 h 1774778"/>
                <a:gd name="connsiteX2" fmla="*/ 3300413 w 5743575"/>
                <a:gd name="connsiteY2" fmla="*/ 106558 h 1774778"/>
                <a:gd name="connsiteX3" fmla="*/ 5172075 w 5743575"/>
                <a:gd name="connsiteY3" fmla="*/ 1563883 h 1774778"/>
                <a:gd name="connsiteX4" fmla="*/ 5743575 w 5743575"/>
                <a:gd name="connsiteY4" fmla="*/ 1735333 h 1774778"/>
                <a:gd name="connsiteX0" fmla="*/ 0 w 4163961"/>
                <a:gd name="connsiteY0" fmla="*/ 274660 h 1774778"/>
                <a:gd name="connsiteX1" fmla="*/ 1720799 w 4163961"/>
                <a:gd name="connsiteY1" fmla="*/ 106558 h 1774778"/>
                <a:gd name="connsiteX2" fmla="*/ 3592461 w 4163961"/>
                <a:gd name="connsiteY2" fmla="*/ 1563883 h 1774778"/>
                <a:gd name="connsiteX3" fmla="*/ 4163961 w 4163961"/>
                <a:gd name="connsiteY3" fmla="*/ 1735333 h 177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3961" h="1774778">
                  <a:moveTo>
                    <a:pt x="0" y="274660"/>
                  </a:moveTo>
                  <a:cubicBezTo>
                    <a:pt x="550069" y="29391"/>
                    <a:pt x="1122056" y="-108312"/>
                    <a:pt x="1720799" y="106558"/>
                  </a:cubicBezTo>
                  <a:cubicBezTo>
                    <a:pt x="2319542" y="321428"/>
                    <a:pt x="3185267" y="1292421"/>
                    <a:pt x="3592461" y="1563883"/>
                  </a:cubicBezTo>
                  <a:cubicBezTo>
                    <a:pt x="3999655" y="1835345"/>
                    <a:pt x="4081808" y="1785339"/>
                    <a:pt x="4163961" y="1735333"/>
                  </a:cubicBezTo>
                </a:path>
              </a:pathLst>
            </a:custGeom>
            <a:ln w="28575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Sehne 9">
              <a:extLst>
                <a:ext uri="{FF2B5EF4-FFF2-40B4-BE49-F238E27FC236}">
                  <a16:creationId xmlns:a16="http://schemas.microsoft.com/office/drawing/2014/main" id="{33144C06-292B-8746-81F8-54E8A44D7045}"/>
                </a:ext>
              </a:extLst>
            </p:cNvPr>
            <p:cNvSpPr/>
            <p:nvPr/>
          </p:nvSpPr>
          <p:spPr>
            <a:xfrm rot="4907767">
              <a:off x="7364345" y="2792618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Sehne 22">
              <a:extLst>
                <a:ext uri="{FF2B5EF4-FFF2-40B4-BE49-F238E27FC236}">
                  <a16:creationId xmlns:a16="http://schemas.microsoft.com/office/drawing/2014/main" id="{40EDD8C8-EBAF-F043-BC87-0AC0BC356469}"/>
                </a:ext>
              </a:extLst>
            </p:cNvPr>
            <p:cNvSpPr/>
            <p:nvPr/>
          </p:nvSpPr>
          <p:spPr>
            <a:xfrm rot="5722287">
              <a:off x="8160847" y="2448583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Sehne 24">
              <a:extLst>
                <a:ext uri="{FF2B5EF4-FFF2-40B4-BE49-F238E27FC236}">
                  <a16:creationId xmlns:a16="http://schemas.microsoft.com/office/drawing/2014/main" id="{1113DE8F-57D1-3748-B92F-A7CC48738FBD}"/>
                </a:ext>
              </a:extLst>
            </p:cNvPr>
            <p:cNvSpPr/>
            <p:nvPr/>
          </p:nvSpPr>
          <p:spPr>
            <a:xfrm rot="6861221">
              <a:off x="8946488" y="2345100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Sehne 25">
              <a:extLst>
                <a:ext uri="{FF2B5EF4-FFF2-40B4-BE49-F238E27FC236}">
                  <a16:creationId xmlns:a16="http://schemas.microsoft.com/office/drawing/2014/main" id="{D97E5E71-A4CF-C447-A27E-FE063106CEC5}"/>
                </a:ext>
              </a:extLst>
            </p:cNvPr>
            <p:cNvSpPr/>
            <p:nvPr/>
          </p:nvSpPr>
          <p:spPr>
            <a:xfrm rot="7261242">
              <a:off x="9778988" y="2469279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Sehne 26">
              <a:extLst>
                <a:ext uri="{FF2B5EF4-FFF2-40B4-BE49-F238E27FC236}">
                  <a16:creationId xmlns:a16="http://schemas.microsoft.com/office/drawing/2014/main" id="{DAB630BC-5C54-8B4C-BAAB-872DAFCEF5D7}"/>
                </a:ext>
              </a:extLst>
            </p:cNvPr>
            <p:cNvSpPr/>
            <p:nvPr/>
          </p:nvSpPr>
          <p:spPr>
            <a:xfrm rot="6911196">
              <a:off x="10636376" y="2608817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C791C217-64A8-CF42-A62E-09409657BDEF}"/>
                </a:ext>
              </a:extLst>
            </p:cNvPr>
            <p:cNvSpPr txBox="1"/>
            <p:nvPr/>
          </p:nvSpPr>
          <p:spPr>
            <a:xfrm>
              <a:off x="10280347" y="2136242"/>
              <a:ext cx="1221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C00000"/>
                  </a:solidFill>
                </a:rPr>
                <a:t>Warmfront</a:t>
              </a:r>
            </a:p>
          </p:txBody>
        </p:sp>
      </p:grpSp>
      <p:sp>
        <p:nvSpPr>
          <p:cNvPr id="28" name="Pfeil nach rechts 27">
            <a:extLst>
              <a:ext uri="{FF2B5EF4-FFF2-40B4-BE49-F238E27FC236}">
                <a16:creationId xmlns:a16="http://schemas.microsoft.com/office/drawing/2014/main" id="{962D3E0E-2479-224D-995E-4BE922787149}"/>
              </a:ext>
            </a:extLst>
          </p:cNvPr>
          <p:cNvSpPr/>
          <p:nvPr/>
        </p:nvSpPr>
        <p:spPr>
          <a:xfrm>
            <a:off x="563880" y="1483695"/>
            <a:ext cx="2194560" cy="484632"/>
          </a:xfrm>
          <a:prstGeom prst="rightArrow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1F9DC42-4B25-634D-9E52-2E1912F89652}"/>
              </a:ext>
            </a:extLst>
          </p:cNvPr>
          <p:cNvSpPr txBox="1"/>
          <p:nvPr/>
        </p:nvSpPr>
        <p:spPr>
          <a:xfrm>
            <a:off x="3200401" y="1520295"/>
            <a:ext cx="859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Durch den vorherrschenden Westwind werden die Tiefdruckgebiete während der ganzen Zeit weiter nach Osten transportiert.</a:t>
            </a:r>
          </a:p>
        </p:txBody>
      </p:sp>
    </p:spTree>
    <p:extLst>
      <p:ext uri="{BB962C8B-B14F-4D97-AF65-F5344CB8AC3E}">
        <p14:creationId xmlns:p14="http://schemas.microsoft.com/office/powerpoint/2010/main" val="3338594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Okklusion</a:t>
            </a:r>
          </a:p>
        </p:txBody>
      </p:sp>
      <p:sp>
        <p:nvSpPr>
          <p:cNvPr id="28" name="Pfeil nach rechts 27">
            <a:extLst>
              <a:ext uri="{FF2B5EF4-FFF2-40B4-BE49-F238E27FC236}">
                <a16:creationId xmlns:a16="http://schemas.microsoft.com/office/drawing/2014/main" id="{962D3E0E-2479-224D-995E-4BE922787149}"/>
              </a:ext>
            </a:extLst>
          </p:cNvPr>
          <p:cNvSpPr/>
          <p:nvPr/>
        </p:nvSpPr>
        <p:spPr>
          <a:xfrm>
            <a:off x="2642101" y="1464678"/>
            <a:ext cx="2194560" cy="484632"/>
          </a:xfrm>
          <a:prstGeom prst="rightArrow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CDCF3A6-86E0-6F43-BFF5-8DA34964C281}"/>
              </a:ext>
            </a:extLst>
          </p:cNvPr>
          <p:cNvSpPr txBox="1"/>
          <p:nvPr/>
        </p:nvSpPr>
        <p:spPr>
          <a:xfrm>
            <a:off x="4836661" y="1313425"/>
            <a:ext cx="62994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Tiefdruckgebiete lösen sich letztendlich über Nordosteuropa auf. </a:t>
            </a:r>
          </a:p>
          <a:p>
            <a:r>
              <a:rPr lang="de-DE" dirty="0"/>
              <a:t>Dies ist dadurch bedingt, dass sich die Kaltfront schneller als die </a:t>
            </a:r>
          </a:p>
          <a:p>
            <a:r>
              <a:rPr lang="de-DE" dirty="0"/>
              <a:t>Warmfront bewegt, diese irgendwann einholt und sich somit das </a:t>
            </a:r>
          </a:p>
          <a:p>
            <a:r>
              <a:rPr lang="de-DE" dirty="0"/>
              <a:t>System auflöst. </a:t>
            </a:r>
          </a:p>
        </p:txBody>
      </p: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F3800056-264E-4E56-87B2-805340271322}"/>
              </a:ext>
            </a:extLst>
          </p:cNvPr>
          <p:cNvGrpSpPr/>
          <p:nvPr/>
        </p:nvGrpSpPr>
        <p:grpSpPr>
          <a:xfrm rot="19921819">
            <a:off x="4727638" y="4164552"/>
            <a:ext cx="4525526" cy="2271589"/>
            <a:chOff x="2944558" y="3353022"/>
            <a:chExt cx="4525526" cy="2271589"/>
          </a:xfrm>
        </p:grpSpPr>
        <p:sp>
          <p:nvSpPr>
            <p:cNvPr id="50" name="Freihandform 12">
              <a:extLst>
                <a:ext uri="{FF2B5EF4-FFF2-40B4-BE49-F238E27FC236}">
                  <a16:creationId xmlns:a16="http://schemas.microsoft.com/office/drawing/2014/main" id="{E5BD0820-E4A0-413E-9052-D535F125B44D}"/>
                </a:ext>
              </a:extLst>
            </p:cNvPr>
            <p:cNvSpPr/>
            <p:nvPr/>
          </p:nvSpPr>
          <p:spPr>
            <a:xfrm rot="20349364">
              <a:off x="2945905" y="4090454"/>
              <a:ext cx="4524179" cy="1045999"/>
            </a:xfrm>
            <a:custGeom>
              <a:avLst/>
              <a:gdLst>
                <a:gd name="connsiteX0" fmla="*/ 0 w 8515350"/>
                <a:gd name="connsiteY0" fmla="*/ 303079 h 1885574"/>
                <a:gd name="connsiteX1" fmla="*/ 1114425 w 8515350"/>
                <a:gd name="connsiteY1" fmla="*/ 1646104 h 1885574"/>
                <a:gd name="connsiteX2" fmla="*/ 2771775 w 8515350"/>
                <a:gd name="connsiteY2" fmla="*/ 1688967 h 1885574"/>
                <a:gd name="connsiteX3" fmla="*/ 4657725 w 8515350"/>
                <a:gd name="connsiteY3" fmla="*/ 160204 h 1885574"/>
                <a:gd name="connsiteX4" fmla="*/ 6072188 w 8515350"/>
                <a:gd name="connsiteY4" fmla="*/ 217354 h 1885574"/>
                <a:gd name="connsiteX5" fmla="*/ 7943850 w 8515350"/>
                <a:gd name="connsiteY5" fmla="*/ 1674679 h 1885574"/>
                <a:gd name="connsiteX6" fmla="*/ 8515350 w 8515350"/>
                <a:gd name="connsiteY6" fmla="*/ 1846129 h 1885574"/>
                <a:gd name="connsiteX0" fmla="*/ 0 w 8515350"/>
                <a:gd name="connsiteY0" fmla="*/ 192283 h 1774778"/>
                <a:gd name="connsiteX1" fmla="*/ 1114425 w 8515350"/>
                <a:gd name="connsiteY1" fmla="*/ 1535308 h 1774778"/>
                <a:gd name="connsiteX2" fmla="*/ 2771775 w 8515350"/>
                <a:gd name="connsiteY2" fmla="*/ 1578171 h 1774778"/>
                <a:gd name="connsiteX3" fmla="*/ 4351389 w 8515350"/>
                <a:gd name="connsiteY3" fmla="*/ 274660 h 1774778"/>
                <a:gd name="connsiteX4" fmla="*/ 6072188 w 8515350"/>
                <a:gd name="connsiteY4" fmla="*/ 106558 h 1774778"/>
                <a:gd name="connsiteX5" fmla="*/ 7943850 w 8515350"/>
                <a:gd name="connsiteY5" fmla="*/ 1563883 h 1774778"/>
                <a:gd name="connsiteX6" fmla="*/ 8515350 w 8515350"/>
                <a:gd name="connsiteY6" fmla="*/ 1735333 h 1774778"/>
                <a:gd name="connsiteX0" fmla="*/ 0 w 7943850"/>
                <a:gd name="connsiteY0" fmla="*/ 192283 h 1723040"/>
                <a:gd name="connsiteX1" fmla="*/ 1114425 w 7943850"/>
                <a:gd name="connsiteY1" fmla="*/ 1535308 h 1723040"/>
                <a:gd name="connsiteX2" fmla="*/ 2771775 w 7943850"/>
                <a:gd name="connsiteY2" fmla="*/ 1578171 h 1723040"/>
                <a:gd name="connsiteX3" fmla="*/ 4351389 w 7943850"/>
                <a:gd name="connsiteY3" fmla="*/ 274660 h 1723040"/>
                <a:gd name="connsiteX4" fmla="*/ 6072188 w 7943850"/>
                <a:gd name="connsiteY4" fmla="*/ 106558 h 1723040"/>
                <a:gd name="connsiteX5" fmla="*/ 7943850 w 7943850"/>
                <a:gd name="connsiteY5" fmla="*/ 1563883 h 1723040"/>
                <a:gd name="connsiteX0" fmla="*/ 0 w 6072188"/>
                <a:gd name="connsiteY0" fmla="*/ 192283 h 1723040"/>
                <a:gd name="connsiteX1" fmla="*/ 1114425 w 6072188"/>
                <a:gd name="connsiteY1" fmla="*/ 1535308 h 1723040"/>
                <a:gd name="connsiteX2" fmla="*/ 2771775 w 6072188"/>
                <a:gd name="connsiteY2" fmla="*/ 1578171 h 1723040"/>
                <a:gd name="connsiteX3" fmla="*/ 4351389 w 6072188"/>
                <a:gd name="connsiteY3" fmla="*/ 274660 h 1723040"/>
                <a:gd name="connsiteX4" fmla="*/ 6072188 w 6072188"/>
                <a:gd name="connsiteY4" fmla="*/ 106558 h 1723040"/>
                <a:gd name="connsiteX0" fmla="*/ 0 w 4351389"/>
                <a:gd name="connsiteY0" fmla="*/ 0 h 1530757"/>
                <a:gd name="connsiteX1" fmla="*/ 1114425 w 4351389"/>
                <a:gd name="connsiteY1" fmla="*/ 1343025 h 1530757"/>
                <a:gd name="connsiteX2" fmla="*/ 2771775 w 4351389"/>
                <a:gd name="connsiteY2" fmla="*/ 1385888 h 1530757"/>
                <a:gd name="connsiteX3" fmla="*/ 4351389 w 4351389"/>
                <a:gd name="connsiteY3" fmla="*/ 82377 h 153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51389" h="1530757">
                  <a:moveTo>
                    <a:pt x="0" y="0"/>
                  </a:moveTo>
                  <a:cubicBezTo>
                    <a:pt x="326231" y="556022"/>
                    <a:pt x="652463" y="1112044"/>
                    <a:pt x="1114425" y="1343025"/>
                  </a:cubicBezTo>
                  <a:cubicBezTo>
                    <a:pt x="1576387" y="1574006"/>
                    <a:pt x="2232281" y="1595996"/>
                    <a:pt x="2771775" y="1385888"/>
                  </a:cubicBezTo>
                  <a:cubicBezTo>
                    <a:pt x="3311269" y="1175780"/>
                    <a:pt x="3801320" y="327646"/>
                    <a:pt x="4351389" y="82377"/>
                  </a:cubicBez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accent1"/>
                </a:solidFill>
              </a:endParaRPr>
            </a:p>
          </p:txBody>
        </p:sp>
        <p:sp>
          <p:nvSpPr>
            <p:cNvPr id="51" name="Pfeil nach unten 13">
              <a:extLst>
                <a:ext uri="{FF2B5EF4-FFF2-40B4-BE49-F238E27FC236}">
                  <a16:creationId xmlns:a16="http://schemas.microsoft.com/office/drawing/2014/main" id="{157569AE-159E-46A7-89C4-EDD89D98FF87}"/>
                </a:ext>
              </a:extLst>
            </p:cNvPr>
            <p:cNvSpPr/>
            <p:nvPr/>
          </p:nvSpPr>
          <p:spPr>
            <a:xfrm rot="20331992">
              <a:off x="4342382" y="3847256"/>
              <a:ext cx="484632" cy="97840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8E908D3F-498A-493F-823D-7231E3261899}"/>
                </a:ext>
              </a:extLst>
            </p:cNvPr>
            <p:cNvSpPr txBox="1"/>
            <p:nvPr/>
          </p:nvSpPr>
          <p:spPr>
            <a:xfrm rot="20303610">
              <a:off x="2944558" y="3353022"/>
              <a:ext cx="24754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chemeClr val="accent1"/>
                  </a:solidFill>
                </a:rPr>
                <a:t>kalte polare Luftmassen </a:t>
              </a:r>
            </a:p>
          </p:txBody>
        </p:sp>
        <p:sp>
          <p:nvSpPr>
            <p:cNvPr id="53" name="Dreieck 7">
              <a:extLst>
                <a:ext uri="{FF2B5EF4-FFF2-40B4-BE49-F238E27FC236}">
                  <a16:creationId xmlns:a16="http://schemas.microsoft.com/office/drawing/2014/main" id="{4CF765AA-2F5C-4B5B-8098-435336F5C21B}"/>
                </a:ext>
              </a:extLst>
            </p:cNvPr>
            <p:cNvSpPr/>
            <p:nvPr/>
          </p:nvSpPr>
          <p:spPr>
            <a:xfrm rot="10595703">
              <a:off x="4174942" y="5364863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4" name="Dreieck 14">
              <a:extLst>
                <a:ext uri="{FF2B5EF4-FFF2-40B4-BE49-F238E27FC236}">
                  <a16:creationId xmlns:a16="http://schemas.microsoft.com/office/drawing/2014/main" id="{A29E5020-050C-42B9-AACD-E3C92A988381}"/>
                </a:ext>
              </a:extLst>
            </p:cNvPr>
            <p:cNvSpPr/>
            <p:nvPr/>
          </p:nvSpPr>
          <p:spPr>
            <a:xfrm rot="9868155">
              <a:off x="4860872" y="5223268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5" name="Dreieck 17">
              <a:extLst>
                <a:ext uri="{FF2B5EF4-FFF2-40B4-BE49-F238E27FC236}">
                  <a16:creationId xmlns:a16="http://schemas.microsoft.com/office/drawing/2014/main" id="{FB2B399A-F630-447C-A32B-2FD15606F3AB}"/>
                </a:ext>
              </a:extLst>
            </p:cNvPr>
            <p:cNvSpPr/>
            <p:nvPr/>
          </p:nvSpPr>
          <p:spPr>
            <a:xfrm rot="9067550">
              <a:off x="5542213" y="4950425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Dreieck 19">
              <a:extLst>
                <a:ext uri="{FF2B5EF4-FFF2-40B4-BE49-F238E27FC236}">
                  <a16:creationId xmlns:a16="http://schemas.microsoft.com/office/drawing/2014/main" id="{529E3784-64F2-4CCC-A39B-A14887225892}"/>
                </a:ext>
              </a:extLst>
            </p:cNvPr>
            <p:cNvSpPr/>
            <p:nvPr/>
          </p:nvSpPr>
          <p:spPr>
            <a:xfrm rot="12009904">
              <a:off x="3442392" y="5277503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Dreieck 20">
              <a:extLst>
                <a:ext uri="{FF2B5EF4-FFF2-40B4-BE49-F238E27FC236}">
                  <a16:creationId xmlns:a16="http://schemas.microsoft.com/office/drawing/2014/main" id="{CB63ABEC-FCCA-488B-931A-0E1D6DEC7DEB}"/>
                </a:ext>
              </a:extLst>
            </p:cNvPr>
            <p:cNvSpPr/>
            <p:nvPr/>
          </p:nvSpPr>
          <p:spPr>
            <a:xfrm rot="7935165">
              <a:off x="6131994" y="4438042"/>
              <a:ext cx="402398" cy="25974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1B5C7DE6-225E-4320-8640-CC53308CDC34}"/>
                </a:ext>
              </a:extLst>
            </p:cNvPr>
            <p:cNvSpPr txBox="1"/>
            <p:nvPr/>
          </p:nvSpPr>
          <p:spPr>
            <a:xfrm rot="1056961">
              <a:off x="2997205" y="4774147"/>
              <a:ext cx="1119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chemeClr val="accent1"/>
                  </a:solidFill>
                </a:rPr>
                <a:t>Kaltfront</a:t>
              </a:r>
            </a:p>
          </p:txBody>
        </p:sp>
      </p:grp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82DEDEA4-6BA6-487D-BD64-D937FA14F5A1}"/>
              </a:ext>
            </a:extLst>
          </p:cNvPr>
          <p:cNvGrpSpPr/>
          <p:nvPr/>
        </p:nvGrpSpPr>
        <p:grpSpPr>
          <a:xfrm rot="21192643">
            <a:off x="8166531" y="1861922"/>
            <a:ext cx="4386416" cy="2327816"/>
            <a:chOff x="7114971" y="2136242"/>
            <a:chExt cx="4386416" cy="2327816"/>
          </a:xfrm>
        </p:grpSpPr>
        <p:sp>
          <p:nvSpPr>
            <p:cNvPr id="60" name="Pfeil nach oben 15">
              <a:extLst>
                <a:ext uri="{FF2B5EF4-FFF2-40B4-BE49-F238E27FC236}">
                  <a16:creationId xmlns:a16="http://schemas.microsoft.com/office/drawing/2014/main" id="{0E57F29C-6914-4EED-AF07-0AB1D064919F}"/>
                </a:ext>
              </a:extLst>
            </p:cNvPr>
            <p:cNvSpPr/>
            <p:nvPr/>
          </p:nvSpPr>
          <p:spPr>
            <a:xfrm rot="19759966">
              <a:off x="8371713" y="3011414"/>
              <a:ext cx="484632" cy="978408"/>
            </a:xfrm>
            <a:prstGeom prst="up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DDA5ED25-F7B9-4874-8A5A-8EAC41E4B3C9}"/>
                </a:ext>
              </a:extLst>
            </p:cNvPr>
            <p:cNvSpPr txBox="1"/>
            <p:nvPr/>
          </p:nvSpPr>
          <p:spPr>
            <a:xfrm rot="19767999">
              <a:off x="7623439" y="4094726"/>
              <a:ext cx="2897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C00000"/>
                  </a:solidFill>
                </a:rPr>
                <a:t>warme</a:t>
              </a:r>
              <a:r>
                <a:rPr lang="de-DE" dirty="0"/>
                <a:t> </a:t>
              </a:r>
              <a:r>
                <a:rPr lang="de-DE" dirty="0">
                  <a:solidFill>
                    <a:srgbClr val="C00000"/>
                  </a:solidFill>
                </a:rPr>
                <a:t>tropische</a:t>
              </a:r>
              <a:r>
                <a:rPr lang="de-DE" dirty="0"/>
                <a:t> </a:t>
              </a:r>
              <a:r>
                <a:rPr lang="de-DE" dirty="0">
                  <a:solidFill>
                    <a:srgbClr val="C00000"/>
                  </a:solidFill>
                </a:rPr>
                <a:t>Luftmassen</a:t>
              </a:r>
            </a:p>
          </p:txBody>
        </p:sp>
        <p:sp>
          <p:nvSpPr>
            <p:cNvPr id="62" name="Freihandform 18">
              <a:extLst>
                <a:ext uri="{FF2B5EF4-FFF2-40B4-BE49-F238E27FC236}">
                  <a16:creationId xmlns:a16="http://schemas.microsoft.com/office/drawing/2014/main" id="{2C8F0AD4-0DC4-407E-901B-D2A03CDA3AAA}"/>
                </a:ext>
              </a:extLst>
            </p:cNvPr>
            <p:cNvSpPr/>
            <p:nvPr/>
          </p:nvSpPr>
          <p:spPr>
            <a:xfrm rot="20349364">
              <a:off x="7114971" y="2426082"/>
              <a:ext cx="4329309" cy="1212744"/>
            </a:xfrm>
            <a:custGeom>
              <a:avLst/>
              <a:gdLst>
                <a:gd name="connsiteX0" fmla="*/ 0 w 8515350"/>
                <a:gd name="connsiteY0" fmla="*/ 303079 h 1885574"/>
                <a:gd name="connsiteX1" fmla="*/ 1114425 w 8515350"/>
                <a:gd name="connsiteY1" fmla="*/ 1646104 h 1885574"/>
                <a:gd name="connsiteX2" fmla="*/ 2771775 w 8515350"/>
                <a:gd name="connsiteY2" fmla="*/ 1688967 h 1885574"/>
                <a:gd name="connsiteX3" fmla="*/ 4657725 w 8515350"/>
                <a:gd name="connsiteY3" fmla="*/ 160204 h 1885574"/>
                <a:gd name="connsiteX4" fmla="*/ 6072188 w 8515350"/>
                <a:gd name="connsiteY4" fmla="*/ 217354 h 1885574"/>
                <a:gd name="connsiteX5" fmla="*/ 7943850 w 8515350"/>
                <a:gd name="connsiteY5" fmla="*/ 1674679 h 1885574"/>
                <a:gd name="connsiteX6" fmla="*/ 8515350 w 8515350"/>
                <a:gd name="connsiteY6" fmla="*/ 1846129 h 1885574"/>
                <a:gd name="connsiteX0" fmla="*/ 0 w 8515350"/>
                <a:gd name="connsiteY0" fmla="*/ 192283 h 1774778"/>
                <a:gd name="connsiteX1" fmla="*/ 1114425 w 8515350"/>
                <a:gd name="connsiteY1" fmla="*/ 1535308 h 1774778"/>
                <a:gd name="connsiteX2" fmla="*/ 2771775 w 8515350"/>
                <a:gd name="connsiteY2" fmla="*/ 1578171 h 1774778"/>
                <a:gd name="connsiteX3" fmla="*/ 4351389 w 8515350"/>
                <a:gd name="connsiteY3" fmla="*/ 274660 h 1774778"/>
                <a:gd name="connsiteX4" fmla="*/ 6072188 w 8515350"/>
                <a:gd name="connsiteY4" fmla="*/ 106558 h 1774778"/>
                <a:gd name="connsiteX5" fmla="*/ 7943850 w 8515350"/>
                <a:gd name="connsiteY5" fmla="*/ 1563883 h 1774778"/>
                <a:gd name="connsiteX6" fmla="*/ 8515350 w 8515350"/>
                <a:gd name="connsiteY6" fmla="*/ 1735333 h 1774778"/>
                <a:gd name="connsiteX0" fmla="*/ 0 w 7400925"/>
                <a:gd name="connsiteY0" fmla="*/ 1535308 h 1774778"/>
                <a:gd name="connsiteX1" fmla="*/ 1657350 w 7400925"/>
                <a:gd name="connsiteY1" fmla="*/ 1578171 h 1774778"/>
                <a:gd name="connsiteX2" fmla="*/ 3236964 w 7400925"/>
                <a:gd name="connsiteY2" fmla="*/ 274660 h 1774778"/>
                <a:gd name="connsiteX3" fmla="*/ 4957763 w 7400925"/>
                <a:gd name="connsiteY3" fmla="*/ 106558 h 1774778"/>
                <a:gd name="connsiteX4" fmla="*/ 6829425 w 7400925"/>
                <a:gd name="connsiteY4" fmla="*/ 1563883 h 1774778"/>
                <a:gd name="connsiteX5" fmla="*/ 7400925 w 7400925"/>
                <a:gd name="connsiteY5" fmla="*/ 1735333 h 1774778"/>
                <a:gd name="connsiteX0" fmla="*/ 0 w 5743575"/>
                <a:gd name="connsiteY0" fmla="*/ 1578171 h 1774778"/>
                <a:gd name="connsiteX1" fmla="*/ 1579614 w 5743575"/>
                <a:gd name="connsiteY1" fmla="*/ 274660 h 1774778"/>
                <a:gd name="connsiteX2" fmla="*/ 3300413 w 5743575"/>
                <a:gd name="connsiteY2" fmla="*/ 106558 h 1774778"/>
                <a:gd name="connsiteX3" fmla="*/ 5172075 w 5743575"/>
                <a:gd name="connsiteY3" fmla="*/ 1563883 h 1774778"/>
                <a:gd name="connsiteX4" fmla="*/ 5743575 w 5743575"/>
                <a:gd name="connsiteY4" fmla="*/ 1735333 h 1774778"/>
                <a:gd name="connsiteX0" fmla="*/ 0 w 4163961"/>
                <a:gd name="connsiteY0" fmla="*/ 274660 h 1774778"/>
                <a:gd name="connsiteX1" fmla="*/ 1720799 w 4163961"/>
                <a:gd name="connsiteY1" fmla="*/ 106558 h 1774778"/>
                <a:gd name="connsiteX2" fmla="*/ 3592461 w 4163961"/>
                <a:gd name="connsiteY2" fmla="*/ 1563883 h 1774778"/>
                <a:gd name="connsiteX3" fmla="*/ 4163961 w 4163961"/>
                <a:gd name="connsiteY3" fmla="*/ 1735333 h 177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3961" h="1774778">
                  <a:moveTo>
                    <a:pt x="0" y="274660"/>
                  </a:moveTo>
                  <a:cubicBezTo>
                    <a:pt x="550069" y="29391"/>
                    <a:pt x="1122056" y="-108312"/>
                    <a:pt x="1720799" y="106558"/>
                  </a:cubicBezTo>
                  <a:cubicBezTo>
                    <a:pt x="2319542" y="321428"/>
                    <a:pt x="3185267" y="1292421"/>
                    <a:pt x="3592461" y="1563883"/>
                  </a:cubicBezTo>
                  <a:cubicBezTo>
                    <a:pt x="3999655" y="1835345"/>
                    <a:pt x="4081808" y="1785339"/>
                    <a:pt x="4163961" y="1735333"/>
                  </a:cubicBezTo>
                </a:path>
              </a:pathLst>
            </a:custGeom>
            <a:ln w="28575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3" name="Sehne 62">
              <a:extLst>
                <a:ext uri="{FF2B5EF4-FFF2-40B4-BE49-F238E27FC236}">
                  <a16:creationId xmlns:a16="http://schemas.microsoft.com/office/drawing/2014/main" id="{040B4ED7-32FE-4A54-9C6F-30EC1D804977}"/>
                </a:ext>
              </a:extLst>
            </p:cNvPr>
            <p:cNvSpPr/>
            <p:nvPr/>
          </p:nvSpPr>
          <p:spPr>
            <a:xfrm rot="4907767">
              <a:off x="7364345" y="2792618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4" name="Sehne 63">
              <a:extLst>
                <a:ext uri="{FF2B5EF4-FFF2-40B4-BE49-F238E27FC236}">
                  <a16:creationId xmlns:a16="http://schemas.microsoft.com/office/drawing/2014/main" id="{14B12955-3B6C-4C6A-B576-A904739533F8}"/>
                </a:ext>
              </a:extLst>
            </p:cNvPr>
            <p:cNvSpPr/>
            <p:nvPr/>
          </p:nvSpPr>
          <p:spPr>
            <a:xfrm rot="5722287">
              <a:off x="8160847" y="2448583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5" name="Sehne 64">
              <a:extLst>
                <a:ext uri="{FF2B5EF4-FFF2-40B4-BE49-F238E27FC236}">
                  <a16:creationId xmlns:a16="http://schemas.microsoft.com/office/drawing/2014/main" id="{CD56ED9C-C487-4695-A9FA-DC11798E7AF3}"/>
                </a:ext>
              </a:extLst>
            </p:cNvPr>
            <p:cNvSpPr/>
            <p:nvPr/>
          </p:nvSpPr>
          <p:spPr>
            <a:xfrm rot="6861221">
              <a:off x="8946488" y="2345100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6" name="Sehne 65">
              <a:extLst>
                <a:ext uri="{FF2B5EF4-FFF2-40B4-BE49-F238E27FC236}">
                  <a16:creationId xmlns:a16="http://schemas.microsoft.com/office/drawing/2014/main" id="{5579467A-333A-4490-BAD0-15BF5862BE12}"/>
                </a:ext>
              </a:extLst>
            </p:cNvPr>
            <p:cNvSpPr/>
            <p:nvPr/>
          </p:nvSpPr>
          <p:spPr>
            <a:xfrm rot="7261242">
              <a:off x="9778988" y="2469279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7" name="Sehne 66">
              <a:extLst>
                <a:ext uri="{FF2B5EF4-FFF2-40B4-BE49-F238E27FC236}">
                  <a16:creationId xmlns:a16="http://schemas.microsoft.com/office/drawing/2014/main" id="{C8E9520A-6CFD-4F76-8B65-CA76E74A95D5}"/>
                </a:ext>
              </a:extLst>
            </p:cNvPr>
            <p:cNvSpPr/>
            <p:nvPr/>
          </p:nvSpPr>
          <p:spPr>
            <a:xfrm rot="6911196">
              <a:off x="10636376" y="2608817"/>
              <a:ext cx="387132" cy="423767"/>
            </a:xfrm>
            <a:prstGeom prst="chor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ACACC192-6B84-430B-8314-884AE563FE81}"/>
                </a:ext>
              </a:extLst>
            </p:cNvPr>
            <p:cNvSpPr txBox="1"/>
            <p:nvPr/>
          </p:nvSpPr>
          <p:spPr>
            <a:xfrm>
              <a:off x="10280347" y="2136242"/>
              <a:ext cx="1221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C00000"/>
                  </a:solidFill>
                </a:rPr>
                <a:t>Warmfront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3856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Westwindzone </a:t>
            </a:r>
          </a:p>
        </p:txBody>
      </p:sp>
      <p:pic>
        <p:nvPicPr>
          <p:cNvPr id="10" name="Inhaltsplatzhalter 9" descr="Erdkugel Afrika und Europa">
            <a:extLst>
              <a:ext uri="{FF2B5EF4-FFF2-40B4-BE49-F238E27FC236}">
                <a16:creationId xmlns:a16="http://schemas.microsoft.com/office/drawing/2014/main" id="{5809CFDC-B30C-514E-B521-BF3E4DCEA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28528" y="785814"/>
            <a:ext cx="6534944" cy="6534944"/>
          </a:xfrm>
        </p:spPr>
      </p:pic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A79C6329-2AE8-EB43-B955-B0E080634E13}"/>
              </a:ext>
            </a:extLst>
          </p:cNvPr>
          <p:cNvCxnSpPr>
            <a:cxnSpLocks/>
          </p:cNvCxnSpPr>
          <p:nvPr/>
        </p:nvCxnSpPr>
        <p:spPr>
          <a:xfrm>
            <a:off x="4038600" y="3000375"/>
            <a:ext cx="41148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675211AF-ED3F-254A-B840-3592BF854D41}"/>
              </a:ext>
            </a:extLst>
          </p:cNvPr>
          <p:cNvCxnSpPr>
            <a:cxnSpLocks/>
          </p:cNvCxnSpPr>
          <p:nvPr/>
        </p:nvCxnSpPr>
        <p:spPr>
          <a:xfrm>
            <a:off x="4623197" y="2281237"/>
            <a:ext cx="2945605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47CDA183-018D-6A4E-9012-431660A210EC}"/>
              </a:ext>
            </a:extLst>
          </p:cNvPr>
          <p:cNvSpPr/>
          <p:nvPr/>
        </p:nvSpPr>
        <p:spPr>
          <a:xfrm>
            <a:off x="248777" y="1824869"/>
            <a:ext cx="26725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Gebiet zwischen den subtropischen und den polaren Hochdruckgebieten. </a:t>
            </a:r>
          </a:p>
        </p:txBody>
      </p:sp>
    </p:spTree>
    <p:extLst>
      <p:ext uri="{BB962C8B-B14F-4D97-AF65-F5344CB8AC3E}">
        <p14:creationId xmlns:p14="http://schemas.microsoft.com/office/powerpoint/2010/main" val="331223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Westwindzone </a:t>
            </a:r>
          </a:p>
        </p:txBody>
      </p:sp>
      <p:pic>
        <p:nvPicPr>
          <p:cNvPr id="10" name="Inhaltsplatzhalter 9" descr="Erdkugel Afrika und Europa">
            <a:extLst>
              <a:ext uri="{FF2B5EF4-FFF2-40B4-BE49-F238E27FC236}">
                <a16:creationId xmlns:a16="http://schemas.microsoft.com/office/drawing/2014/main" id="{5809CFDC-B30C-514E-B521-BF3E4DCEA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28528" y="785814"/>
            <a:ext cx="6534944" cy="6534944"/>
          </a:xfrm>
        </p:spPr>
      </p:pic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A79C6329-2AE8-EB43-B955-B0E080634E13}"/>
              </a:ext>
            </a:extLst>
          </p:cNvPr>
          <p:cNvCxnSpPr>
            <a:cxnSpLocks/>
          </p:cNvCxnSpPr>
          <p:nvPr/>
        </p:nvCxnSpPr>
        <p:spPr>
          <a:xfrm>
            <a:off x="4038600" y="3000375"/>
            <a:ext cx="41148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675211AF-ED3F-254A-B840-3592BF854D41}"/>
              </a:ext>
            </a:extLst>
          </p:cNvPr>
          <p:cNvCxnSpPr>
            <a:cxnSpLocks/>
          </p:cNvCxnSpPr>
          <p:nvPr/>
        </p:nvCxnSpPr>
        <p:spPr>
          <a:xfrm>
            <a:off x="4623197" y="2281237"/>
            <a:ext cx="2945605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47CDA183-018D-6A4E-9012-431660A210EC}"/>
              </a:ext>
            </a:extLst>
          </p:cNvPr>
          <p:cNvSpPr/>
          <p:nvPr/>
        </p:nvSpPr>
        <p:spPr>
          <a:xfrm>
            <a:off x="248777" y="1824869"/>
            <a:ext cx="26725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Gebiet zwischen den subtropischen und den polaren Hochdruckgebieten. 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03485F08-FE0B-5247-BF45-F6424AE9B9E6}"/>
              </a:ext>
            </a:extLst>
          </p:cNvPr>
          <p:cNvCxnSpPr>
            <a:cxnSpLocks/>
          </p:cNvCxnSpPr>
          <p:nvPr/>
        </p:nvCxnSpPr>
        <p:spPr>
          <a:xfrm>
            <a:off x="4951167" y="2595005"/>
            <a:ext cx="642938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D584C640-467B-9246-BFFD-DDC32067C761}"/>
              </a:ext>
            </a:extLst>
          </p:cNvPr>
          <p:cNvCxnSpPr>
            <a:cxnSpLocks/>
          </p:cNvCxnSpPr>
          <p:nvPr/>
        </p:nvCxnSpPr>
        <p:spPr>
          <a:xfrm>
            <a:off x="6096000" y="2595005"/>
            <a:ext cx="642938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28">
            <a:extLst>
              <a:ext uri="{FF2B5EF4-FFF2-40B4-BE49-F238E27FC236}">
                <a16:creationId xmlns:a16="http://schemas.microsoft.com/office/drawing/2014/main" id="{14012C96-6A04-4B42-B9E1-8DC0471749A5}"/>
              </a:ext>
            </a:extLst>
          </p:cNvPr>
          <p:cNvSpPr/>
          <p:nvPr/>
        </p:nvSpPr>
        <p:spPr>
          <a:xfrm>
            <a:off x="248777" y="4934330"/>
            <a:ext cx="26187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Europa liegt somit größtenteils in der so genannten Westwindzone. 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903D982E-FA8F-2F46-9754-0BB0DB3F8840}"/>
              </a:ext>
            </a:extLst>
          </p:cNvPr>
          <p:cNvSpPr/>
          <p:nvPr/>
        </p:nvSpPr>
        <p:spPr>
          <a:xfrm>
            <a:off x="289588" y="3241100"/>
            <a:ext cx="2672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befindet sich auf der Nord- als auch auf der Südhalbkugel zwischen dem 40. und 60. Breitenkreis. </a:t>
            </a:r>
          </a:p>
        </p:txBody>
      </p:sp>
    </p:spTree>
    <p:extLst>
      <p:ext uri="{BB962C8B-B14F-4D97-AF65-F5344CB8AC3E}">
        <p14:creationId xmlns:p14="http://schemas.microsoft.com/office/powerpoint/2010/main" val="165976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Westwindzone </a:t>
            </a:r>
          </a:p>
        </p:txBody>
      </p:sp>
      <p:pic>
        <p:nvPicPr>
          <p:cNvPr id="10" name="Inhaltsplatzhalter 9" descr="Erdkugel Afrika und Europa">
            <a:extLst>
              <a:ext uri="{FF2B5EF4-FFF2-40B4-BE49-F238E27FC236}">
                <a16:creationId xmlns:a16="http://schemas.microsoft.com/office/drawing/2014/main" id="{5809CFDC-B30C-514E-B521-BF3E4DCEA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28528" y="785814"/>
            <a:ext cx="6534944" cy="6534944"/>
          </a:xfrm>
        </p:spPr>
      </p:pic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A79C6329-2AE8-EB43-B955-B0E080634E13}"/>
              </a:ext>
            </a:extLst>
          </p:cNvPr>
          <p:cNvCxnSpPr>
            <a:cxnSpLocks/>
          </p:cNvCxnSpPr>
          <p:nvPr/>
        </p:nvCxnSpPr>
        <p:spPr>
          <a:xfrm>
            <a:off x="4038600" y="3000375"/>
            <a:ext cx="41148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675211AF-ED3F-254A-B840-3592BF854D41}"/>
              </a:ext>
            </a:extLst>
          </p:cNvPr>
          <p:cNvCxnSpPr>
            <a:cxnSpLocks/>
          </p:cNvCxnSpPr>
          <p:nvPr/>
        </p:nvCxnSpPr>
        <p:spPr>
          <a:xfrm>
            <a:off x="4623197" y="2281237"/>
            <a:ext cx="2945605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47CDA183-018D-6A4E-9012-431660A210EC}"/>
              </a:ext>
            </a:extLst>
          </p:cNvPr>
          <p:cNvSpPr/>
          <p:nvPr/>
        </p:nvSpPr>
        <p:spPr>
          <a:xfrm>
            <a:off x="248777" y="1824869"/>
            <a:ext cx="26725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Hier wehen die Winde von Westen nach Osten, daher auch der Name Westwindzone.   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7F0D6CA4-206A-5A49-9A58-21B3ACF11F2C}"/>
              </a:ext>
            </a:extLst>
          </p:cNvPr>
          <p:cNvCxnSpPr>
            <a:cxnSpLocks/>
          </p:cNvCxnSpPr>
          <p:nvPr/>
        </p:nvCxnSpPr>
        <p:spPr>
          <a:xfrm>
            <a:off x="5869525" y="2595005"/>
            <a:ext cx="642938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F9CE5EA-1D61-F14E-A703-D5BAEEC590BD}"/>
              </a:ext>
            </a:extLst>
          </p:cNvPr>
          <p:cNvCxnSpPr>
            <a:cxnSpLocks/>
          </p:cNvCxnSpPr>
          <p:nvPr/>
        </p:nvCxnSpPr>
        <p:spPr>
          <a:xfrm>
            <a:off x="6925864" y="2595005"/>
            <a:ext cx="642938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097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Verwirbelung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>
            <a:off x="1714501" y="3614737"/>
            <a:ext cx="9224962" cy="115386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5350" h="1885574">
                <a:moveTo>
                  <a:pt x="0" y="303079"/>
                </a:moveTo>
                <a:cubicBezTo>
                  <a:pt x="326231" y="859101"/>
                  <a:pt x="652463" y="1415123"/>
                  <a:pt x="1114425" y="1646104"/>
                </a:cubicBezTo>
                <a:cubicBezTo>
                  <a:pt x="1576387" y="1877085"/>
                  <a:pt x="2181225" y="1936617"/>
                  <a:pt x="2771775" y="1688967"/>
                </a:cubicBezTo>
                <a:cubicBezTo>
                  <a:pt x="3362325" y="1441317"/>
                  <a:pt x="4107656" y="405473"/>
                  <a:pt x="4657725" y="160204"/>
                </a:cubicBezTo>
                <a:cubicBezTo>
                  <a:pt x="5207794" y="-85065"/>
                  <a:pt x="5524501" y="-35058"/>
                  <a:pt x="6072188" y="217354"/>
                </a:cubicBezTo>
                <a:cubicBezTo>
                  <a:pt x="6619875" y="469766"/>
                  <a:pt x="7536656" y="1403217"/>
                  <a:pt x="7943850" y="1674679"/>
                </a:cubicBezTo>
                <a:cubicBezTo>
                  <a:pt x="8351044" y="1946141"/>
                  <a:pt x="8433197" y="1896135"/>
                  <a:pt x="8515350" y="1846129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12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Verwirbelung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>
            <a:off x="1714501" y="3614737"/>
            <a:ext cx="9224962" cy="115386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5350" h="1885574">
                <a:moveTo>
                  <a:pt x="0" y="303079"/>
                </a:moveTo>
                <a:cubicBezTo>
                  <a:pt x="326231" y="859101"/>
                  <a:pt x="652463" y="1415123"/>
                  <a:pt x="1114425" y="1646104"/>
                </a:cubicBezTo>
                <a:cubicBezTo>
                  <a:pt x="1576387" y="1877085"/>
                  <a:pt x="2181225" y="1936617"/>
                  <a:pt x="2771775" y="1688967"/>
                </a:cubicBezTo>
                <a:cubicBezTo>
                  <a:pt x="3362325" y="1441317"/>
                  <a:pt x="4107656" y="405473"/>
                  <a:pt x="4657725" y="160204"/>
                </a:cubicBezTo>
                <a:cubicBezTo>
                  <a:pt x="5207794" y="-85065"/>
                  <a:pt x="5524501" y="-35058"/>
                  <a:pt x="6072188" y="217354"/>
                </a:cubicBezTo>
                <a:cubicBezTo>
                  <a:pt x="6619875" y="469766"/>
                  <a:pt x="7536656" y="1403217"/>
                  <a:pt x="7943850" y="1674679"/>
                </a:cubicBezTo>
                <a:cubicBezTo>
                  <a:pt x="8351044" y="1946141"/>
                  <a:pt x="8433197" y="1896135"/>
                  <a:pt x="8515350" y="1846129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>
            <a:off x="3600450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>
            <a:off x="3045630" y="2782134"/>
            <a:ext cx="1822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Luftmassen 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AA84EC0E-C1B2-1E4E-AB09-72FF193D73EF}"/>
              </a:ext>
            </a:extLst>
          </p:cNvPr>
          <p:cNvSpPr/>
          <p:nvPr/>
        </p:nvSpPr>
        <p:spPr>
          <a:xfrm>
            <a:off x="909064" y="1649088"/>
            <a:ext cx="7286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Im Bereich der Westwindzone treffen kalte Luftmassen aus dem Norden </a:t>
            </a:r>
          </a:p>
        </p:txBody>
      </p:sp>
    </p:spTree>
    <p:extLst>
      <p:ext uri="{BB962C8B-B14F-4D97-AF65-F5344CB8AC3E}">
        <p14:creationId xmlns:p14="http://schemas.microsoft.com/office/powerpoint/2010/main" val="241289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Verwirbelung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>
            <a:off x="1714501" y="3614737"/>
            <a:ext cx="9224962" cy="115386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5350" h="1885574">
                <a:moveTo>
                  <a:pt x="0" y="303079"/>
                </a:moveTo>
                <a:cubicBezTo>
                  <a:pt x="326231" y="859101"/>
                  <a:pt x="652463" y="1415123"/>
                  <a:pt x="1114425" y="1646104"/>
                </a:cubicBezTo>
                <a:cubicBezTo>
                  <a:pt x="1576387" y="1877085"/>
                  <a:pt x="2181225" y="1936617"/>
                  <a:pt x="2771775" y="1688967"/>
                </a:cubicBezTo>
                <a:cubicBezTo>
                  <a:pt x="3362325" y="1441317"/>
                  <a:pt x="4107656" y="405473"/>
                  <a:pt x="4657725" y="160204"/>
                </a:cubicBezTo>
                <a:cubicBezTo>
                  <a:pt x="5207794" y="-85065"/>
                  <a:pt x="5524501" y="-35058"/>
                  <a:pt x="6072188" y="217354"/>
                </a:cubicBezTo>
                <a:cubicBezTo>
                  <a:pt x="6619875" y="469766"/>
                  <a:pt x="7536656" y="1403217"/>
                  <a:pt x="7943850" y="1674679"/>
                </a:cubicBezTo>
                <a:cubicBezTo>
                  <a:pt x="8351044" y="1946141"/>
                  <a:pt x="8433197" y="1896135"/>
                  <a:pt x="8515350" y="1846129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>
            <a:off x="3600450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>
            <a:off x="7269956" y="3915365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>
            <a:off x="3045630" y="2782134"/>
            <a:ext cx="1822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>
            <a:off x="6657975" y="5137269"/>
            <a:ext cx="202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BDD2CE6-EEAE-49A7-BEE1-63FA99621D68}"/>
              </a:ext>
            </a:extLst>
          </p:cNvPr>
          <p:cNvSpPr/>
          <p:nvPr/>
        </p:nvSpPr>
        <p:spPr>
          <a:xfrm>
            <a:off x="909064" y="1649088"/>
            <a:ext cx="1044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Im Bereich der Westwindzone treffen kalte Luftmassen aus dem Norden und warme Luftmassen aus dem Süden aufeinander und verwirbeln. </a:t>
            </a:r>
          </a:p>
        </p:txBody>
      </p:sp>
    </p:spTree>
    <p:extLst>
      <p:ext uri="{BB962C8B-B14F-4D97-AF65-F5344CB8AC3E}">
        <p14:creationId xmlns:p14="http://schemas.microsoft.com/office/powerpoint/2010/main" val="3253907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Tiefdruckgebiete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>
            <a:off x="1714501" y="3614737"/>
            <a:ext cx="9224962" cy="115386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5350" h="1885574">
                <a:moveTo>
                  <a:pt x="0" y="303079"/>
                </a:moveTo>
                <a:cubicBezTo>
                  <a:pt x="326231" y="859101"/>
                  <a:pt x="652463" y="1415123"/>
                  <a:pt x="1114425" y="1646104"/>
                </a:cubicBezTo>
                <a:cubicBezTo>
                  <a:pt x="1576387" y="1877085"/>
                  <a:pt x="2181225" y="1936617"/>
                  <a:pt x="2771775" y="1688967"/>
                </a:cubicBezTo>
                <a:cubicBezTo>
                  <a:pt x="3362325" y="1441317"/>
                  <a:pt x="4107656" y="405473"/>
                  <a:pt x="4657725" y="160204"/>
                </a:cubicBezTo>
                <a:cubicBezTo>
                  <a:pt x="5207794" y="-85065"/>
                  <a:pt x="5524501" y="-35058"/>
                  <a:pt x="6072188" y="217354"/>
                </a:cubicBezTo>
                <a:cubicBezTo>
                  <a:pt x="6619875" y="469766"/>
                  <a:pt x="7536656" y="1403217"/>
                  <a:pt x="7943850" y="1674679"/>
                </a:cubicBezTo>
                <a:cubicBezTo>
                  <a:pt x="8351044" y="1946141"/>
                  <a:pt x="8433197" y="1896135"/>
                  <a:pt x="8515350" y="1846129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>
            <a:off x="3600450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>
            <a:off x="7269956" y="3915365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>
            <a:off x="3045630" y="2782134"/>
            <a:ext cx="1822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>
            <a:off x="6657975" y="5137269"/>
            <a:ext cx="202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0B61AFD-2831-AE41-800B-BD227CFEC4FD}"/>
              </a:ext>
            </a:extLst>
          </p:cNvPr>
          <p:cNvSpPr txBox="1"/>
          <p:nvPr/>
        </p:nvSpPr>
        <p:spPr>
          <a:xfrm>
            <a:off x="793027" y="1550791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Diese Wirbel sind Tiefdruckgebiete (Zyklonen). Sie drehen sich bei uns auf der Nordhalbkugel immer </a:t>
            </a:r>
          </a:p>
          <a:p>
            <a:r>
              <a:rPr lang="de-DE" dirty="0"/>
              <a:t>gegen den Uhrzeigersinn.</a:t>
            </a:r>
          </a:p>
        </p:txBody>
      </p:sp>
      <p:sp>
        <p:nvSpPr>
          <p:cNvPr id="7" name="Gebogener Pfeil 6">
            <a:extLst>
              <a:ext uri="{FF2B5EF4-FFF2-40B4-BE49-F238E27FC236}">
                <a16:creationId xmlns:a16="http://schemas.microsoft.com/office/drawing/2014/main" id="{7E3A12DF-5F68-BF46-B077-C570A2E676A9}"/>
              </a:ext>
            </a:extLst>
          </p:cNvPr>
          <p:cNvSpPr/>
          <p:nvPr/>
        </p:nvSpPr>
        <p:spPr>
          <a:xfrm rot="16200000" flipH="1">
            <a:off x="5540813" y="3300381"/>
            <a:ext cx="1110373" cy="1209535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7" name="Gebogener Pfeil 26">
            <a:extLst>
              <a:ext uri="{FF2B5EF4-FFF2-40B4-BE49-F238E27FC236}">
                <a16:creationId xmlns:a16="http://schemas.microsoft.com/office/drawing/2014/main" id="{103523E9-DE26-A049-A874-192CB349040A}"/>
              </a:ext>
            </a:extLst>
          </p:cNvPr>
          <p:cNvSpPr/>
          <p:nvPr/>
        </p:nvSpPr>
        <p:spPr>
          <a:xfrm rot="5400000" flipH="1">
            <a:off x="5540813" y="3310597"/>
            <a:ext cx="1110373" cy="1209535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00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65956-F25D-C742-B28E-FDAEC2D1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Tiefdruckgebiete</a:t>
            </a:r>
          </a:p>
        </p:txBody>
      </p:sp>
      <p:sp>
        <p:nvSpPr>
          <p:cNvPr id="13" name="Freihandform 12">
            <a:extLst>
              <a:ext uri="{FF2B5EF4-FFF2-40B4-BE49-F238E27FC236}">
                <a16:creationId xmlns:a16="http://schemas.microsoft.com/office/drawing/2014/main" id="{B45C3E8E-E818-394F-92B8-C12AC3E0A42A}"/>
              </a:ext>
            </a:extLst>
          </p:cNvPr>
          <p:cNvSpPr/>
          <p:nvPr/>
        </p:nvSpPr>
        <p:spPr>
          <a:xfrm>
            <a:off x="1714501" y="3614737"/>
            <a:ext cx="9224962" cy="1153869"/>
          </a:xfrm>
          <a:custGeom>
            <a:avLst/>
            <a:gdLst>
              <a:gd name="connsiteX0" fmla="*/ 0 w 8515350"/>
              <a:gd name="connsiteY0" fmla="*/ 303079 h 1885574"/>
              <a:gd name="connsiteX1" fmla="*/ 1114425 w 8515350"/>
              <a:gd name="connsiteY1" fmla="*/ 1646104 h 1885574"/>
              <a:gd name="connsiteX2" fmla="*/ 2771775 w 8515350"/>
              <a:gd name="connsiteY2" fmla="*/ 1688967 h 1885574"/>
              <a:gd name="connsiteX3" fmla="*/ 4657725 w 8515350"/>
              <a:gd name="connsiteY3" fmla="*/ 160204 h 1885574"/>
              <a:gd name="connsiteX4" fmla="*/ 6072188 w 8515350"/>
              <a:gd name="connsiteY4" fmla="*/ 217354 h 1885574"/>
              <a:gd name="connsiteX5" fmla="*/ 7943850 w 8515350"/>
              <a:gd name="connsiteY5" fmla="*/ 1674679 h 1885574"/>
              <a:gd name="connsiteX6" fmla="*/ 8515350 w 8515350"/>
              <a:gd name="connsiteY6" fmla="*/ 1846129 h 1885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5350" h="1885574">
                <a:moveTo>
                  <a:pt x="0" y="303079"/>
                </a:moveTo>
                <a:cubicBezTo>
                  <a:pt x="326231" y="859101"/>
                  <a:pt x="652463" y="1415123"/>
                  <a:pt x="1114425" y="1646104"/>
                </a:cubicBezTo>
                <a:cubicBezTo>
                  <a:pt x="1576387" y="1877085"/>
                  <a:pt x="2181225" y="1936617"/>
                  <a:pt x="2771775" y="1688967"/>
                </a:cubicBezTo>
                <a:cubicBezTo>
                  <a:pt x="3362325" y="1441317"/>
                  <a:pt x="4107656" y="405473"/>
                  <a:pt x="4657725" y="160204"/>
                </a:cubicBezTo>
                <a:cubicBezTo>
                  <a:pt x="5207794" y="-85065"/>
                  <a:pt x="5524501" y="-35058"/>
                  <a:pt x="6072188" y="217354"/>
                </a:cubicBezTo>
                <a:cubicBezTo>
                  <a:pt x="6619875" y="469766"/>
                  <a:pt x="7536656" y="1403217"/>
                  <a:pt x="7943850" y="1674679"/>
                </a:cubicBezTo>
                <a:cubicBezTo>
                  <a:pt x="8351044" y="1946141"/>
                  <a:pt x="8433197" y="1896135"/>
                  <a:pt x="8515350" y="1846129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AF17FEE5-D7EF-0E49-86B8-FB5537D6B80D}"/>
              </a:ext>
            </a:extLst>
          </p:cNvPr>
          <p:cNvSpPr/>
          <p:nvPr/>
        </p:nvSpPr>
        <p:spPr>
          <a:xfrm>
            <a:off x="3600450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D9D5D79D-4EE4-1447-B533-488EF7A00768}"/>
              </a:ext>
            </a:extLst>
          </p:cNvPr>
          <p:cNvSpPr/>
          <p:nvPr/>
        </p:nvSpPr>
        <p:spPr>
          <a:xfrm>
            <a:off x="7269956" y="3915365"/>
            <a:ext cx="484632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AE7633-2736-F147-A831-E72055A17E51}"/>
              </a:ext>
            </a:extLst>
          </p:cNvPr>
          <p:cNvSpPr txBox="1"/>
          <p:nvPr/>
        </p:nvSpPr>
        <p:spPr>
          <a:xfrm>
            <a:off x="3045630" y="2782134"/>
            <a:ext cx="1822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kalte Luftmassen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1CD6DA1-0DE5-0E4D-AA4A-96DC8695BD7C}"/>
              </a:ext>
            </a:extLst>
          </p:cNvPr>
          <p:cNvSpPr txBox="1"/>
          <p:nvPr/>
        </p:nvSpPr>
        <p:spPr>
          <a:xfrm>
            <a:off x="6657975" y="5137269"/>
            <a:ext cx="202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warme</a:t>
            </a:r>
            <a:r>
              <a:rPr lang="de-DE" dirty="0"/>
              <a:t> </a:t>
            </a:r>
            <a:r>
              <a:rPr lang="de-DE" dirty="0">
                <a:solidFill>
                  <a:srgbClr val="C00000"/>
                </a:solidFill>
              </a:rPr>
              <a:t>Luftmassen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0B61AFD-2831-AE41-800B-BD227CFEC4FD}"/>
              </a:ext>
            </a:extLst>
          </p:cNvPr>
          <p:cNvSpPr txBox="1"/>
          <p:nvPr/>
        </p:nvSpPr>
        <p:spPr>
          <a:xfrm>
            <a:off x="793027" y="1550791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Diese Wirbel sind Tiefdruckgebiete (Zyklonen). Sie drehen sich bei uns auf der Nordhalbkugel immer </a:t>
            </a:r>
          </a:p>
          <a:p>
            <a:r>
              <a:rPr lang="de-DE" dirty="0"/>
              <a:t>gegen den Uhrzeigersinn.</a:t>
            </a:r>
          </a:p>
        </p:txBody>
      </p:sp>
      <p:sp>
        <p:nvSpPr>
          <p:cNvPr id="7" name="Gebogener Pfeil 6">
            <a:extLst>
              <a:ext uri="{FF2B5EF4-FFF2-40B4-BE49-F238E27FC236}">
                <a16:creationId xmlns:a16="http://schemas.microsoft.com/office/drawing/2014/main" id="{7E3A12DF-5F68-BF46-B077-C570A2E676A9}"/>
              </a:ext>
            </a:extLst>
          </p:cNvPr>
          <p:cNvSpPr/>
          <p:nvPr/>
        </p:nvSpPr>
        <p:spPr>
          <a:xfrm rot="16200000" flipH="1">
            <a:off x="5540813" y="3300381"/>
            <a:ext cx="1110373" cy="1209535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7" name="Gebogener Pfeil 26">
            <a:extLst>
              <a:ext uri="{FF2B5EF4-FFF2-40B4-BE49-F238E27FC236}">
                <a16:creationId xmlns:a16="http://schemas.microsoft.com/office/drawing/2014/main" id="{103523E9-DE26-A049-A874-192CB349040A}"/>
              </a:ext>
            </a:extLst>
          </p:cNvPr>
          <p:cNvSpPr/>
          <p:nvPr/>
        </p:nvSpPr>
        <p:spPr>
          <a:xfrm rot="5400000" flipH="1">
            <a:off x="5540813" y="3310597"/>
            <a:ext cx="1110373" cy="1209535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585FD6-7D84-144B-8B1F-C39EDCF34F80}"/>
              </a:ext>
            </a:extLst>
          </p:cNvPr>
          <p:cNvSpPr txBox="1"/>
          <p:nvPr/>
        </p:nvSpPr>
        <p:spPr>
          <a:xfrm>
            <a:off x="5895288" y="3499865"/>
            <a:ext cx="4014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dirty="0">
                <a:solidFill>
                  <a:schemeClr val="accent1"/>
                </a:solidFill>
              </a:rPr>
              <a:t>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24D9153-8A05-4346-92B0-42B3BE86FD06}"/>
              </a:ext>
            </a:extLst>
          </p:cNvPr>
          <p:cNvSpPr txBox="1"/>
          <p:nvPr/>
        </p:nvSpPr>
        <p:spPr>
          <a:xfrm>
            <a:off x="793027" y="2203271"/>
            <a:ext cx="7656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Diese Tiefdruckgebiete werden in Wetterkarten mit einem großen T bezeichnet.</a:t>
            </a:r>
          </a:p>
        </p:txBody>
      </p:sp>
    </p:spTree>
    <p:extLst>
      <p:ext uri="{BB962C8B-B14F-4D97-AF65-F5344CB8AC3E}">
        <p14:creationId xmlns:p14="http://schemas.microsoft.com/office/powerpoint/2010/main" val="1691940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Microsoft Office PowerPoint</Application>
  <PresentationFormat>Breitbild</PresentationFormat>
  <Paragraphs>72</Paragraphs>
  <Slides>16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Die Westwindzone </vt:lpstr>
      <vt:lpstr>Die Westwindzone </vt:lpstr>
      <vt:lpstr>Die Westwindzone </vt:lpstr>
      <vt:lpstr>Die Westwindzone </vt:lpstr>
      <vt:lpstr>Verwirbelung</vt:lpstr>
      <vt:lpstr>Verwirbelung</vt:lpstr>
      <vt:lpstr>Verwirbelung</vt:lpstr>
      <vt:lpstr>Tiefdruckgebiete</vt:lpstr>
      <vt:lpstr>Tiefdruckgebiete</vt:lpstr>
      <vt:lpstr>Transport</vt:lpstr>
      <vt:lpstr>Transport</vt:lpstr>
      <vt:lpstr>Fronten</vt:lpstr>
      <vt:lpstr>Fronten</vt:lpstr>
      <vt:lpstr>Fronten</vt:lpstr>
      <vt:lpstr>Westwind</vt:lpstr>
      <vt:lpstr>Okklusion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Westwindzone</dc:title>
  <dc:creator>Sarah Cioca</dc:creator>
  <cp:lastModifiedBy>Matthias</cp:lastModifiedBy>
  <cp:revision>33</cp:revision>
  <dcterms:created xsi:type="dcterms:W3CDTF">2020-04-04T09:37:39Z</dcterms:created>
  <dcterms:modified xsi:type="dcterms:W3CDTF">2021-06-01T12:09:10Z</dcterms:modified>
</cp:coreProperties>
</file>