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Rechteck 4"/>
          <p:cNvSpPr/>
          <p:nvPr userDrawn="1"/>
        </p:nvSpPr>
        <p:spPr>
          <a:xfrm>
            <a:off x="179512" y="6525344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900" kern="1200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Stand: 2022	Fachkraft Gastronomie, Fachmann/Fachfrau für Systemgastronomie,</a:t>
            </a:r>
            <a:r>
              <a:rPr lang="de-DE" sz="900" kern="1200" baseline="0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de-DE" sz="900" kern="1200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Fachmann/Fachfrau für Restaurants und Veranstaltungsgastronomie, Fachkraft Küche, Koch/Köchin, Hotelfachmann/Hotelfachfrau, Kaufmann/Kauffrau für Hotelmanagement</a:t>
            </a:r>
            <a:endParaRPr lang="de-DE" sz="900" kern="12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1250" Type="http://schemas.openxmlformats.org/officeDocument/2006/relationships/image" Target="../media/image2.png"/><Relationship Id="rId1284" Type="http://schemas.openxmlformats.org/officeDocument/2006/relationships/image" Target="../media/image5.png"/><Relationship Id="rId128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1249" Type="http://schemas.openxmlformats.org/officeDocument/2006/relationships/image" Target="../../word/media/image1246.svg"/><Relationship Id="rId1282" Type="http://schemas.openxmlformats.org/officeDocument/2006/relationships/image" Target="../media/image3.png"/><Relationship Id="rId631" Type="http://schemas.openxmlformats.org/officeDocument/2006/relationships/image" Target="../../word/media/image628.svg"/><Relationship Id="rId657" Type="http://schemas.openxmlformats.org/officeDocument/2006/relationships/image" Target="../../word/media/image654.svg"/><Relationship Id="rId57" Type="http://schemas.openxmlformats.org/officeDocument/2006/relationships/image" Target="../../word/media/image54.svg"/><Relationship Id="rId601" Type="http://schemas.openxmlformats.org/officeDocument/2006/relationships/image" Target="../../word/media/image598.svg"/><Relationship Id="rId1286" Type="http://schemas.openxmlformats.org/officeDocument/2006/relationships/image" Target="../media/image7.png"/><Relationship Id="rId1281" Type="http://schemas.openxmlformats.org/officeDocument/2006/relationships/image" Target="../../word/media/image1278.svg"/><Relationship Id="rId1285" Type="http://schemas.openxmlformats.org/officeDocument/2006/relationships/image" Target="../media/image6.png"/><Relationship Id="rId1637" Type="http://schemas.openxmlformats.org/officeDocument/2006/relationships/image" Target="../../word/media/image163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07580" y="205334"/>
            <a:ext cx="87033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Organizer: Lernfeld 2 – Buchführungsarbeiten durchführen</a:t>
            </a:r>
            <a:endParaRPr lang="de-DE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2" name="Textfeld 111"/>
          <p:cNvSpPr txBox="1"/>
          <p:nvPr/>
        </p:nvSpPr>
        <p:spPr>
          <a:xfrm>
            <a:off x="211381" y="687994"/>
            <a:ext cx="854188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verfügen über die Kompetenz, Buchführungsarbeiten der Mandantinnen und Mandanten durchzuführen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 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1" name="Grafik 170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8133986">
            <a:off x="2606225" y="1676831"/>
            <a:ext cx="412220" cy="445170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302312" y="1744197"/>
            <a:ext cx="222333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Unternehmen der Mandantin/des Mandanten kennenlernen und Buchführungspflicht beurteilen </a:t>
            </a:r>
            <a:endParaRPr lang="de-DE" sz="4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7" name="Rechteck 76"/>
          <p:cNvSpPr/>
          <p:nvPr/>
        </p:nvSpPr>
        <p:spPr>
          <a:xfrm>
            <a:off x="3341575" y="1710276"/>
            <a:ext cx="2238537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Inventur</a:t>
            </a:r>
            <a:r>
              <a:rPr lang="de-DE" sz="1000" i="1" dirty="0">
                <a:latin typeface="Arial" panose="020B0604020202020204" pitchFamily="34" charset="0"/>
                <a:cs typeface="Arial" panose="020B0604020202020204" pitchFamily="34" charset="0"/>
              </a:rPr>
              <a:t>, Inventar, Bilanz, Gewinn- und Verlustrechnung</a:t>
            </a:r>
          </a:p>
        </p:txBody>
      </p:sp>
      <p:sp>
        <p:nvSpPr>
          <p:cNvPr id="2" name="Rechteck 1"/>
          <p:cNvSpPr/>
          <p:nvPr/>
        </p:nvSpPr>
        <p:spPr>
          <a:xfrm>
            <a:off x="3254427" y="2159590"/>
            <a:ext cx="2534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Ablauf der Jahresabschlusserstellung mithilfe der </a:t>
            </a:r>
            <a:r>
              <a:rPr lang="de-DE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GoB</a:t>
            </a:r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 darstellen</a:t>
            </a:r>
          </a:p>
        </p:txBody>
      </p:sp>
      <p:pic>
        <p:nvPicPr>
          <p:cNvPr id="62" name="Grafik 61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7780135">
            <a:off x="5872327" y="1611663"/>
            <a:ext cx="412220" cy="445170"/>
          </a:xfrm>
          <a:prstGeom prst="rect">
            <a:avLst/>
          </a:prstGeom>
        </p:spPr>
      </p:pic>
      <p:sp>
        <p:nvSpPr>
          <p:cNvPr id="65" name="Inhaltsplatzhalter 2"/>
          <p:cNvSpPr txBox="1">
            <a:spLocks/>
          </p:cNvSpPr>
          <p:nvPr/>
        </p:nvSpPr>
        <p:spPr>
          <a:xfrm>
            <a:off x="104359" y="6502141"/>
            <a:ext cx="8712968" cy="22144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tabLst>
                <a:tab pos="3138488" algn="l"/>
              </a:tabLst>
            </a:pPr>
            <a:r>
              <a:rPr lang="de-DE" sz="9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 2023	Steuerfachangestellter/Steuerfachangestellte</a:t>
            </a:r>
            <a:endParaRPr lang="de-DE" sz="9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460115" y="2056156"/>
            <a:ext cx="25368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Belege der Mandantin/des Mandanten sichten und Konten zuordnen</a:t>
            </a:r>
          </a:p>
        </p:txBody>
      </p:sp>
      <p:sp>
        <p:nvSpPr>
          <p:cNvPr id="6" name="Rechteck 5"/>
          <p:cNvSpPr/>
          <p:nvPr/>
        </p:nvSpPr>
        <p:spPr>
          <a:xfrm>
            <a:off x="7227692" y="4061133"/>
            <a:ext cx="13676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Auf Konten buchen</a:t>
            </a:r>
            <a:endParaRPr lang="de-DE" sz="1000" dirty="0"/>
          </a:p>
        </p:txBody>
      </p:sp>
      <p:sp>
        <p:nvSpPr>
          <p:cNvPr id="7" name="Rechteck 6"/>
          <p:cNvSpPr/>
          <p:nvPr/>
        </p:nvSpPr>
        <p:spPr>
          <a:xfrm>
            <a:off x="5600664" y="5460733"/>
            <a:ext cx="234166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Private Geldentnahmen und -einlagen sowie private Steuern buchen</a:t>
            </a:r>
            <a:endParaRPr lang="de-DE" sz="1000" dirty="0"/>
          </a:p>
        </p:txBody>
      </p:sp>
      <p:sp>
        <p:nvSpPr>
          <p:cNvPr id="8" name="Rechteck 7"/>
          <p:cNvSpPr/>
          <p:nvPr/>
        </p:nvSpPr>
        <p:spPr>
          <a:xfrm>
            <a:off x="2917102" y="5203423"/>
            <a:ext cx="199546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Buchungen im Warenverkehr vornehmen und analysieren</a:t>
            </a:r>
          </a:p>
        </p:txBody>
      </p:sp>
      <p:sp>
        <p:nvSpPr>
          <p:cNvPr id="9" name="Rechteck 8"/>
          <p:cNvSpPr/>
          <p:nvPr/>
        </p:nvSpPr>
        <p:spPr>
          <a:xfrm>
            <a:off x="500343" y="4816831"/>
            <a:ext cx="175557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Betriebswirtschaftlichen Kurzbericht erstellen und erläutern</a:t>
            </a:r>
            <a:endParaRPr lang="de-DE" sz="1000" dirty="0"/>
          </a:p>
        </p:txBody>
      </p:sp>
      <p:sp>
        <p:nvSpPr>
          <p:cNvPr id="10" name="Rechteck 9"/>
          <p:cNvSpPr/>
          <p:nvPr/>
        </p:nvSpPr>
        <p:spPr>
          <a:xfrm>
            <a:off x="222199" y="4530240"/>
            <a:ext cx="218040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i="1" dirty="0">
                <a:latin typeface="Arial" panose="020B0604020202020204" pitchFamily="34" charset="0"/>
                <a:cs typeface="Arial" panose="020B0604020202020204" pitchFamily="34" charset="0"/>
              </a:rPr>
              <a:t>Betriebswirtschaftlicher Kurzbericht</a:t>
            </a:r>
          </a:p>
        </p:txBody>
      </p:sp>
      <p:sp>
        <p:nvSpPr>
          <p:cNvPr id="11" name="Rechteck 10"/>
          <p:cNvSpPr/>
          <p:nvPr/>
        </p:nvSpPr>
        <p:spPr>
          <a:xfrm>
            <a:off x="207580" y="3398928"/>
            <a:ext cx="259005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Durchführung der Monatsbuchführung der Mandantin/des Mandanten verbessern</a:t>
            </a:r>
          </a:p>
        </p:txBody>
      </p:sp>
      <p:cxnSp>
        <p:nvCxnSpPr>
          <p:cNvPr id="17" name="Gerade Verbindung mit Pfeil 16"/>
          <p:cNvCxnSpPr/>
          <p:nvPr/>
        </p:nvCxnSpPr>
        <p:spPr>
          <a:xfrm flipH="1" flipV="1">
            <a:off x="7888266" y="2762550"/>
            <a:ext cx="10064" cy="439950"/>
          </a:xfrm>
          <a:prstGeom prst="straightConnector1">
            <a:avLst/>
          </a:prstGeom>
          <a:ln w="22225">
            <a:solidFill>
              <a:schemeClr val="bg1">
                <a:lumMod val="8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ck 21"/>
          <p:cNvSpPr/>
          <p:nvPr/>
        </p:nvSpPr>
        <p:spPr>
          <a:xfrm>
            <a:off x="413007" y="1464055"/>
            <a:ext cx="223971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i="1" dirty="0">
                <a:latin typeface="Arial" panose="020B0604020202020204" pitchFamily="34" charset="0"/>
                <a:cs typeface="Arial" panose="020B0604020202020204" pitchFamily="34" charset="0"/>
              </a:rPr>
              <a:t>steuerrechtliche Buchführungspflicht</a:t>
            </a:r>
          </a:p>
        </p:txBody>
      </p:sp>
      <p:sp>
        <p:nvSpPr>
          <p:cNvPr id="24" name="Rechteck 23"/>
          <p:cNvSpPr/>
          <p:nvPr/>
        </p:nvSpPr>
        <p:spPr>
          <a:xfrm>
            <a:off x="5669540" y="4994909"/>
            <a:ext cx="22617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i="1" dirty="0">
                <a:latin typeface="Arial" panose="020B0604020202020204" pitchFamily="34" charset="0"/>
                <a:cs typeface="Arial" panose="020B0604020202020204" pitchFamily="34" charset="0"/>
              </a:rPr>
              <a:t>private Geldentnahmen,-einlagen und private </a:t>
            </a:r>
            <a:r>
              <a:rPr lang="de-DE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Steuern</a:t>
            </a:r>
            <a:endParaRPr lang="de-DE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3318913" y="4931132"/>
            <a:ext cx="11897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i="1" dirty="0">
                <a:latin typeface="Arial" panose="020B0604020202020204" pitchFamily="34" charset="0"/>
                <a:cs typeface="Arial" panose="020B0604020202020204" pitchFamily="34" charset="0"/>
              </a:rPr>
              <a:t>Warenbuchungen</a:t>
            </a:r>
          </a:p>
        </p:txBody>
      </p:sp>
      <p:pic>
        <p:nvPicPr>
          <p:cNvPr id="42" name="Grafik 41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4768856">
            <a:off x="8075597" y="5167173"/>
            <a:ext cx="412220" cy="445170"/>
          </a:xfrm>
          <a:prstGeom prst="rect">
            <a:avLst/>
          </a:prstGeom>
        </p:spPr>
      </p:pic>
      <p:pic>
        <p:nvPicPr>
          <p:cNvPr id="43" name="Grafik 42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7645887">
            <a:off x="4993800" y="5744946"/>
            <a:ext cx="412220" cy="445170"/>
          </a:xfrm>
          <a:prstGeom prst="rect">
            <a:avLst/>
          </a:prstGeom>
        </p:spPr>
      </p:pic>
      <p:pic>
        <p:nvPicPr>
          <p:cNvPr id="44" name="Grafik 43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9344515">
            <a:off x="2242411" y="5366815"/>
            <a:ext cx="412220" cy="445170"/>
          </a:xfrm>
          <a:prstGeom prst="rect">
            <a:avLst/>
          </a:prstGeom>
        </p:spPr>
      </p:pic>
      <p:cxnSp>
        <p:nvCxnSpPr>
          <p:cNvPr id="45" name="Gerade Verbindung mit Pfeil 44"/>
          <p:cNvCxnSpPr/>
          <p:nvPr/>
        </p:nvCxnSpPr>
        <p:spPr>
          <a:xfrm>
            <a:off x="1534039" y="4041789"/>
            <a:ext cx="0" cy="344894"/>
          </a:xfrm>
          <a:prstGeom prst="straightConnector1">
            <a:avLst/>
          </a:prstGeom>
          <a:ln w="22225">
            <a:solidFill>
              <a:schemeClr val="bg1">
                <a:lumMod val="8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Grafik 48" descr="Chevronpfeile RNL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81"/>
              </a:ext>
            </a:extLst>
          </a:blip>
          <a:stretch>
            <a:fillRect/>
          </a:stretch>
        </p:blipFill>
        <p:spPr>
          <a:xfrm rot="16200000">
            <a:off x="3707849" y="2669313"/>
            <a:ext cx="457200" cy="457200"/>
          </a:xfrm>
          <a:prstGeom prst="rect">
            <a:avLst/>
          </a:prstGeom>
        </p:spPr>
      </p:pic>
      <p:sp>
        <p:nvSpPr>
          <p:cNvPr id="29" name="Rechteck 28"/>
          <p:cNvSpPr/>
          <p:nvPr/>
        </p:nvSpPr>
        <p:spPr>
          <a:xfrm>
            <a:off x="4163999" y="2643836"/>
            <a:ext cx="8644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Inventur Inventar </a:t>
            </a: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Bilanz, </a:t>
            </a:r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GuV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feld 29"/>
          <p:cNvSpPr txBox="1"/>
          <p:nvPr/>
        </p:nvSpPr>
        <p:spPr>
          <a:xfrm>
            <a:off x="2316415" y="2214342"/>
            <a:ext cx="3725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sz="20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5416803" y="1854076"/>
            <a:ext cx="3725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sz="20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Grafik 32" descr="Fragen"/>
          <p:cNvPicPr>
            <a:picLocks noChangeAspect="1"/>
          </p:cNvPicPr>
          <p:nvPr/>
        </p:nvPicPr>
        <p:blipFill>
          <a:blip r:embed="rId128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31"/>
              </a:ext>
            </a:extLst>
          </a:blip>
          <a:stretch>
            <a:fillRect/>
          </a:stretch>
        </p:blipFill>
        <p:spPr>
          <a:xfrm>
            <a:off x="1049939" y="2319987"/>
            <a:ext cx="482926" cy="482926"/>
          </a:xfrm>
          <a:prstGeom prst="rect">
            <a:avLst/>
          </a:prstGeom>
        </p:spPr>
      </p:pic>
      <p:pic>
        <p:nvPicPr>
          <p:cNvPr id="34" name="Grafik 33" descr="Fragen"/>
          <p:cNvPicPr>
            <a:picLocks noChangeAspect="1"/>
          </p:cNvPicPr>
          <p:nvPr/>
        </p:nvPicPr>
        <p:blipFill>
          <a:blip r:embed="rId128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31"/>
              </a:ext>
            </a:extLst>
          </a:blip>
          <a:stretch>
            <a:fillRect/>
          </a:stretch>
        </p:blipFill>
        <p:spPr>
          <a:xfrm>
            <a:off x="5084484" y="2496718"/>
            <a:ext cx="482926" cy="482926"/>
          </a:xfrm>
          <a:prstGeom prst="rect">
            <a:avLst/>
          </a:prstGeom>
        </p:spPr>
      </p:pic>
      <p:pic>
        <p:nvPicPr>
          <p:cNvPr id="36" name="Grafik 35" descr="Lupe"/>
          <p:cNvPicPr>
            <a:picLocks noChangeAspect="1"/>
          </p:cNvPicPr>
          <p:nvPr/>
        </p:nvPicPr>
        <p:blipFill>
          <a:blip r:embed="rId128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57"/>
              </a:ext>
            </a:extLst>
          </a:blip>
          <a:stretch>
            <a:fillRect/>
          </a:stretch>
        </p:blipFill>
        <p:spPr>
          <a:xfrm>
            <a:off x="6707489" y="2454593"/>
            <a:ext cx="410426" cy="410426"/>
          </a:xfrm>
          <a:prstGeom prst="rect">
            <a:avLst/>
          </a:prstGeom>
        </p:spPr>
      </p:pic>
      <p:sp>
        <p:nvSpPr>
          <p:cNvPr id="13" name="Rechteck 12"/>
          <p:cNvSpPr/>
          <p:nvPr/>
        </p:nvSpPr>
        <p:spPr>
          <a:xfrm>
            <a:off x="8010810" y="2449590"/>
            <a:ext cx="986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analoge Belege</a:t>
            </a:r>
          </a:p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digitale Belege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6787262" y="2910898"/>
            <a:ext cx="94128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Kontenrahmen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hteck 38"/>
          <p:cNvSpPr/>
          <p:nvPr/>
        </p:nvSpPr>
        <p:spPr>
          <a:xfrm>
            <a:off x="8106384" y="4571497"/>
            <a:ext cx="94128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Kontenrahmen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Grafik 39" descr="Checkliste RNL"/>
          <p:cNvPicPr>
            <a:picLocks noChangeAspect="1"/>
          </p:cNvPicPr>
          <p:nvPr/>
        </p:nvPicPr>
        <p:blipFill>
          <a:blip r:embed="rId128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57"/>
              </a:ext>
            </a:extLst>
          </a:blip>
          <a:stretch>
            <a:fillRect/>
          </a:stretch>
        </p:blipFill>
        <p:spPr>
          <a:xfrm>
            <a:off x="7133107" y="2451113"/>
            <a:ext cx="418786" cy="418786"/>
          </a:xfrm>
          <a:prstGeom prst="rect">
            <a:avLst/>
          </a:prstGeom>
        </p:spPr>
      </p:pic>
      <p:sp>
        <p:nvSpPr>
          <p:cNvPr id="41" name="Rechteck 40"/>
          <p:cNvSpPr/>
          <p:nvPr/>
        </p:nvSpPr>
        <p:spPr>
          <a:xfrm>
            <a:off x="7365964" y="4343186"/>
            <a:ext cx="9733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Buchungssätze</a:t>
            </a:r>
          </a:p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T-Konten</a:t>
            </a:r>
          </a:p>
        </p:txBody>
      </p:sp>
      <p:sp>
        <p:nvSpPr>
          <p:cNvPr id="46" name="Rechteck 45"/>
          <p:cNvSpPr/>
          <p:nvPr/>
        </p:nvSpPr>
        <p:spPr>
          <a:xfrm>
            <a:off x="6888851" y="6243609"/>
            <a:ext cx="94128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Kontenrahmen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hteck 47"/>
          <p:cNvSpPr/>
          <p:nvPr/>
        </p:nvSpPr>
        <p:spPr>
          <a:xfrm>
            <a:off x="6148431" y="6015298"/>
            <a:ext cx="9733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Buchungssätze</a:t>
            </a:r>
          </a:p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T-Konten</a:t>
            </a:r>
          </a:p>
        </p:txBody>
      </p:sp>
      <p:sp>
        <p:nvSpPr>
          <p:cNvPr id="50" name="Rechteck 49"/>
          <p:cNvSpPr/>
          <p:nvPr/>
        </p:nvSpPr>
        <p:spPr>
          <a:xfrm>
            <a:off x="3865516" y="5827181"/>
            <a:ext cx="94128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Kontenrahmen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hteck 50"/>
          <p:cNvSpPr/>
          <p:nvPr/>
        </p:nvSpPr>
        <p:spPr>
          <a:xfrm>
            <a:off x="3125096" y="5598870"/>
            <a:ext cx="9733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Buchungssätze</a:t>
            </a:r>
          </a:p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T-Konten</a:t>
            </a:r>
          </a:p>
        </p:txBody>
      </p:sp>
      <p:sp>
        <p:nvSpPr>
          <p:cNvPr id="53" name="Rechteck 52"/>
          <p:cNvSpPr/>
          <p:nvPr/>
        </p:nvSpPr>
        <p:spPr>
          <a:xfrm>
            <a:off x="2850832" y="5952828"/>
            <a:ext cx="119776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Wareneinsatz</a:t>
            </a:r>
          </a:p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Rohgewinn/-verlust</a:t>
            </a:r>
          </a:p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Reingewinn/-verlust</a:t>
            </a:r>
          </a:p>
        </p:txBody>
      </p:sp>
      <p:pic>
        <p:nvPicPr>
          <p:cNvPr id="54" name="Grafik 53" descr="Fragen"/>
          <p:cNvPicPr>
            <a:picLocks noChangeAspect="1"/>
          </p:cNvPicPr>
          <p:nvPr/>
        </p:nvPicPr>
        <p:blipFill>
          <a:blip r:embed="rId128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31"/>
              </a:ext>
            </a:extLst>
          </a:blip>
          <a:stretch>
            <a:fillRect/>
          </a:stretch>
        </p:blipFill>
        <p:spPr>
          <a:xfrm>
            <a:off x="1219864" y="5263255"/>
            <a:ext cx="482926" cy="482926"/>
          </a:xfrm>
          <a:prstGeom prst="rect">
            <a:avLst/>
          </a:prstGeom>
        </p:spPr>
      </p:pic>
      <p:pic>
        <p:nvPicPr>
          <p:cNvPr id="55" name="Grafik 54" descr="Papier"/>
          <p:cNvPicPr>
            <a:picLocks noChangeAspect="1"/>
          </p:cNvPicPr>
          <p:nvPr/>
        </p:nvPicPr>
        <p:blipFill>
          <a:blip r:embed="rId128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1"/>
              </a:ext>
            </a:extLst>
          </a:blip>
          <a:stretch>
            <a:fillRect/>
          </a:stretch>
        </p:blipFill>
        <p:spPr>
          <a:xfrm>
            <a:off x="730568" y="5414327"/>
            <a:ext cx="432590" cy="432590"/>
          </a:xfrm>
          <a:prstGeom prst="rect">
            <a:avLst/>
          </a:prstGeom>
        </p:spPr>
      </p:pic>
      <p:pic>
        <p:nvPicPr>
          <p:cNvPr id="56" name="Grafik 55" descr="Daumen-hoch-Zeichen"/>
          <p:cNvPicPr>
            <a:picLocks noChangeAspect="1"/>
          </p:cNvPicPr>
          <p:nvPr/>
        </p:nvPicPr>
        <p:blipFill>
          <a:blip r:embed="rId128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637"/>
              </a:ext>
            </a:extLst>
          </a:blip>
          <a:stretch>
            <a:fillRect/>
          </a:stretch>
        </p:blipFill>
        <p:spPr>
          <a:xfrm>
            <a:off x="476664" y="3927638"/>
            <a:ext cx="295201" cy="295201"/>
          </a:xfrm>
          <a:prstGeom prst="rect">
            <a:avLst/>
          </a:prstGeom>
        </p:spPr>
      </p:pic>
      <p:pic>
        <p:nvPicPr>
          <p:cNvPr id="59" name="Grafik 58" descr="Daumen-hoch-Zeichen"/>
          <p:cNvPicPr>
            <a:picLocks noChangeAspect="1"/>
          </p:cNvPicPr>
          <p:nvPr/>
        </p:nvPicPr>
        <p:blipFill>
          <a:blip r:embed="rId128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637"/>
              </a:ext>
            </a:extLst>
          </a:blip>
          <a:stretch>
            <a:fillRect/>
          </a:stretch>
        </p:blipFill>
        <p:spPr>
          <a:xfrm rot="10800000">
            <a:off x="800318" y="3927637"/>
            <a:ext cx="295201" cy="295201"/>
          </a:xfrm>
          <a:prstGeom prst="rect">
            <a:avLst/>
          </a:prstGeom>
        </p:spPr>
      </p:pic>
      <p:sp>
        <p:nvSpPr>
          <p:cNvPr id="57" name="Rechteck 56"/>
          <p:cNvSpPr/>
          <p:nvPr/>
        </p:nvSpPr>
        <p:spPr>
          <a:xfrm>
            <a:off x="1984520" y="2259955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HGB</a:t>
            </a:r>
          </a:p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Rechteck 62"/>
          <p:cNvSpPr/>
          <p:nvPr/>
        </p:nvSpPr>
        <p:spPr>
          <a:xfrm>
            <a:off x="5123740" y="1960038"/>
            <a:ext cx="43473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HGB</a:t>
            </a:r>
          </a:p>
        </p:txBody>
      </p:sp>
      <p:sp>
        <p:nvSpPr>
          <p:cNvPr id="58" name="Rechteck 57"/>
          <p:cNvSpPr/>
          <p:nvPr/>
        </p:nvSpPr>
        <p:spPr>
          <a:xfrm>
            <a:off x="6782985" y="3472713"/>
            <a:ext cx="221399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i="1" dirty="0">
                <a:latin typeface="Arial" panose="020B0604020202020204" pitchFamily="34" charset="0"/>
                <a:ea typeface="Times New Roman" panose="02020603050405020304" pitchFamily="18" charset="0"/>
              </a:rPr>
              <a:t>aktive und passive Bestandskonten, Debitoren und Kreditoren, Aufwands- und Ertragskonten</a:t>
            </a:r>
            <a:endParaRPr lang="de-DE" sz="1000" dirty="0"/>
          </a:p>
        </p:txBody>
      </p:sp>
      <p:sp>
        <p:nvSpPr>
          <p:cNvPr id="60" name="Rechteck 59"/>
          <p:cNvSpPr/>
          <p:nvPr/>
        </p:nvSpPr>
        <p:spPr>
          <a:xfrm>
            <a:off x="6668950" y="1456453"/>
            <a:ext cx="221399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i="1" dirty="0">
                <a:latin typeface="Arial" panose="020B0604020202020204" pitchFamily="34" charset="0"/>
                <a:ea typeface="Times New Roman" panose="02020603050405020304" pitchFamily="18" charset="0"/>
              </a:rPr>
              <a:t>aktive und passive Bestandskonten, Debitoren und Kreditoren, Aufwands- und Ertragskonten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PresentationFormat>Bildschirmpräsentation (4:3)</PresentationFormat>
  <Paragraphs>40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2023-08-15T09:51:10Z</dcterms:modified>
</cp:coreProperties>
</file>