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6" r:id="rId5"/>
    <p:sldId id="259" r:id="rId6"/>
    <p:sldId id="262" r:id="rId7"/>
    <p:sldId id="263" r:id="rId8"/>
    <p:sldId id="264" r:id="rId9"/>
    <p:sldId id="265" r:id="rId10"/>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528" y="-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36BA5671-486C-4EA0-BC34-C88460956DFF}" type="datetimeFigureOut">
              <a:rPr lang="de-DE" smtClean="0"/>
              <a:t>21.10.2017</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F890ECE-876C-4F0D-87DB-5E2B0FB97724}" type="slidenum">
              <a:rPr lang="de-DE" smtClean="0"/>
              <a:t>‹Nr.›</a:t>
            </a:fld>
            <a:endParaRPr lang="de-DE"/>
          </a:p>
        </p:txBody>
      </p:sp>
    </p:spTree>
    <p:extLst>
      <p:ext uri="{BB962C8B-B14F-4D97-AF65-F5344CB8AC3E}">
        <p14:creationId xmlns:p14="http://schemas.microsoft.com/office/powerpoint/2010/main" val="1557951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36BA5671-486C-4EA0-BC34-C88460956DFF}" type="datetimeFigureOut">
              <a:rPr lang="de-DE" smtClean="0"/>
              <a:t>21.10.2017</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F890ECE-876C-4F0D-87DB-5E2B0FB97724}" type="slidenum">
              <a:rPr lang="de-DE" smtClean="0"/>
              <a:t>‹Nr.›</a:t>
            </a:fld>
            <a:endParaRPr lang="de-DE"/>
          </a:p>
        </p:txBody>
      </p:sp>
    </p:spTree>
    <p:extLst>
      <p:ext uri="{BB962C8B-B14F-4D97-AF65-F5344CB8AC3E}">
        <p14:creationId xmlns:p14="http://schemas.microsoft.com/office/powerpoint/2010/main" val="3333471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36BA5671-486C-4EA0-BC34-C88460956DFF}" type="datetimeFigureOut">
              <a:rPr lang="de-DE" smtClean="0"/>
              <a:t>21.10.2017</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F890ECE-876C-4F0D-87DB-5E2B0FB97724}" type="slidenum">
              <a:rPr lang="de-DE" smtClean="0"/>
              <a:t>‹Nr.›</a:t>
            </a:fld>
            <a:endParaRPr lang="de-DE"/>
          </a:p>
        </p:txBody>
      </p:sp>
    </p:spTree>
    <p:extLst>
      <p:ext uri="{BB962C8B-B14F-4D97-AF65-F5344CB8AC3E}">
        <p14:creationId xmlns:p14="http://schemas.microsoft.com/office/powerpoint/2010/main" val="1392860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36BA5671-486C-4EA0-BC34-C88460956DFF}" type="datetimeFigureOut">
              <a:rPr lang="de-DE" smtClean="0"/>
              <a:t>21.10.2017</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F890ECE-876C-4F0D-87DB-5E2B0FB97724}" type="slidenum">
              <a:rPr lang="de-DE" smtClean="0"/>
              <a:t>‹Nr.›</a:t>
            </a:fld>
            <a:endParaRPr lang="de-DE"/>
          </a:p>
        </p:txBody>
      </p:sp>
    </p:spTree>
    <p:extLst>
      <p:ext uri="{BB962C8B-B14F-4D97-AF65-F5344CB8AC3E}">
        <p14:creationId xmlns:p14="http://schemas.microsoft.com/office/powerpoint/2010/main" val="2389970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36BA5671-486C-4EA0-BC34-C88460956DFF}" type="datetimeFigureOut">
              <a:rPr lang="de-DE" smtClean="0"/>
              <a:t>21.10.2017</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F890ECE-876C-4F0D-87DB-5E2B0FB97724}" type="slidenum">
              <a:rPr lang="de-DE" smtClean="0"/>
              <a:t>‹Nr.›</a:t>
            </a:fld>
            <a:endParaRPr lang="de-DE"/>
          </a:p>
        </p:txBody>
      </p:sp>
    </p:spTree>
    <p:extLst>
      <p:ext uri="{BB962C8B-B14F-4D97-AF65-F5344CB8AC3E}">
        <p14:creationId xmlns:p14="http://schemas.microsoft.com/office/powerpoint/2010/main" val="3825632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36BA5671-486C-4EA0-BC34-C88460956DFF}" type="datetimeFigureOut">
              <a:rPr lang="de-DE" smtClean="0"/>
              <a:t>21.10.2017</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F890ECE-876C-4F0D-87DB-5E2B0FB97724}" type="slidenum">
              <a:rPr lang="de-DE" smtClean="0"/>
              <a:t>‹Nr.›</a:t>
            </a:fld>
            <a:endParaRPr lang="de-DE"/>
          </a:p>
        </p:txBody>
      </p:sp>
    </p:spTree>
    <p:extLst>
      <p:ext uri="{BB962C8B-B14F-4D97-AF65-F5344CB8AC3E}">
        <p14:creationId xmlns:p14="http://schemas.microsoft.com/office/powerpoint/2010/main" val="2134001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36BA5671-486C-4EA0-BC34-C88460956DFF}" type="datetimeFigureOut">
              <a:rPr lang="de-DE" smtClean="0"/>
              <a:t>21.10.2017</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DF890ECE-876C-4F0D-87DB-5E2B0FB97724}" type="slidenum">
              <a:rPr lang="de-DE" smtClean="0"/>
              <a:t>‹Nr.›</a:t>
            </a:fld>
            <a:endParaRPr lang="de-DE"/>
          </a:p>
        </p:txBody>
      </p:sp>
    </p:spTree>
    <p:extLst>
      <p:ext uri="{BB962C8B-B14F-4D97-AF65-F5344CB8AC3E}">
        <p14:creationId xmlns:p14="http://schemas.microsoft.com/office/powerpoint/2010/main" val="3996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36BA5671-486C-4EA0-BC34-C88460956DFF}" type="datetimeFigureOut">
              <a:rPr lang="de-DE" smtClean="0"/>
              <a:t>21.10.2017</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DF890ECE-876C-4F0D-87DB-5E2B0FB97724}" type="slidenum">
              <a:rPr lang="de-DE" smtClean="0"/>
              <a:t>‹Nr.›</a:t>
            </a:fld>
            <a:endParaRPr lang="de-DE"/>
          </a:p>
        </p:txBody>
      </p:sp>
    </p:spTree>
    <p:extLst>
      <p:ext uri="{BB962C8B-B14F-4D97-AF65-F5344CB8AC3E}">
        <p14:creationId xmlns:p14="http://schemas.microsoft.com/office/powerpoint/2010/main" val="1682548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6BA5671-486C-4EA0-BC34-C88460956DFF}" type="datetimeFigureOut">
              <a:rPr lang="de-DE" smtClean="0"/>
              <a:t>21.10.2017</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DF890ECE-876C-4F0D-87DB-5E2B0FB97724}" type="slidenum">
              <a:rPr lang="de-DE" smtClean="0"/>
              <a:t>‹Nr.›</a:t>
            </a:fld>
            <a:endParaRPr lang="de-DE"/>
          </a:p>
        </p:txBody>
      </p:sp>
    </p:spTree>
    <p:extLst>
      <p:ext uri="{BB962C8B-B14F-4D97-AF65-F5344CB8AC3E}">
        <p14:creationId xmlns:p14="http://schemas.microsoft.com/office/powerpoint/2010/main" val="3430070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36BA5671-486C-4EA0-BC34-C88460956DFF}" type="datetimeFigureOut">
              <a:rPr lang="de-DE" smtClean="0"/>
              <a:t>21.10.2017</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F890ECE-876C-4F0D-87DB-5E2B0FB97724}" type="slidenum">
              <a:rPr lang="de-DE" smtClean="0"/>
              <a:t>‹Nr.›</a:t>
            </a:fld>
            <a:endParaRPr lang="de-DE"/>
          </a:p>
        </p:txBody>
      </p:sp>
    </p:spTree>
    <p:extLst>
      <p:ext uri="{BB962C8B-B14F-4D97-AF65-F5344CB8AC3E}">
        <p14:creationId xmlns:p14="http://schemas.microsoft.com/office/powerpoint/2010/main" val="921538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36BA5671-486C-4EA0-BC34-C88460956DFF}" type="datetimeFigureOut">
              <a:rPr lang="de-DE" smtClean="0"/>
              <a:t>21.10.2017</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F890ECE-876C-4F0D-87DB-5E2B0FB97724}" type="slidenum">
              <a:rPr lang="de-DE" smtClean="0"/>
              <a:t>‹Nr.›</a:t>
            </a:fld>
            <a:endParaRPr lang="de-DE"/>
          </a:p>
        </p:txBody>
      </p:sp>
    </p:spTree>
    <p:extLst>
      <p:ext uri="{BB962C8B-B14F-4D97-AF65-F5344CB8AC3E}">
        <p14:creationId xmlns:p14="http://schemas.microsoft.com/office/powerpoint/2010/main" val="3657890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BA5671-486C-4EA0-BC34-C88460956DFF}" type="datetimeFigureOut">
              <a:rPr lang="de-DE" smtClean="0"/>
              <a:t>21.10.2017</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890ECE-876C-4F0D-87DB-5E2B0FB97724}" type="slidenum">
              <a:rPr lang="de-DE" smtClean="0"/>
              <a:t>‹Nr.›</a:t>
            </a:fld>
            <a:endParaRPr lang="de-DE"/>
          </a:p>
        </p:txBody>
      </p:sp>
    </p:spTree>
    <p:extLst>
      <p:ext uri="{BB962C8B-B14F-4D97-AF65-F5344CB8AC3E}">
        <p14:creationId xmlns:p14="http://schemas.microsoft.com/office/powerpoint/2010/main" val="24356529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smtClean="0"/>
              <a:t>Parabeln</a:t>
            </a:r>
            <a:endParaRPr lang="de-DE" dirty="0"/>
          </a:p>
        </p:txBody>
      </p:sp>
      <p:sp>
        <p:nvSpPr>
          <p:cNvPr id="3" name="Untertitel 2"/>
          <p:cNvSpPr>
            <a:spLocks noGrp="1"/>
          </p:cNvSpPr>
          <p:nvPr>
            <p:ph type="subTitle" idx="1"/>
          </p:nvPr>
        </p:nvSpPr>
        <p:spPr/>
        <p:txBody>
          <a:bodyPr/>
          <a:lstStyle/>
          <a:p>
            <a:endParaRPr lang="de-DE"/>
          </a:p>
        </p:txBody>
      </p:sp>
    </p:spTree>
    <p:extLst>
      <p:ext uri="{BB962C8B-B14F-4D97-AF65-F5344CB8AC3E}">
        <p14:creationId xmlns:p14="http://schemas.microsoft.com/office/powerpoint/2010/main" val="23726285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8028384" y="260648"/>
            <a:ext cx="879285" cy="93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p:cNvSpPr txBox="1"/>
          <p:nvPr/>
        </p:nvSpPr>
        <p:spPr>
          <a:xfrm>
            <a:off x="475138" y="319589"/>
            <a:ext cx="7992888" cy="1754326"/>
          </a:xfrm>
          <a:prstGeom prst="rect">
            <a:avLst/>
          </a:prstGeom>
          <a:noFill/>
        </p:spPr>
        <p:txBody>
          <a:bodyPr wrap="square" rtlCol="0">
            <a:spAutoFit/>
          </a:bodyPr>
          <a:lstStyle/>
          <a:p>
            <a:pPr algn="ctr"/>
            <a:r>
              <a:rPr lang="de-DE" sz="3600" b="1" dirty="0" smtClean="0"/>
              <a:t>Der Epiker B. Brecht </a:t>
            </a:r>
          </a:p>
          <a:p>
            <a:pPr algn="ctr"/>
            <a:r>
              <a:rPr lang="de-DE" sz="3600" b="1" dirty="0" smtClean="0"/>
              <a:t>Geschichten vom Herrn </a:t>
            </a:r>
            <a:r>
              <a:rPr lang="de-DE" sz="3600" b="1" dirty="0" err="1" smtClean="0"/>
              <a:t>Keuner</a:t>
            </a:r>
            <a:r>
              <a:rPr lang="de-DE" sz="3600" b="1" dirty="0" smtClean="0"/>
              <a:t> interpretieren</a:t>
            </a:r>
            <a:endParaRPr lang="de-DE" sz="3600" b="1" dirty="0"/>
          </a:p>
        </p:txBody>
      </p:sp>
      <p:sp>
        <p:nvSpPr>
          <p:cNvPr id="5" name="Textfeld 4"/>
          <p:cNvSpPr txBox="1"/>
          <p:nvPr/>
        </p:nvSpPr>
        <p:spPr>
          <a:xfrm>
            <a:off x="683568" y="2636912"/>
            <a:ext cx="7992888" cy="3416320"/>
          </a:xfrm>
          <a:prstGeom prst="rect">
            <a:avLst/>
          </a:prstGeom>
          <a:noFill/>
        </p:spPr>
        <p:txBody>
          <a:bodyPr wrap="square" rtlCol="0">
            <a:spAutoFit/>
          </a:bodyPr>
          <a:lstStyle/>
          <a:p>
            <a:r>
              <a:rPr lang="de-DE" sz="2400" dirty="0" smtClean="0"/>
              <a:t>Wie in seiner Theaterarbeit, so wollte Brecht auch in seinen epischen Texten zum kritischen Nachdenken über ihre Situation in der Gesellschaft anregen. Ihm kam es darauf an, Haltungen zu lehren statt Wissen zu vermitteln. Zu diesem Zweck erweckte er alte Formen der Literatur, wie die Kalendergeschichte und die Parabel zu neuem Leben. Dazu gehören auch die zwischen 1926 und 1956 entstandenen </a:t>
            </a:r>
            <a:r>
              <a:rPr lang="de-DE" sz="2400" i="1" dirty="0" smtClean="0"/>
              <a:t>Geschichten vom Herrn </a:t>
            </a:r>
            <a:r>
              <a:rPr lang="de-DE" sz="2400" i="1" dirty="0" err="1" smtClean="0"/>
              <a:t>Keuner</a:t>
            </a:r>
            <a:r>
              <a:rPr lang="de-DE" sz="2400" dirty="0" smtClean="0"/>
              <a:t>. Ihr Umfang variiert von 17 Wörtern bis zu zwei Seiten.</a:t>
            </a:r>
            <a:endParaRPr lang="de-DE" sz="2400" dirty="0"/>
          </a:p>
        </p:txBody>
      </p:sp>
    </p:spTree>
    <p:extLst>
      <p:ext uri="{BB962C8B-B14F-4D97-AF65-F5344CB8AC3E}">
        <p14:creationId xmlns:p14="http://schemas.microsoft.com/office/powerpoint/2010/main" val="3156081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20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Maßnahmen gegen die Gewalt</a:t>
            </a:r>
            <a:endParaRPr lang="de-DE" dirty="0"/>
          </a:p>
        </p:txBody>
      </p:sp>
      <p:sp>
        <p:nvSpPr>
          <p:cNvPr id="3" name="Inhaltsplatzhalter 2"/>
          <p:cNvSpPr>
            <a:spLocks noGrp="1"/>
          </p:cNvSpPr>
          <p:nvPr>
            <p:ph idx="1"/>
          </p:nvPr>
        </p:nvSpPr>
        <p:spPr/>
        <p:txBody>
          <a:bodyPr>
            <a:normAutofit fontScale="92500" lnSpcReduction="20000"/>
          </a:bodyPr>
          <a:lstStyle/>
          <a:p>
            <a:pPr marL="0" indent="0">
              <a:buNone/>
            </a:pPr>
            <a:r>
              <a:rPr lang="de-DE" dirty="0" smtClean="0"/>
              <a:t>Maßnahmen um …</a:t>
            </a:r>
          </a:p>
          <a:p>
            <a:r>
              <a:rPr lang="de-DE" dirty="0" smtClean="0"/>
              <a:t>Gewalt zu verhindern</a:t>
            </a:r>
          </a:p>
          <a:p>
            <a:r>
              <a:rPr lang="de-DE" dirty="0" smtClean="0"/>
              <a:t>Gewalt zu überlisten</a:t>
            </a:r>
          </a:p>
          <a:p>
            <a:r>
              <a:rPr lang="de-DE" dirty="0" smtClean="0"/>
              <a:t>Gewalt zu </a:t>
            </a:r>
            <a:r>
              <a:rPr lang="de-DE" dirty="0" smtClean="0"/>
              <a:t>besiegen</a:t>
            </a:r>
          </a:p>
          <a:p>
            <a:r>
              <a:rPr lang="de-DE" dirty="0" smtClean="0"/>
              <a:t>Gewalt zu überleben</a:t>
            </a:r>
            <a:endParaRPr lang="de-DE" dirty="0" smtClean="0"/>
          </a:p>
          <a:p>
            <a:pPr marL="0" indent="0">
              <a:buNone/>
            </a:pPr>
            <a:r>
              <a:rPr lang="de-DE" dirty="0" smtClean="0"/>
              <a:t>Indem man was tut?</a:t>
            </a:r>
          </a:p>
          <a:p>
            <a:r>
              <a:rPr lang="de-DE" dirty="0" smtClean="0"/>
              <a:t>Sich auf gar keinen Fall unterwerfen</a:t>
            </a:r>
          </a:p>
          <a:p>
            <a:r>
              <a:rPr lang="de-DE" dirty="0" smtClean="0"/>
              <a:t>Sich unterwerfen </a:t>
            </a:r>
          </a:p>
          <a:p>
            <a:r>
              <a:rPr lang="de-DE" dirty="0" smtClean="0"/>
              <a:t>Vorgibt sich zu unterwerfen, auch wenn einem dies zuwider ist</a:t>
            </a:r>
            <a:endParaRPr lang="de-DE" dirty="0"/>
          </a:p>
        </p:txBody>
      </p:sp>
      <p:pic>
        <p:nvPicPr>
          <p:cNvPr id="3074" name="Picture 2" descr="C:\Users\Blennemann\AppData\Local\Microsoft\Windows\Temporary Internet Files\Content.IE5\37J4F8GR\Question_mark_2.svg[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1340768"/>
            <a:ext cx="3068960" cy="3068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6563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7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Maßnahmen gegen die Gewalt</a:t>
            </a:r>
            <a:endParaRPr lang="de-DE" dirty="0"/>
          </a:p>
        </p:txBody>
      </p:sp>
      <p:sp>
        <p:nvSpPr>
          <p:cNvPr id="3" name="Inhaltsplatzhalter 2"/>
          <p:cNvSpPr>
            <a:spLocks noGrp="1"/>
          </p:cNvSpPr>
          <p:nvPr>
            <p:ph idx="1"/>
          </p:nvPr>
        </p:nvSpPr>
        <p:spPr/>
        <p:txBody>
          <a:bodyPr>
            <a:normAutofit fontScale="92500" lnSpcReduction="20000"/>
          </a:bodyPr>
          <a:lstStyle/>
          <a:p>
            <a:pPr marL="0" indent="0">
              <a:buNone/>
            </a:pPr>
            <a:r>
              <a:rPr lang="de-DE" dirty="0" smtClean="0"/>
              <a:t>Maßnahmen um …</a:t>
            </a:r>
          </a:p>
          <a:p>
            <a:r>
              <a:rPr lang="de-DE" dirty="0" smtClean="0"/>
              <a:t>Gewalt zu verhindern</a:t>
            </a:r>
          </a:p>
          <a:p>
            <a:r>
              <a:rPr lang="de-DE" dirty="0" smtClean="0"/>
              <a:t>Gewalt zu überlisten</a:t>
            </a:r>
          </a:p>
          <a:p>
            <a:r>
              <a:rPr lang="de-DE" dirty="0" smtClean="0"/>
              <a:t>Gewalt zu </a:t>
            </a:r>
            <a:r>
              <a:rPr lang="de-DE" dirty="0" smtClean="0"/>
              <a:t>besiegen</a:t>
            </a:r>
          </a:p>
          <a:p>
            <a:r>
              <a:rPr lang="de-DE" dirty="0" smtClean="0"/>
              <a:t>Gewalt zu überleben</a:t>
            </a:r>
            <a:endParaRPr lang="de-DE" dirty="0" smtClean="0"/>
          </a:p>
          <a:p>
            <a:pPr marL="0" indent="0">
              <a:buNone/>
            </a:pPr>
            <a:r>
              <a:rPr lang="de-DE" dirty="0" smtClean="0"/>
              <a:t>Indem man was tut?</a:t>
            </a:r>
          </a:p>
          <a:p>
            <a:r>
              <a:rPr lang="de-DE" dirty="0" smtClean="0"/>
              <a:t>Sich auf gar keinen Fall unterwerfen</a:t>
            </a:r>
          </a:p>
          <a:p>
            <a:r>
              <a:rPr lang="de-DE" dirty="0" smtClean="0"/>
              <a:t>Sich unterwerfen </a:t>
            </a:r>
          </a:p>
          <a:p>
            <a:r>
              <a:rPr lang="de-DE" b="1" dirty="0" smtClean="0">
                <a:solidFill>
                  <a:srgbClr val="FF0000"/>
                </a:solidFill>
              </a:rPr>
              <a:t>Vorgibt sich zu unterwerfen, auch wenn einem dies zuwider ist</a:t>
            </a:r>
            <a:endParaRPr lang="de-DE" b="1" dirty="0">
              <a:solidFill>
                <a:srgbClr val="FF0000"/>
              </a:solidFill>
            </a:endParaRPr>
          </a:p>
        </p:txBody>
      </p:sp>
    </p:spTree>
    <p:extLst>
      <p:ext uri="{BB962C8B-B14F-4D97-AF65-F5344CB8AC3E}">
        <p14:creationId xmlns:p14="http://schemas.microsoft.com/office/powerpoint/2010/main" val="29640308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6228"/>
          <a:stretch/>
        </p:blipFill>
        <p:spPr bwMode="auto">
          <a:xfrm>
            <a:off x="2499184" y="674008"/>
            <a:ext cx="4135222" cy="595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Pfeil nach rechts 2"/>
          <p:cNvSpPr/>
          <p:nvPr/>
        </p:nvSpPr>
        <p:spPr>
          <a:xfrm>
            <a:off x="0" y="2166426"/>
            <a:ext cx="2987824" cy="504056"/>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dirty="0" smtClean="0">
                <a:solidFill>
                  <a:prstClr val="white"/>
                </a:solidFill>
              </a:rPr>
              <a:t>Herr </a:t>
            </a:r>
            <a:r>
              <a:rPr lang="de-DE" dirty="0" err="1" smtClean="0">
                <a:solidFill>
                  <a:prstClr val="white"/>
                </a:solidFill>
              </a:rPr>
              <a:t>Keuner</a:t>
            </a:r>
            <a:r>
              <a:rPr lang="de-DE" dirty="0" smtClean="0">
                <a:solidFill>
                  <a:prstClr val="white"/>
                </a:solidFill>
              </a:rPr>
              <a:t>, der Denkende</a:t>
            </a:r>
            <a:endParaRPr lang="de-DE" dirty="0">
              <a:solidFill>
                <a:prstClr val="white"/>
              </a:solidFill>
            </a:endParaRPr>
          </a:p>
        </p:txBody>
      </p:sp>
      <p:sp>
        <p:nvSpPr>
          <p:cNvPr id="4" name="Pfeil nach links 3"/>
          <p:cNvSpPr/>
          <p:nvPr/>
        </p:nvSpPr>
        <p:spPr>
          <a:xfrm>
            <a:off x="5868144" y="2166426"/>
            <a:ext cx="3024336" cy="576064"/>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dirty="0" smtClean="0">
                <a:solidFill>
                  <a:prstClr val="white"/>
                </a:solidFill>
              </a:rPr>
              <a:t>Gelehrter / weiser Mann</a:t>
            </a:r>
            <a:endParaRPr lang="de-DE" dirty="0">
              <a:solidFill>
                <a:prstClr val="white"/>
              </a:solidFill>
            </a:endParaRPr>
          </a:p>
        </p:txBody>
      </p:sp>
      <p:sp>
        <p:nvSpPr>
          <p:cNvPr id="6" name="Pfeil nach rechts 5"/>
          <p:cNvSpPr/>
          <p:nvPr/>
        </p:nvSpPr>
        <p:spPr>
          <a:xfrm>
            <a:off x="0" y="1914398"/>
            <a:ext cx="2879812" cy="50405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a:solidFill>
                  <a:prstClr val="white"/>
                </a:solidFill>
              </a:rPr>
              <a:t>Herr Egge</a:t>
            </a:r>
          </a:p>
        </p:txBody>
      </p:sp>
      <p:sp>
        <p:nvSpPr>
          <p:cNvPr id="7" name="Pfeil nach links 6"/>
          <p:cNvSpPr/>
          <p:nvPr/>
        </p:nvSpPr>
        <p:spPr>
          <a:xfrm>
            <a:off x="5580112" y="4110255"/>
            <a:ext cx="3168352" cy="576064"/>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dirty="0" smtClean="0">
                <a:solidFill>
                  <a:prstClr val="white"/>
                </a:solidFill>
              </a:rPr>
              <a:t>Herrschende(Staatsgewalt)</a:t>
            </a:r>
            <a:endParaRPr lang="de-DE" dirty="0">
              <a:solidFill>
                <a:prstClr val="white"/>
              </a:solidFill>
            </a:endParaRPr>
          </a:p>
        </p:txBody>
      </p:sp>
      <p:sp>
        <p:nvSpPr>
          <p:cNvPr id="8" name="Pfeil nach rechts 7"/>
          <p:cNvSpPr/>
          <p:nvPr/>
        </p:nvSpPr>
        <p:spPr>
          <a:xfrm>
            <a:off x="938334" y="5064084"/>
            <a:ext cx="2520280" cy="504056"/>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dirty="0">
                <a:solidFill>
                  <a:prstClr val="white"/>
                </a:solidFill>
              </a:rPr>
              <a:t>S</a:t>
            </a:r>
            <a:r>
              <a:rPr lang="de-DE" dirty="0" smtClean="0">
                <a:solidFill>
                  <a:prstClr val="white"/>
                </a:solidFill>
              </a:rPr>
              <a:t>chüler</a:t>
            </a:r>
          </a:p>
        </p:txBody>
      </p:sp>
      <p:sp>
        <p:nvSpPr>
          <p:cNvPr id="9" name="Pfeil nach links 8"/>
          <p:cNvSpPr/>
          <p:nvPr/>
        </p:nvSpPr>
        <p:spPr>
          <a:xfrm>
            <a:off x="5317739" y="4992076"/>
            <a:ext cx="3168352" cy="576064"/>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dirty="0" smtClean="0">
                <a:solidFill>
                  <a:prstClr val="white"/>
                </a:solidFill>
              </a:rPr>
              <a:t>Schüler </a:t>
            </a:r>
            <a:endParaRPr lang="de-DE" dirty="0">
              <a:solidFill>
                <a:prstClr val="white"/>
              </a:solidFill>
            </a:endParaRPr>
          </a:p>
        </p:txBody>
      </p:sp>
      <p:sp>
        <p:nvSpPr>
          <p:cNvPr id="5" name="Textfeld 4"/>
          <p:cNvSpPr txBox="1"/>
          <p:nvPr/>
        </p:nvSpPr>
        <p:spPr>
          <a:xfrm>
            <a:off x="541343" y="4694752"/>
            <a:ext cx="3384376" cy="369332"/>
          </a:xfrm>
          <a:prstGeom prst="rect">
            <a:avLst/>
          </a:prstGeom>
          <a:noFill/>
        </p:spPr>
        <p:txBody>
          <a:bodyPr wrap="square" rtlCol="0">
            <a:spAutoFit/>
          </a:bodyPr>
          <a:lstStyle/>
          <a:p>
            <a:r>
              <a:rPr lang="de-DE" dirty="0" smtClean="0">
                <a:solidFill>
                  <a:prstClr val="black"/>
                </a:solidFill>
              </a:rPr>
              <a:t>„Was sagtest du?“</a:t>
            </a:r>
            <a:endParaRPr lang="de-DE" dirty="0">
              <a:solidFill>
                <a:prstClr val="black"/>
              </a:solidFill>
            </a:endParaRPr>
          </a:p>
        </p:txBody>
      </p:sp>
      <p:sp>
        <p:nvSpPr>
          <p:cNvPr id="10" name="Textfeld 9"/>
          <p:cNvSpPr txBox="1"/>
          <p:nvPr/>
        </p:nvSpPr>
        <p:spPr>
          <a:xfrm>
            <a:off x="6012160" y="2727241"/>
            <a:ext cx="3131840" cy="923330"/>
          </a:xfrm>
          <a:prstGeom prst="rect">
            <a:avLst/>
          </a:prstGeom>
          <a:noFill/>
        </p:spPr>
        <p:txBody>
          <a:bodyPr wrap="square" rtlCol="0">
            <a:spAutoFit/>
          </a:bodyPr>
          <a:lstStyle/>
          <a:p>
            <a:r>
              <a:rPr lang="de-DE" dirty="0">
                <a:solidFill>
                  <a:prstClr val="black"/>
                </a:solidFill>
                <a:sym typeface="Wingdings" panose="05000000000000000000" pitchFamily="2" charset="2"/>
              </a:rPr>
              <a:t> </a:t>
            </a:r>
            <a:r>
              <a:rPr lang="de-DE" dirty="0" smtClean="0">
                <a:solidFill>
                  <a:prstClr val="black"/>
                </a:solidFill>
                <a:sym typeface="Wingdings" panose="05000000000000000000" pitchFamily="2" charset="2"/>
              </a:rPr>
              <a:t>in der Theorie gegen Gewalt</a:t>
            </a:r>
          </a:p>
          <a:p>
            <a:pPr marL="285750" indent="-285750">
              <a:buFont typeface="Wingdings"/>
              <a:buChar char="à"/>
            </a:pPr>
            <a:r>
              <a:rPr lang="de-DE" dirty="0" smtClean="0">
                <a:solidFill>
                  <a:prstClr val="black"/>
                </a:solidFill>
                <a:sym typeface="Wingdings" panose="05000000000000000000" pitchFamily="2" charset="2"/>
              </a:rPr>
              <a:t>widerspricht sich aus Angst</a:t>
            </a:r>
          </a:p>
          <a:p>
            <a:r>
              <a:rPr lang="de-DE" dirty="0" smtClean="0">
                <a:solidFill>
                  <a:prstClr val="black"/>
                </a:solidFill>
                <a:sym typeface="Wingdings" panose="05000000000000000000" pitchFamily="2" charset="2"/>
              </a:rPr>
              <a:t>vor konkreter Bedrohung</a:t>
            </a:r>
            <a:endParaRPr lang="de-DE" dirty="0">
              <a:solidFill>
                <a:prstClr val="black"/>
              </a:solidFill>
            </a:endParaRPr>
          </a:p>
        </p:txBody>
      </p:sp>
      <p:sp>
        <p:nvSpPr>
          <p:cNvPr id="13" name="Textfeld 12"/>
          <p:cNvSpPr txBox="1"/>
          <p:nvPr/>
        </p:nvSpPr>
        <p:spPr>
          <a:xfrm>
            <a:off x="1619672" y="1144583"/>
            <a:ext cx="2520280" cy="369332"/>
          </a:xfrm>
          <a:prstGeom prst="rect">
            <a:avLst/>
          </a:prstGeom>
          <a:noFill/>
        </p:spPr>
        <p:txBody>
          <a:bodyPr wrap="square" rtlCol="0">
            <a:spAutoFit/>
          </a:bodyPr>
          <a:lstStyle/>
          <a:p>
            <a:r>
              <a:rPr lang="de-DE" b="1" u="sng" dirty="0">
                <a:solidFill>
                  <a:prstClr val="black"/>
                </a:solidFill>
              </a:rPr>
              <a:t>Anschauliches Beispiel</a:t>
            </a:r>
          </a:p>
        </p:txBody>
      </p:sp>
      <p:sp>
        <p:nvSpPr>
          <p:cNvPr id="17" name="Textfeld 16"/>
          <p:cNvSpPr txBox="1"/>
          <p:nvPr/>
        </p:nvSpPr>
        <p:spPr>
          <a:xfrm>
            <a:off x="5317739" y="1124744"/>
            <a:ext cx="3693098" cy="369332"/>
          </a:xfrm>
          <a:prstGeom prst="rect">
            <a:avLst/>
          </a:prstGeom>
          <a:noFill/>
        </p:spPr>
        <p:txBody>
          <a:bodyPr wrap="square" rtlCol="0">
            <a:spAutoFit/>
          </a:bodyPr>
          <a:lstStyle/>
          <a:p>
            <a:r>
              <a:rPr lang="de-DE" b="1" u="sng" dirty="0">
                <a:solidFill>
                  <a:prstClr val="black"/>
                </a:solidFill>
              </a:rPr>
              <a:t>Thematischer Teil / Deutungsebene</a:t>
            </a:r>
          </a:p>
        </p:txBody>
      </p:sp>
      <p:sp>
        <p:nvSpPr>
          <p:cNvPr id="18" name="Pfeil nach rechts 17"/>
          <p:cNvSpPr/>
          <p:nvPr/>
        </p:nvSpPr>
        <p:spPr>
          <a:xfrm>
            <a:off x="755576" y="4250480"/>
            <a:ext cx="2520280" cy="504056"/>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dirty="0" smtClean="0">
                <a:solidFill>
                  <a:prstClr val="white"/>
                </a:solidFill>
              </a:rPr>
              <a:t>Die Gewalt</a:t>
            </a:r>
            <a:endParaRPr lang="de-DE" dirty="0">
              <a:solidFill>
                <a:prstClr val="white"/>
              </a:solidFill>
            </a:endParaRPr>
          </a:p>
        </p:txBody>
      </p:sp>
      <p:sp>
        <p:nvSpPr>
          <p:cNvPr id="19" name="Textfeld 18"/>
          <p:cNvSpPr txBox="1"/>
          <p:nvPr/>
        </p:nvSpPr>
        <p:spPr>
          <a:xfrm>
            <a:off x="243406" y="2574368"/>
            <a:ext cx="3384376" cy="646331"/>
          </a:xfrm>
          <a:prstGeom prst="rect">
            <a:avLst/>
          </a:prstGeom>
          <a:noFill/>
        </p:spPr>
        <p:txBody>
          <a:bodyPr wrap="square" rtlCol="0">
            <a:spAutoFit/>
          </a:bodyPr>
          <a:lstStyle/>
          <a:p>
            <a:r>
              <a:rPr lang="de-DE" dirty="0" smtClean="0">
                <a:solidFill>
                  <a:prstClr val="black"/>
                </a:solidFill>
              </a:rPr>
              <a:t>spricht sich in einem Vortrag gegen die Gewalt aus</a:t>
            </a:r>
            <a:endParaRPr lang="de-DE" dirty="0">
              <a:solidFill>
                <a:prstClr val="black"/>
              </a:solidFill>
            </a:endParaRPr>
          </a:p>
        </p:txBody>
      </p:sp>
      <p:sp>
        <p:nvSpPr>
          <p:cNvPr id="20" name="Textfeld 19"/>
          <p:cNvSpPr txBox="1"/>
          <p:nvPr/>
        </p:nvSpPr>
        <p:spPr>
          <a:xfrm>
            <a:off x="256996" y="3220699"/>
            <a:ext cx="3882956" cy="369332"/>
          </a:xfrm>
          <a:prstGeom prst="rect">
            <a:avLst/>
          </a:prstGeom>
          <a:noFill/>
        </p:spPr>
        <p:txBody>
          <a:bodyPr wrap="square" rtlCol="0">
            <a:spAutoFit/>
          </a:bodyPr>
          <a:lstStyle/>
          <a:p>
            <a:r>
              <a:rPr lang="de-DE" dirty="0" smtClean="0">
                <a:solidFill>
                  <a:prstClr val="black"/>
                </a:solidFill>
              </a:rPr>
              <a:t>„Ich sprach mich für die Gewalt aus“</a:t>
            </a:r>
            <a:endParaRPr lang="de-DE" dirty="0">
              <a:solidFill>
                <a:prstClr val="black"/>
              </a:solidFill>
            </a:endParaRPr>
          </a:p>
        </p:txBody>
      </p:sp>
      <p:sp>
        <p:nvSpPr>
          <p:cNvPr id="21" name="Textfeld 20"/>
          <p:cNvSpPr txBox="1"/>
          <p:nvPr/>
        </p:nvSpPr>
        <p:spPr>
          <a:xfrm>
            <a:off x="6008748" y="4502508"/>
            <a:ext cx="3384376" cy="646331"/>
          </a:xfrm>
          <a:prstGeom prst="rect">
            <a:avLst/>
          </a:prstGeom>
          <a:noFill/>
        </p:spPr>
        <p:txBody>
          <a:bodyPr wrap="square" rtlCol="0">
            <a:spAutoFit/>
          </a:bodyPr>
          <a:lstStyle/>
          <a:p>
            <a:r>
              <a:rPr lang="de-DE" dirty="0" smtClean="0">
                <a:solidFill>
                  <a:prstClr val="black"/>
                </a:solidFill>
                <a:sym typeface="Wingdings" panose="05000000000000000000" pitchFamily="2" charset="2"/>
              </a:rPr>
              <a:t> unterschwellige Bedrohung, verlangen Unterordnung  </a:t>
            </a:r>
            <a:endParaRPr lang="de-DE" dirty="0">
              <a:solidFill>
                <a:prstClr val="black"/>
              </a:solidFill>
            </a:endParaRPr>
          </a:p>
        </p:txBody>
      </p:sp>
      <p:sp>
        <p:nvSpPr>
          <p:cNvPr id="22" name="Pfeil nach rechts 21"/>
          <p:cNvSpPr/>
          <p:nvPr/>
        </p:nvSpPr>
        <p:spPr>
          <a:xfrm>
            <a:off x="689044" y="4041053"/>
            <a:ext cx="2475892" cy="50405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smtClean="0">
                <a:solidFill>
                  <a:prstClr val="white"/>
                </a:solidFill>
              </a:rPr>
              <a:t>Agent</a:t>
            </a:r>
            <a:endParaRPr lang="de-DE" dirty="0">
              <a:solidFill>
                <a:prstClr val="white"/>
              </a:solidFill>
            </a:endParaRPr>
          </a:p>
        </p:txBody>
      </p:sp>
      <p:sp>
        <p:nvSpPr>
          <p:cNvPr id="24" name="Textfeld 23"/>
          <p:cNvSpPr txBox="1"/>
          <p:nvPr/>
        </p:nvSpPr>
        <p:spPr>
          <a:xfrm>
            <a:off x="689044" y="5517232"/>
            <a:ext cx="3384376" cy="646331"/>
          </a:xfrm>
          <a:prstGeom prst="rect">
            <a:avLst/>
          </a:prstGeom>
          <a:noFill/>
        </p:spPr>
        <p:txBody>
          <a:bodyPr wrap="square" rtlCol="0">
            <a:spAutoFit/>
          </a:bodyPr>
          <a:lstStyle/>
          <a:p>
            <a:r>
              <a:rPr lang="de-DE" dirty="0" smtClean="0">
                <a:solidFill>
                  <a:prstClr val="black"/>
                </a:solidFill>
              </a:rPr>
              <a:t>fragen Herrn </a:t>
            </a:r>
            <a:r>
              <a:rPr lang="de-DE" dirty="0" err="1" smtClean="0">
                <a:solidFill>
                  <a:prstClr val="black"/>
                </a:solidFill>
              </a:rPr>
              <a:t>Keuner</a:t>
            </a:r>
            <a:r>
              <a:rPr lang="de-DE" dirty="0" smtClean="0">
                <a:solidFill>
                  <a:prstClr val="black"/>
                </a:solidFill>
              </a:rPr>
              <a:t> nach seinem Rückgrat</a:t>
            </a:r>
            <a:endParaRPr lang="de-DE" dirty="0">
              <a:solidFill>
                <a:prstClr val="black"/>
              </a:solidFill>
            </a:endParaRPr>
          </a:p>
        </p:txBody>
      </p:sp>
      <p:sp>
        <p:nvSpPr>
          <p:cNvPr id="25" name="Textfeld 24"/>
          <p:cNvSpPr txBox="1"/>
          <p:nvPr/>
        </p:nvSpPr>
        <p:spPr>
          <a:xfrm>
            <a:off x="6012160" y="5373216"/>
            <a:ext cx="3384376" cy="646331"/>
          </a:xfrm>
          <a:prstGeom prst="rect">
            <a:avLst/>
          </a:prstGeom>
          <a:noFill/>
        </p:spPr>
        <p:txBody>
          <a:bodyPr wrap="square" rtlCol="0">
            <a:spAutoFit/>
          </a:bodyPr>
          <a:lstStyle/>
          <a:p>
            <a:r>
              <a:rPr lang="de-DE" dirty="0" smtClean="0">
                <a:solidFill>
                  <a:prstClr val="black"/>
                </a:solidFill>
                <a:sym typeface="Wingdings" panose="05000000000000000000" pitchFamily="2" charset="2"/>
              </a:rPr>
              <a:t> sind enttäuscht über Vorbild / Lehrer</a:t>
            </a:r>
            <a:endParaRPr lang="de-DE" dirty="0">
              <a:solidFill>
                <a:prstClr val="black"/>
              </a:solidFill>
            </a:endParaRPr>
          </a:p>
        </p:txBody>
      </p:sp>
      <p:sp>
        <p:nvSpPr>
          <p:cNvPr id="26" name="Textfeld 25"/>
          <p:cNvSpPr txBox="1"/>
          <p:nvPr/>
        </p:nvSpPr>
        <p:spPr>
          <a:xfrm>
            <a:off x="323528" y="3548220"/>
            <a:ext cx="4104456" cy="646331"/>
          </a:xfrm>
          <a:prstGeom prst="rect">
            <a:avLst/>
          </a:prstGeom>
          <a:noFill/>
        </p:spPr>
        <p:txBody>
          <a:bodyPr wrap="square" rtlCol="0">
            <a:spAutoFit/>
          </a:bodyPr>
          <a:lstStyle/>
          <a:p>
            <a:r>
              <a:rPr lang="de-DE" dirty="0" smtClean="0">
                <a:solidFill>
                  <a:prstClr val="black"/>
                </a:solidFill>
              </a:rPr>
              <a:t>„hab kein Rückgrat zum Zerschlagen […] muss länger leben als die Gewalt“</a:t>
            </a:r>
            <a:endParaRPr lang="de-DE" dirty="0">
              <a:solidFill>
                <a:prstClr val="black"/>
              </a:solidFill>
            </a:endParaRPr>
          </a:p>
        </p:txBody>
      </p:sp>
      <p:sp>
        <p:nvSpPr>
          <p:cNvPr id="27" name="Textfeld 26"/>
          <p:cNvSpPr txBox="1"/>
          <p:nvPr/>
        </p:nvSpPr>
        <p:spPr>
          <a:xfrm>
            <a:off x="6084168" y="3644423"/>
            <a:ext cx="3384376" cy="646331"/>
          </a:xfrm>
          <a:prstGeom prst="rect">
            <a:avLst/>
          </a:prstGeom>
          <a:noFill/>
        </p:spPr>
        <p:txBody>
          <a:bodyPr wrap="square" rtlCol="0">
            <a:spAutoFit/>
          </a:bodyPr>
          <a:lstStyle/>
          <a:p>
            <a:r>
              <a:rPr lang="de-DE" dirty="0" smtClean="0">
                <a:solidFill>
                  <a:prstClr val="black"/>
                </a:solidFill>
                <a:sym typeface="Wingdings" panose="05000000000000000000" pitchFamily="2" charset="2"/>
              </a:rPr>
              <a:t> Überlebensstrategie: Nach-geben / sich ducken</a:t>
            </a:r>
            <a:endParaRPr lang="de-DE" dirty="0">
              <a:solidFill>
                <a:prstClr val="black"/>
              </a:solidFill>
            </a:endParaRPr>
          </a:p>
        </p:txBody>
      </p:sp>
      <p:sp>
        <p:nvSpPr>
          <p:cNvPr id="11" name="Titel 10"/>
          <p:cNvSpPr>
            <a:spLocks noGrp="1"/>
          </p:cNvSpPr>
          <p:nvPr>
            <p:ph type="title"/>
          </p:nvPr>
        </p:nvSpPr>
        <p:spPr/>
        <p:txBody>
          <a:bodyPr/>
          <a:lstStyle/>
          <a:p>
            <a:endParaRPr lang="de-DE"/>
          </a:p>
        </p:txBody>
      </p:sp>
    </p:spTree>
    <p:extLst>
      <p:ext uri="{BB962C8B-B14F-4D97-AF65-F5344CB8AC3E}">
        <p14:creationId xmlns:p14="http://schemas.microsoft.com/office/powerpoint/2010/main" val="760285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1"/>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7"/>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6"/>
                                        </p:tgtEl>
                                        <p:attrNameLst>
                                          <p:attrName>style.visibility</p:attrName>
                                        </p:attrNameLst>
                                      </p:cBhvr>
                                      <p:to>
                                        <p:strVal val="visible"/>
                                      </p:to>
                                    </p:set>
                                    <p:animEffect transition="in" filter="fade">
                                      <p:cBhvr>
                                        <p:cTn id="73" dur="1000"/>
                                        <p:tgtEl>
                                          <p:spTgt spid="6"/>
                                        </p:tgtEl>
                                      </p:cBhvr>
                                    </p:animEffect>
                                    <p:anim calcmode="lin" valueType="num">
                                      <p:cBhvr>
                                        <p:cTn id="74" dur="1000" fill="hold"/>
                                        <p:tgtEl>
                                          <p:spTgt spid="6"/>
                                        </p:tgtEl>
                                        <p:attrNameLst>
                                          <p:attrName>ppt_x</p:attrName>
                                        </p:attrNameLst>
                                      </p:cBhvr>
                                      <p:tavLst>
                                        <p:tav tm="0">
                                          <p:val>
                                            <p:strVal val="#ppt_x"/>
                                          </p:val>
                                        </p:tav>
                                        <p:tav tm="100000">
                                          <p:val>
                                            <p:strVal val="#ppt_x"/>
                                          </p:val>
                                        </p:tav>
                                      </p:tavLst>
                                    </p:anim>
                                    <p:anim calcmode="lin" valueType="num">
                                      <p:cBhvr>
                                        <p:cTn id="7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fade">
                                      <p:cBhvr>
                                        <p:cTn id="80" dur="1000"/>
                                        <p:tgtEl>
                                          <p:spTgt spid="22"/>
                                        </p:tgtEl>
                                      </p:cBhvr>
                                    </p:animEffect>
                                    <p:anim calcmode="lin" valueType="num">
                                      <p:cBhvr>
                                        <p:cTn id="81" dur="1000" fill="hold"/>
                                        <p:tgtEl>
                                          <p:spTgt spid="22"/>
                                        </p:tgtEl>
                                        <p:attrNameLst>
                                          <p:attrName>ppt_x</p:attrName>
                                        </p:attrNameLst>
                                      </p:cBhvr>
                                      <p:tavLst>
                                        <p:tav tm="0">
                                          <p:val>
                                            <p:strVal val="#ppt_x"/>
                                          </p:val>
                                        </p:tav>
                                        <p:tav tm="100000">
                                          <p:val>
                                            <p:strVal val="#ppt_x"/>
                                          </p:val>
                                        </p:tav>
                                      </p:tavLst>
                                    </p:anim>
                                    <p:anim calcmode="lin" valueType="num">
                                      <p:cBhvr>
                                        <p:cTn id="8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P spid="8" grpId="0" animBg="1"/>
      <p:bldP spid="9" grpId="0" animBg="1"/>
      <p:bldP spid="5" grpId="0"/>
      <p:bldP spid="10" grpId="0"/>
      <p:bldP spid="18" grpId="0" animBg="1"/>
      <p:bldP spid="19" grpId="0"/>
      <p:bldP spid="20" grpId="0"/>
      <p:bldP spid="21" grpId="0"/>
      <p:bldP spid="22" grpId="0" animBg="1"/>
      <p:bldP spid="24" grpId="0"/>
      <p:bldP spid="25" grpId="0"/>
      <p:bldP spid="26" grpId="0"/>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Maßnahmen gegen die Gewalt</a:t>
            </a:r>
            <a:endParaRPr lang="de-DE" dirty="0"/>
          </a:p>
        </p:txBody>
      </p:sp>
      <p:sp>
        <p:nvSpPr>
          <p:cNvPr id="3" name="Inhaltsplatzhalter 2"/>
          <p:cNvSpPr>
            <a:spLocks noGrp="1"/>
          </p:cNvSpPr>
          <p:nvPr>
            <p:ph idx="1"/>
          </p:nvPr>
        </p:nvSpPr>
        <p:spPr>
          <a:xfrm>
            <a:off x="457200" y="1600200"/>
            <a:ext cx="8229600" cy="4997152"/>
          </a:xfrm>
        </p:spPr>
        <p:txBody>
          <a:bodyPr>
            <a:normAutofit fontScale="92500" lnSpcReduction="10000"/>
          </a:bodyPr>
          <a:lstStyle/>
          <a:p>
            <a:pPr marL="0" indent="0">
              <a:buNone/>
            </a:pPr>
            <a:r>
              <a:rPr lang="de-DE" u="sng" dirty="0" smtClean="0"/>
              <a:t>Struktur</a:t>
            </a:r>
            <a:r>
              <a:rPr lang="de-DE" dirty="0" smtClean="0"/>
              <a:t>:</a:t>
            </a:r>
          </a:p>
          <a:p>
            <a:pPr marL="0" indent="0">
              <a:buNone/>
            </a:pPr>
            <a:r>
              <a:rPr lang="de-DE" dirty="0" smtClean="0"/>
              <a:t>Text-in-Text-Struktur</a:t>
            </a:r>
          </a:p>
          <a:p>
            <a:pPr marL="0" indent="0">
              <a:buNone/>
            </a:pPr>
            <a:r>
              <a:rPr lang="de-DE" b="1" dirty="0" smtClean="0"/>
              <a:t>Herr </a:t>
            </a:r>
            <a:r>
              <a:rPr lang="de-DE" b="1" dirty="0" err="1" smtClean="0"/>
              <a:t>Keuner</a:t>
            </a:r>
            <a:r>
              <a:rPr lang="de-DE" dirty="0" smtClean="0"/>
              <a:t>, der sich…</a:t>
            </a:r>
          </a:p>
          <a:p>
            <a:pPr marL="0" indent="0">
              <a:buNone/>
            </a:pPr>
            <a:r>
              <a:rPr lang="de-DE" dirty="0"/>
              <a:t>b</a:t>
            </a:r>
            <a:r>
              <a:rPr lang="de-DE" dirty="0" smtClean="0"/>
              <a:t>ei einem Vortrag vor Schülern gegen die Gewalt ausspricht, sich dieser dann aber, als sie leibhaftig vor ihm steht, unterwirft, </a:t>
            </a:r>
            <a:r>
              <a:rPr lang="de-DE" b="1" dirty="0" smtClean="0"/>
              <a:t>erläutert sein Verhalten anhand einer Geschichte.</a:t>
            </a:r>
          </a:p>
          <a:p>
            <a:pPr marL="0" indent="0">
              <a:buNone/>
            </a:pPr>
            <a:r>
              <a:rPr lang="de-DE" b="1" dirty="0" smtClean="0">
                <a:solidFill>
                  <a:srgbClr val="0070C0"/>
                </a:solidFill>
              </a:rPr>
              <a:t>Herr Egge, </a:t>
            </a:r>
            <a:r>
              <a:rPr lang="de-DE" dirty="0" smtClean="0">
                <a:solidFill>
                  <a:srgbClr val="0070C0"/>
                </a:solidFill>
              </a:rPr>
              <a:t>…</a:t>
            </a:r>
          </a:p>
          <a:p>
            <a:pPr marL="0" indent="0">
              <a:buNone/>
            </a:pPr>
            <a:r>
              <a:rPr lang="de-DE" b="1" dirty="0" smtClean="0">
                <a:solidFill>
                  <a:srgbClr val="0070C0"/>
                </a:solidFill>
              </a:rPr>
              <a:t>unterwirft </a:t>
            </a:r>
            <a:r>
              <a:rPr lang="de-DE" b="1" dirty="0" smtClean="0">
                <a:solidFill>
                  <a:srgbClr val="0070C0"/>
                </a:solidFill>
              </a:rPr>
              <a:t>sich ebenfalls der Gewalt,</a:t>
            </a:r>
            <a:r>
              <a:rPr lang="de-DE" dirty="0" smtClean="0">
                <a:solidFill>
                  <a:srgbClr val="0070C0"/>
                </a:solidFill>
              </a:rPr>
              <a:t> hier in Gestalt eines Agenten, </a:t>
            </a:r>
            <a:r>
              <a:rPr lang="de-DE" b="1" dirty="0" smtClean="0">
                <a:solidFill>
                  <a:srgbClr val="0070C0"/>
                </a:solidFill>
              </a:rPr>
              <a:t>widersetzt sich aber </a:t>
            </a:r>
            <a:r>
              <a:rPr lang="de-DE" b="1" dirty="0" smtClean="0">
                <a:solidFill>
                  <a:srgbClr val="0070C0"/>
                </a:solidFill>
              </a:rPr>
              <a:t>innerlich</a:t>
            </a:r>
            <a:r>
              <a:rPr lang="de-DE" dirty="0" smtClean="0">
                <a:solidFill>
                  <a:srgbClr val="0070C0"/>
                </a:solidFill>
              </a:rPr>
              <a:t>.</a:t>
            </a:r>
            <a:endParaRPr lang="de-DE" dirty="0">
              <a:solidFill>
                <a:srgbClr val="0070C0"/>
              </a:solidFill>
            </a:endParaRPr>
          </a:p>
        </p:txBody>
      </p:sp>
    </p:spTree>
    <p:extLst>
      <p:ext uri="{BB962C8B-B14F-4D97-AF65-F5344CB8AC3E}">
        <p14:creationId xmlns:p14="http://schemas.microsoft.com/office/powerpoint/2010/main" val="3187905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5" end="5"/>
                                            </p:txEl>
                                          </p:spTgt>
                                        </p:tgtEl>
                                        <p:attrNameLst>
                                          <p:attrName>style.visibility</p:attrName>
                                        </p:attrNameLst>
                                      </p:cBhvr>
                                      <p:to>
                                        <p:strVal val="visible"/>
                                      </p:to>
                                    </p:set>
                                    <p:animEffect transition="in" filter="fade">
                                      <p:cBhvr>
                                        <p:cTn id="14" dur="1000"/>
                                        <p:tgtEl>
                                          <p:spTgt spid="3">
                                            <p:txEl>
                                              <p:pRg st="5" end="5"/>
                                            </p:txEl>
                                          </p:spTgt>
                                        </p:tgtEl>
                                      </p:cBhvr>
                                    </p:animEffect>
                                    <p:anim calcmode="lin" valueType="num">
                                      <p:cBhvr>
                                        <p:cTn id="1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6228"/>
          <a:stretch/>
        </p:blipFill>
        <p:spPr bwMode="auto">
          <a:xfrm>
            <a:off x="2499184" y="674008"/>
            <a:ext cx="4135222" cy="595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feil nach links 3"/>
          <p:cNvSpPr/>
          <p:nvPr/>
        </p:nvSpPr>
        <p:spPr>
          <a:xfrm>
            <a:off x="5868144" y="1914398"/>
            <a:ext cx="3275856" cy="576064"/>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smtClean="0">
                <a:solidFill>
                  <a:prstClr val="white"/>
                </a:solidFill>
              </a:rPr>
              <a:t>Normalbürger? / weiser Mann?</a:t>
            </a:r>
            <a:endParaRPr lang="de-DE" dirty="0">
              <a:solidFill>
                <a:prstClr val="white"/>
              </a:solidFill>
            </a:endParaRPr>
          </a:p>
        </p:txBody>
      </p:sp>
      <p:sp>
        <p:nvSpPr>
          <p:cNvPr id="6" name="Pfeil nach rechts 5"/>
          <p:cNvSpPr/>
          <p:nvPr/>
        </p:nvSpPr>
        <p:spPr>
          <a:xfrm>
            <a:off x="243406" y="1914398"/>
            <a:ext cx="2636406" cy="50405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a:solidFill>
                  <a:prstClr val="white"/>
                </a:solidFill>
              </a:rPr>
              <a:t>Herr Egge</a:t>
            </a:r>
          </a:p>
        </p:txBody>
      </p:sp>
      <p:sp>
        <p:nvSpPr>
          <p:cNvPr id="7" name="Pfeil nach links 6"/>
          <p:cNvSpPr/>
          <p:nvPr/>
        </p:nvSpPr>
        <p:spPr>
          <a:xfrm>
            <a:off x="5580112" y="4110254"/>
            <a:ext cx="3168352" cy="95383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smtClean="0">
                <a:solidFill>
                  <a:prstClr val="white"/>
                </a:solidFill>
              </a:rPr>
              <a:t>Herrschende(Staatsgewalt)</a:t>
            </a:r>
            <a:endParaRPr lang="de-DE" dirty="0" smtClean="0">
              <a:solidFill>
                <a:prstClr val="white"/>
              </a:solidFill>
            </a:endParaRPr>
          </a:p>
          <a:p>
            <a:pPr algn="ctr"/>
            <a:r>
              <a:rPr lang="de-DE" dirty="0" smtClean="0">
                <a:solidFill>
                  <a:prstClr val="white"/>
                </a:solidFill>
              </a:rPr>
              <a:t>in der Zeit der Illegalität</a:t>
            </a:r>
            <a:endParaRPr lang="de-DE" dirty="0">
              <a:solidFill>
                <a:prstClr val="white"/>
              </a:solidFill>
            </a:endParaRPr>
          </a:p>
        </p:txBody>
      </p:sp>
      <p:sp>
        <p:nvSpPr>
          <p:cNvPr id="5" name="Textfeld 4"/>
          <p:cNvSpPr txBox="1"/>
          <p:nvPr/>
        </p:nvSpPr>
        <p:spPr>
          <a:xfrm>
            <a:off x="541343" y="4694752"/>
            <a:ext cx="3384376" cy="923330"/>
          </a:xfrm>
          <a:prstGeom prst="rect">
            <a:avLst/>
          </a:prstGeom>
          <a:noFill/>
        </p:spPr>
        <p:txBody>
          <a:bodyPr wrap="square" rtlCol="0">
            <a:spAutoFit/>
          </a:bodyPr>
          <a:lstStyle/>
          <a:p>
            <a:r>
              <a:rPr lang="de-DE" dirty="0" smtClean="0">
                <a:solidFill>
                  <a:prstClr val="black"/>
                </a:solidFill>
              </a:rPr>
              <a:t>konfisziert seine Wohnung und verlangt, dass Herr Egge ihm dient</a:t>
            </a:r>
          </a:p>
          <a:p>
            <a:r>
              <a:rPr lang="de-DE" dirty="0" smtClean="0">
                <a:solidFill>
                  <a:prstClr val="black"/>
                </a:solidFill>
              </a:rPr>
              <a:t>„Wirst du mir dienen?“</a:t>
            </a:r>
            <a:endParaRPr lang="de-DE" dirty="0">
              <a:solidFill>
                <a:prstClr val="black"/>
              </a:solidFill>
            </a:endParaRPr>
          </a:p>
        </p:txBody>
      </p:sp>
      <p:sp>
        <p:nvSpPr>
          <p:cNvPr id="10" name="Textfeld 9"/>
          <p:cNvSpPr txBox="1"/>
          <p:nvPr/>
        </p:nvSpPr>
        <p:spPr>
          <a:xfrm>
            <a:off x="5004048" y="2418453"/>
            <a:ext cx="4248472" cy="369332"/>
          </a:xfrm>
          <a:prstGeom prst="rect">
            <a:avLst/>
          </a:prstGeom>
          <a:noFill/>
        </p:spPr>
        <p:txBody>
          <a:bodyPr wrap="square" rtlCol="0">
            <a:spAutoFit/>
          </a:bodyPr>
          <a:lstStyle/>
          <a:p>
            <a:r>
              <a:rPr lang="de-DE" dirty="0">
                <a:solidFill>
                  <a:prstClr val="black"/>
                </a:solidFill>
                <a:sym typeface="Wingdings" panose="05000000000000000000" pitchFamily="2" charset="2"/>
              </a:rPr>
              <a:t> </a:t>
            </a:r>
            <a:r>
              <a:rPr lang="de-DE" dirty="0" smtClean="0">
                <a:solidFill>
                  <a:prstClr val="black"/>
                </a:solidFill>
                <a:sym typeface="Wingdings" panose="05000000000000000000" pitchFamily="2" charset="2"/>
              </a:rPr>
              <a:t>muss nicht Recht haben (um jeden Preis)</a:t>
            </a:r>
            <a:endParaRPr lang="de-DE" dirty="0">
              <a:solidFill>
                <a:prstClr val="black"/>
              </a:solidFill>
            </a:endParaRPr>
          </a:p>
        </p:txBody>
      </p:sp>
      <p:sp>
        <p:nvSpPr>
          <p:cNvPr id="13" name="Textfeld 12"/>
          <p:cNvSpPr txBox="1"/>
          <p:nvPr/>
        </p:nvSpPr>
        <p:spPr>
          <a:xfrm>
            <a:off x="1619672" y="1144583"/>
            <a:ext cx="2520280" cy="369332"/>
          </a:xfrm>
          <a:prstGeom prst="rect">
            <a:avLst/>
          </a:prstGeom>
          <a:noFill/>
        </p:spPr>
        <p:txBody>
          <a:bodyPr wrap="square" rtlCol="0">
            <a:spAutoFit/>
          </a:bodyPr>
          <a:lstStyle/>
          <a:p>
            <a:r>
              <a:rPr lang="de-DE" b="1" u="sng" dirty="0">
                <a:solidFill>
                  <a:prstClr val="black"/>
                </a:solidFill>
              </a:rPr>
              <a:t>Anschauliches Beispiel</a:t>
            </a:r>
          </a:p>
        </p:txBody>
      </p:sp>
      <p:sp>
        <p:nvSpPr>
          <p:cNvPr id="17" name="Textfeld 16"/>
          <p:cNvSpPr txBox="1"/>
          <p:nvPr/>
        </p:nvSpPr>
        <p:spPr>
          <a:xfrm>
            <a:off x="5317739" y="1124744"/>
            <a:ext cx="3693098" cy="369332"/>
          </a:xfrm>
          <a:prstGeom prst="rect">
            <a:avLst/>
          </a:prstGeom>
          <a:noFill/>
        </p:spPr>
        <p:txBody>
          <a:bodyPr wrap="square" rtlCol="0">
            <a:spAutoFit/>
          </a:bodyPr>
          <a:lstStyle/>
          <a:p>
            <a:r>
              <a:rPr lang="de-DE" b="1" u="sng" dirty="0">
                <a:solidFill>
                  <a:prstClr val="black"/>
                </a:solidFill>
              </a:rPr>
              <a:t>Thematischer Teil / Deutungsebene</a:t>
            </a:r>
          </a:p>
        </p:txBody>
      </p:sp>
      <p:sp>
        <p:nvSpPr>
          <p:cNvPr id="19" name="Textfeld 18"/>
          <p:cNvSpPr txBox="1"/>
          <p:nvPr/>
        </p:nvSpPr>
        <p:spPr>
          <a:xfrm>
            <a:off x="220890" y="2389581"/>
            <a:ext cx="3384376" cy="369332"/>
          </a:xfrm>
          <a:prstGeom prst="rect">
            <a:avLst/>
          </a:prstGeom>
          <a:noFill/>
        </p:spPr>
        <p:txBody>
          <a:bodyPr wrap="square" rtlCol="0">
            <a:spAutoFit/>
          </a:bodyPr>
          <a:lstStyle/>
          <a:p>
            <a:r>
              <a:rPr lang="de-DE" dirty="0" smtClean="0">
                <a:solidFill>
                  <a:prstClr val="black"/>
                </a:solidFill>
              </a:rPr>
              <a:t>hat gelernt nein zu sagen</a:t>
            </a:r>
            <a:endParaRPr lang="de-DE" dirty="0">
              <a:solidFill>
                <a:prstClr val="black"/>
              </a:solidFill>
            </a:endParaRPr>
          </a:p>
        </p:txBody>
      </p:sp>
      <p:sp>
        <p:nvSpPr>
          <p:cNvPr id="20" name="Textfeld 19"/>
          <p:cNvSpPr txBox="1"/>
          <p:nvPr/>
        </p:nvSpPr>
        <p:spPr>
          <a:xfrm>
            <a:off x="292053" y="2760551"/>
            <a:ext cx="3882956" cy="646331"/>
          </a:xfrm>
          <a:prstGeom prst="rect">
            <a:avLst/>
          </a:prstGeom>
          <a:noFill/>
        </p:spPr>
        <p:txBody>
          <a:bodyPr wrap="square" rtlCol="0">
            <a:spAutoFit/>
          </a:bodyPr>
          <a:lstStyle/>
          <a:p>
            <a:r>
              <a:rPr lang="de-DE" dirty="0" smtClean="0">
                <a:solidFill>
                  <a:prstClr val="black"/>
                </a:solidFill>
              </a:rPr>
              <a:t>antwortet ihm nicht in Worten,</a:t>
            </a:r>
          </a:p>
          <a:p>
            <a:r>
              <a:rPr lang="de-DE" dirty="0" smtClean="0">
                <a:solidFill>
                  <a:prstClr val="black"/>
                </a:solidFill>
              </a:rPr>
              <a:t>bedient ihn jedoch 7 Jahre lang</a:t>
            </a:r>
            <a:endParaRPr lang="de-DE" dirty="0">
              <a:solidFill>
                <a:prstClr val="black"/>
              </a:solidFill>
            </a:endParaRPr>
          </a:p>
        </p:txBody>
      </p:sp>
      <p:sp>
        <p:nvSpPr>
          <p:cNvPr id="21" name="Textfeld 20"/>
          <p:cNvSpPr txBox="1"/>
          <p:nvPr/>
        </p:nvSpPr>
        <p:spPr>
          <a:xfrm>
            <a:off x="6008748" y="4877759"/>
            <a:ext cx="3384376" cy="646331"/>
          </a:xfrm>
          <a:prstGeom prst="rect">
            <a:avLst/>
          </a:prstGeom>
          <a:noFill/>
        </p:spPr>
        <p:txBody>
          <a:bodyPr wrap="square" rtlCol="0">
            <a:spAutoFit/>
          </a:bodyPr>
          <a:lstStyle/>
          <a:p>
            <a:r>
              <a:rPr lang="de-DE" dirty="0" smtClean="0">
                <a:solidFill>
                  <a:prstClr val="black"/>
                </a:solidFill>
                <a:sym typeface="Wingdings" panose="05000000000000000000" pitchFamily="2" charset="2"/>
              </a:rPr>
              <a:t> Bedrohung, verlangt Unterordnung  </a:t>
            </a:r>
            <a:endParaRPr lang="de-DE" dirty="0">
              <a:solidFill>
                <a:prstClr val="black"/>
              </a:solidFill>
            </a:endParaRPr>
          </a:p>
        </p:txBody>
      </p:sp>
      <p:sp>
        <p:nvSpPr>
          <p:cNvPr id="22" name="Pfeil nach rechts 21"/>
          <p:cNvSpPr/>
          <p:nvPr/>
        </p:nvSpPr>
        <p:spPr>
          <a:xfrm>
            <a:off x="755576" y="4290754"/>
            <a:ext cx="2475892" cy="50405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smtClean="0">
                <a:solidFill>
                  <a:prstClr val="white"/>
                </a:solidFill>
              </a:rPr>
              <a:t>Agent</a:t>
            </a:r>
            <a:endParaRPr lang="de-DE" dirty="0">
              <a:solidFill>
                <a:prstClr val="white"/>
              </a:solidFill>
            </a:endParaRPr>
          </a:p>
        </p:txBody>
      </p:sp>
      <p:sp>
        <p:nvSpPr>
          <p:cNvPr id="26" name="Textfeld 25"/>
          <p:cNvSpPr txBox="1"/>
          <p:nvPr/>
        </p:nvSpPr>
        <p:spPr>
          <a:xfrm>
            <a:off x="323528" y="3548220"/>
            <a:ext cx="4104456" cy="369332"/>
          </a:xfrm>
          <a:prstGeom prst="rect">
            <a:avLst/>
          </a:prstGeom>
          <a:noFill/>
        </p:spPr>
        <p:txBody>
          <a:bodyPr wrap="square" rtlCol="0">
            <a:spAutoFit/>
          </a:bodyPr>
          <a:lstStyle/>
          <a:p>
            <a:r>
              <a:rPr lang="de-DE" dirty="0" smtClean="0">
                <a:solidFill>
                  <a:prstClr val="black"/>
                </a:solidFill>
              </a:rPr>
              <a:t>„Nein“</a:t>
            </a:r>
            <a:endParaRPr lang="de-DE" dirty="0">
              <a:solidFill>
                <a:prstClr val="black"/>
              </a:solidFill>
            </a:endParaRPr>
          </a:p>
        </p:txBody>
      </p:sp>
      <p:sp>
        <p:nvSpPr>
          <p:cNvPr id="27" name="Textfeld 26"/>
          <p:cNvSpPr txBox="1"/>
          <p:nvPr/>
        </p:nvSpPr>
        <p:spPr>
          <a:xfrm>
            <a:off x="5148064" y="2760551"/>
            <a:ext cx="3384376" cy="646331"/>
          </a:xfrm>
          <a:prstGeom prst="rect">
            <a:avLst/>
          </a:prstGeom>
          <a:noFill/>
        </p:spPr>
        <p:txBody>
          <a:bodyPr wrap="square" rtlCol="0">
            <a:spAutoFit/>
          </a:bodyPr>
          <a:lstStyle/>
          <a:p>
            <a:r>
              <a:rPr lang="de-DE" dirty="0" smtClean="0">
                <a:solidFill>
                  <a:prstClr val="black"/>
                </a:solidFill>
                <a:sym typeface="Wingdings" panose="05000000000000000000" pitchFamily="2" charset="2"/>
              </a:rPr>
              <a:t> Überlebensstrategie: </a:t>
            </a:r>
            <a:br>
              <a:rPr lang="de-DE" dirty="0" smtClean="0">
                <a:solidFill>
                  <a:prstClr val="black"/>
                </a:solidFill>
                <a:sym typeface="Wingdings" panose="05000000000000000000" pitchFamily="2" charset="2"/>
              </a:rPr>
            </a:br>
            <a:r>
              <a:rPr lang="de-DE" dirty="0" smtClean="0">
                <a:solidFill>
                  <a:prstClr val="black"/>
                </a:solidFill>
                <a:sym typeface="Wingdings" panose="05000000000000000000" pitchFamily="2" charset="2"/>
              </a:rPr>
              <a:t>              Nachgeben / sich ducken</a:t>
            </a:r>
            <a:endParaRPr lang="de-DE" dirty="0">
              <a:solidFill>
                <a:prstClr val="black"/>
              </a:solidFill>
            </a:endParaRPr>
          </a:p>
        </p:txBody>
      </p:sp>
      <p:sp>
        <p:nvSpPr>
          <p:cNvPr id="23" name="Textfeld 22"/>
          <p:cNvSpPr txBox="1"/>
          <p:nvPr/>
        </p:nvSpPr>
        <p:spPr>
          <a:xfrm>
            <a:off x="576231" y="5618082"/>
            <a:ext cx="3384376" cy="369332"/>
          </a:xfrm>
          <a:prstGeom prst="rect">
            <a:avLst/>
          </a:prstGeom>
          <a:noFill/>
        </p:spPr>
        <p:txBody>
          <a:bodyPr wrap="square" rtlCol="0">
            <a:spAutoFit/>
          </a:bodyPr>
          <a:lstStyle/>
          <a:p>
            <a:r>
              <a:rPr lang="de-DE" dirty="0" smtClean="0">
                <a:solidFill>
                  <a:prstClr val="black"/>
                </a:solidFill>
              </a:rPr>
              <a:t>Stirbt </a:t>
            </a:r>
            <a:endParaRPr lang="de-DE" dirty="0">
              <a:solidFill>
                <a:prstClr val="black"/>
              </a:solidFill>
            </a:endParaRPr>
          </a:p>
        </p:txBody>
      </p:sp>
      <p:sp>
        <p:nvSpPr>
          <p:cNvPr id="28" name="Textfeld 27"/>
          <p:cNvSpPr txBox="1"/>
          <p:nvPr/>
        </p:nvSpPr>
        <p:spPr>
          <a:xfrm>
            <a:off x="5507902" y="3405597"/>
            <a:ext cx="3384376" cy="646331"/>
          </a:xfrm>
          <a:prstGeom prst="rect">
            <a:avLst/>
          </a:prstGeom>
          <a:noFill/>
        </p:spPr>
        <p:txBody>
          <a:bodyPr wrap="square" rtlCol="0">
            <a:spAutoFit/>
          </a:bodyPr>
          <a:lstStyle/>
          <a:p>
            <a:pPr marL="269875" indent="-269875"/>
            <a:r>
              <a:rPr lang="de-DE" dirty="0" smtClean="0">
                <a:solidFill>
                  <a:prstClr val="black"/>
                </a:solidFill>
                <a:sym typeface="Wingdings" panose="05000000000000000000" pitchFamily="2" charset="2"/>
              </a:rPr>
              <a:t> zeigt, dass er sich innerlich widersetzt hat</a:t>
            </a:r>
            <a:endParaRPr lang="de-DE" dirty="0">
              <a:solidFill>
                <a:prstClr val="black"/>
              </a:solidFill>
            </a:endParaRPr>
          </a:p>
        </p:txBody>
      </p:sp>
      <p:sp>
        <p:nvSpPr>
          <p:cNvPr id="11" name="Titel 10"/>
          <p:cNvSpPr>
            <a:spLocks noGrp="1"/>
          </p:cNvSpPr>
          <p:nvPr>
            <p:ph type="title"/>
          </p:nvPr>
        </p:nvSpPr>
        <p:spPr/>
        <p:txBody>
          <a:bodyPr/>
          <a:lstStyle/>
          <a:p>
            <a:endParaRPr lang="de-DE"/>
          </a:p>
        </p:txBody>
      </p:sp>
      <p:sp>
        <p:nvSpPr>
          <p:cNvPr id="29" name="Textfeld 28"/>
          <p:cNvSpPr txBox="1"/>
          <p:nvPr/>
        </p:nvSpPr>
        <p:spPr>
          <a:xfrm>
            <a:off x="6008748" y="5479582"/>
            <a:ext cx="3384376" cy="646331"/>
          </a:xfrm>
          <a:prstGeom prst="rect">
            <a:avLst/>
          </a:prstGeom>
          <a:noFill/>
        </p:spPr>
        <p:txBody>
          <a:bodyPr wrap="square" rtlCol="0">
            <a:spAutoFit/>
          </a:bodyPr>
          <a:lstStyle/>
          <a:p>
            <a:r>
              <a:rPr lang="de-DE" dirty="0" smtClean="0">
                <a:solidFill>
                  <a:prstClr val="black"/>
                </a:solidFill>
                <a:sym typeface="Wingdings" panose="05000000000000000000" pitchFamily="2" charset="2"/>
              </a:rPr>
              <a:t> Ende der Bedrohungs-</a:t>
            </a:r>
          </a:p>
          <a:p>
            <a:r>
              <a:rPr lang="de-DE" dirty="0" err="1" smtClean="0">
                <a:solidFill>
                  <a:prstClr val="black"/>
                </a:solidFill>
                <a:sym typeface="Wingdings" panose="05000000000000000000" pitchFamily="2" charset="2"/>
              </a:rPr>
              <a:t>situation</a:t>
            </a:r>
            <a:r>
              <a:rPr lang="de-DE" dirty="0" smtClean="0">
                <a:solidFill>
                  <a:prstClr val="black"/>
                </a:solidFill>
                <a:sym typeface="Wingdings" panose="05000000000000000000" pitchFamily="2" charset="2"/>
              </a:rPr>
              <a:t> (ohne eigenes Zutun)</a:t>
            </a:r>
            <a:endParaRPr lang="de-DE" dirty="0">
              <a:solidFill>
                <a:prstClr val="black"/>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630" y="1048987"/>
            <a:ext cx="9022370" cy="52031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84254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2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42" presetClass="path" presetSubtype="0" accel="50000" decel="50000" fill="hold" nodeType="clickEffect">
                                  <p:stCondLst>
                                    <p:cond delay="0"/>
                                  </p:stCondLst>
                                  <p:childTnLst>
                                    <p:animMotion origin="layout" path="M 2.77778E-6 4.07407E-6 L -0.45538 -0.0007 " pathEditMode="relative" rAng="0" ptsTypes="AA">
                                      <p:cBhvr>
                                        <p:cTn id="50" dur="2000" fill="hold"/>
                                        <p:tgtEl>
                                          <p:spTgt spid="1026"/>
                                        </p:tgtEl>
                                        <p:attrNameLst>
                                          <p:attrName>ppt_x</p:attrName>
                                          <p:attrName>ppt_y</p:attrName>
                                        </p:attrNameLst>
                                      </p:cBhvr>
                                      <p:rCtr x="-22778"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9" grpId="0"/>
      <p:bldP spid="20" grpId="0"/>
      <p:bldP spid="21" grpId="0"/>
      <p:bldP spid="26" grpId="0"/>
      <p:bldP spid="27" grpId="0"/>
      <p:bldP spid="23" grpId="0"/>
      <p:bldP spid="28" grpId="0"/>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647700"/>
            <a:ext cx="8331200" cy="556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lipse 1"/>
          <p:cNvSpPr/>
          <p:nvPr/>
        </p:nvSpPr>
        <p:spPr>
          <a:xfrm>
            <a:off x="4572000" y="2060848"/>
            <a:ext cx="3816424" cy="1800200"/>
          </a:xfrm>
          <a:prstGeom prst="ellipse">
            <a:avLst/>
          </a:prstGeom>
          <a:noFill/>
          <a:ln w="762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sp>
        <p:nvSpPr>
          <p:cNvPr id="6" name="Ellipse 5"/>
          <p:cNvSpPr/>
          <p:nvPr/>
        </p:nvSpPr>
        <p:spPr>
          <a:xfrm>
            <a:off x="1187624" y="2966281"/>
            <a:ext cx="3672408" cy="1152128"/>
          </a:xfrm>
          <a:prstGeom prst="ellipse">
            <a:avLst/>
          </a:prstGeom>
          <a:noFill/>
          <a:ln w="762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spTree>
    <p:extLst>
      <p:ext uri="{BB962C8B-B14F-4D97-AF65-F5344CB8AC3E}">
        <p14:creationId xmlns:p14="http://schemas.microsoft.com/office/powerpoint/2010/main" val="23123911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leichschenkliges Dreieck 2"/>
          <p:cNvSpPr/>
          <p:nvPr/>
        </p:nvSpPr>
        <p:spPr>
          <a:xfrm rot="5400000">
            <a:off x="665566" y="1394774"/>
            <a:ext cx="1728192" cy="198022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dirty="0" smtClean="0"/>
              <a:t>AUTOR</a:t>
            </a:r>
            <a:endParaRPr lang="de-DE" dirty="0"/>
          </a:p>
        </p:txBody>
      </p:sp>
      <p:sp>
        <p:nvSpPr>
          <p:cNvPr id="6" name="Gleichschenkliges Dreieck 5"/>
          <p:cNvSpPr/>
          <p:nvPr/>
        </p:nvSpPr>
        <p:spPr>
          <a:xfrm rot="5400000">
            <a:off x="1697423" y="1418519"/>
            <a:ext cx="1836204" cy="2040742"/>
          </a:xfrm>
          <a:prstGeom prst="triangle">
            <a:avLst/>
          </a:prstGeom>
        </p:spPr>
        <p:style>
          <a:lnRef idx="1">
            <a:schemeClr val="accent1"/>
          </a:lnRef>
          <a:fillRef idx="2">
            <a:schemeClr val="accent1"/>
          </a:fillRef>
          <a:effectRef idx="1">
            <a:schemeClr val="accent1"/>
          </a:effectRef>
          <a:fontRef idx="minor">
            <a:schemeClr val="dk1"/>
          </a:fontRef>
        </p:style>
        <p:txBody>
          <a:bodyPr vert="vert270" rtlCol="0" anchor="ctr"/>
          <a:lstStyle/>
          <a:p>
            <a:pPr algn="ctr"/>
            <a:r>
              <a:rPr lang="de-DE" dirty="0" smtClean="0"/>
              <a:t>ERZÄHER</a:t>
            </a:r>
            <a:endParaRPr lang="de-DE" dirty="0"/>
          </a:p>
        </p:txBody>
      </p:sp>
      <p:sp>
        <p:nvSpPr>
          <p:cNvPr id="2" name="Textfeld 1"/>
          <p:cNvSpPr txBox="1"/>
          <p:nvPr/>
        </p:nvSpPr>
        <p:spPr>
          <a:xfrm>
            <a:off x="2608425" y="1977225"/>
            <a:ext cx="3708412" cy="923330"/>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de-DE" sz="5400" dirty="0" smtClean="0"/>
              <a:t>Geschichte</a:t>
            </a:r>
            <a:endParaRPr lang="de-DE" sz="5400" dirty="0"/>
          </a:p>
        </p:txBody>
      </p:sp>
      <p:sp>
        <p:nvSpPr>
          <p:cNvPr id="7" name="Gleichschenkliges Dreieck 6"/>
          <p:cNvSpPr/>
          <p:nvPr/>
        </p:nvSpPr>
        <p:spPr>
          <a:xfrm rot="5400000">
            <a:off x="6330453" y="1310507"/>
            <a:ext cx="1836204" cy="2040742"/>
          </a:xfrm>
          <a:prstGeom prst="triangle">
            <a:avLst/>
          </a:prstGeom>
        </p:spPr>
        <p:style>
          <a:lnRef idx="1">
            <a:schemeClr val="accent1"/>
          </a:lnRef>
          <a:fillRef idx="2">
            <a:schemeClr val="accent1"/>
          </a:fillRef>
          <a:effectRef idx="1">
            <a:schemeClr val="accent1"/>
          </a:effectRef>
          <a:fontRef idx="minor">
            <a:schemeClr val="dk1"/>
          </a:fontRef>
        </p:style>
        <p:txBody>
          <a:bodyPr vert="vert270" rtlCol="0" anchor="ctr"/>
          <a:lstStyle/>
          <a:p>
            <a:pPr algn="ctr"/>
            <a:r>
              <a:rPr lang="de-DE" dirty="0" smtClean="0"/>
              <a:t>impliziter Leser</a:t>
            </a:r>
            <a:endParaRPr lang="de-DE" dirty="0"/>
          </a:p>
        </p:txBody>
      </p:sp>
      <p:sp>
        <p:nvSpPr>
          <p:cNvPr id="5" name="Textfeld 4"/>
          <p:cNvSpPr txBox="1"/>
          <p:nvPr/>
        </p:nvSpPr>
        <p:spPr>
          <a:xfrm>
            <a:off x="827584" y="260648"/>
            <a:ext cx="7271664" cy="523220"/>
          </a:xfrm>
          <a:prstGeom prst="rect">
            <a:avLst/>
          </a:prstGeom>
          <a:noFill/>
        </p:spPr>
        <p:txBody>
          <a:bodyPr wrap="square" rtlCol="0">
            <a:spAutoFit/>
          </a:bodyPr>
          <a:lstStyle/>
          <a:p>
            <a:pPr algn="ctr"/>
            <a:r>
              <a:rPr lang="de-DE" sz="2800" dirty="0" smtClean="0"/>
              <a:t>Modell literarischen </a:t>
            </a:r>
            <a:r>
              <a:rPr lang="de-DE" sz="2800" dirty="0" smtClean="0"/>
              <a:t>Erzählens</a:t>
            </a:r>
            <a:endParaRPr lang="de-DE" sz="2800" dirty="0"/>
          </a:p>
        </p:txBody>
      </p:sp>
      <p:sp>
        <p:nvSpPr>
          <p:cNvPr id="4" name="Gleichschenkliges Dreieck 3"/>
          <p:cNvSpPr/>
          <p:nvPr/>
        </p:nvSpPr>
        <p:spPr>
          <a:xfrm rot="5400000">
            <a:off x="7163987" y="1475844"/>
            <a:ext cx="1751764" cy="158303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dirty="0" smtClean="0"/>
              <a:t>LESER</a:t>
            </a:r>
            <a:endParaRPr lang="de-DE" dirty="0"/>
          </a:p>
        </p:txBody>
      </p:sp>
      <p:sp>
        <p:nvSpPr>
          <p:cNvPr id="8" name="Rechteck 7"/>
          <p:cNvSpPr/>
          <p:nvPr/>
        </p:nvSpPr>
        <p:spPr>
          <a:xfrm>
            <a:off x="1609353" y="998730"/>
            <a:ext cx="5653199" cy="2664296"/>
          </a:xfrm>
          <a:prstGeom prst="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p:cNvSpPr txBox="1"/>
          <p:nvPr/>
        </p:nvSpPr>
        <p:spPr>
          <a:xfrm>
            <a:off x="3059832" y="3625868"/>
            <a:ext cx="2520280" cy="584775"/>
          </a:xfrm>
          <a:prstGeom prst="rect">
            <a:avLst/>
          </a:prstGeom>
          <a:noFill/>
        </p:spPr>
        <p:txBody>
          <a:bodyPr wrap="square" rtlCol="0">
            <a:spAutoFit/>
          </a:bodyPr>
          <a:lstStyle/>
          <a:p>
            <a:pPr algn="ctr"/>
            <a:r>
              <a:rPr lang="de-DE" sz="3200" b="1" dirty="0" smtClean="0"/>
              <a:t>TEXT</a:t>
            </a:r>
            <a:endParaRPr lang="de-DE" sz="3200" b="1" dirty="0"/>
          </a:p>
        </p:txBody>
      </p:sp>
      <p:sp>
        <p:nvSpPr>
          <p:cNvPr id="10" name="Textfeld 9"/>
          <p:cNvSpPr txBox="1"/>
          <p:nvPr/>
        </p:nvSpPr>
        <p:spPr>
          <a:xfrm>
            <a:off x="1563811" y="4210643"/>
            <a:ext cx="5744281" cy="2585323"/>
          </a:xfrm>
          <a:prstGeom prst="rect">
            <a:avLst/>
          </a:prstGeom>
          <a:noFill/>
          <a:ln w="57150">
            <a:solidFill>
              <a:srgbClr val="FFC000"/>
            </a:solidFill>
          </a:ln>
        </p:spPr>
        <p:txBody>
          <a:bodyPr wrap="square" rtlCol="0">
            <a:spAutoFit/>
          </a:bodyPr>
          <a:lstStyle/>
          <a:p>
            <a:r>
              <a:rPr lang="de-DE" dirty="0" smtClean="0"/>
              <a:t>Entstehungszeit</a:t>
            </a:r>
          </a:p>
          <a:p>
            <a:r>
              <a:rPr lang="de-DE" dirty="0" smtClean="0"/>
              <a:t>Autor</a:t>
            </a:r>
          </a:p>
          <a:p>
            <a:r>
              <a:rPr lang="de-DE" dirty="0" smtClean="0"/>
              <a:t>Gattung</a:t>
            </a:r>
          </a:p>
          <a:p>
            <a:pPr algn="r"/>
            <a:r>
              <a:rPr lang="de-DE" dirty="0" smtClean="0"/>
              <a:t>bekannte / tradierte Handlungsmuster</a:t>
            </a:r>
          </a:p>
          <a:p>
            <a:pPr algn="r"/>
            <a:r>
              <a:rPr lang="de-DE" dirty="0" smtClean="0"/>
              <a:t>ähnliche Texte</a:t>
            </a:r>
          </a:p>
          <a:p>
            <a:pPr algn="r"/>
            <a:r>
              <a:rPr lang="de-DE" dirty="0" smtClean="0"/>
              <a:t>Intertextualität</a:t>
            </a:r>
          </a:p>
          <a:p>
            <a:pPr algn="r"/>
            <a:r>
              <a:rPr lang="de-DE" dirty="0" smtClean="0"/>
              <a:t>etc.</a:t>
            </a:r>
          </a:p>
          <a:p>
            <a:pPr algn="r"/>
            <a:endParaRPr lang="de-DE" dirty="0" smtClean="0"/>
          </a:p>
          <a:p>
            <a:pPr algn="r"/>
            <a:endParaRPr lang="de-DE" dirty="0"/>
          </a:p>
        </p:txBody>
      </p:sp>
      <p:sp>
        <p:nvSpPr>
          <p:cNvPr id="11" name="Textfeld 10"/>
          <p:cNvSpPr txBox="1"/>
          <p:nvPr/>
        </p:nvSpPr>
        <p:spPr>
          <a:xfrm>
            <a:off x="2615525" y="1022146"/>
            <a:ext cx="3468643"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de-DE" dirty="0" smtClean="0"/>
              <a:t>textimmanente Informationen</a:t>
            </a:r>
            <a:endParaRPr lang="de-DE" dirty="0"/>
          </a:p>
        </p:txBody>
      </p:sp>
      <p:sp>
        <p:nvSpPr>
          <p:cNvPr id="12" name="Textfeld 11"/>
          <p:cNvSpPr txBox="1"/>
          <p:nvPr/>
        </p:nvSpPr>
        <p:spPr>
          <a:xfrm>
            <a:off x="2729094" y="6149635"/>
            <a:ext cx="3468643"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de-DE" dirty="0" smtClean="0"/>
              <a:t>textübergreifende Informationen</a:t>
            </a:r>
            <a:endParaRPr lang="de-DE"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648" y="3918255"/>
            <a:ext cx="2056447" cy="991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feld 12"/>
          <p:cNvSpPr txBox="1"/>
          <p:nvPr/>
        </p:nvSpPr>
        <p:spPr>
          <a:xfrm>
            <a:off x="556590" y="4229265"/>
            <a:ext cx="720080" cy="369332"/>
          </a:xfrm>
          <a:prstGeom prst="rect">
            <a:avLst/>
          </a:prstGeom>
          <a:noFill/>
        </p:spPr>
        <p:txBody>
          <a:bodyPr wrap="square" rtlCol="0">
            <a:spAutoFit/>
          </a:bodyPr>
          <a:lstStyle/>
          <a:p>
            <a:r>
              <a:rPr lang="de-DE" dirty="0" smtClean="0"/>
              <a:t>1932</a:t>
            </a:r>
            <a:endParaRPr lang="de-DE" dirty="0"/>
          </a:p>
        </p:txBody>
      </p:sp>
      <p:pic>
        <p:nvPicPr>
          <p:cNvPr id="6149" name="Picture 5"/>
          <p:cNvPicPr>
            <a:picLocks noChangeAspect="1" noChangeArrowheads="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05359" y="4149080"/>
            <a:ext cx="3714613" cy="1785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97969" y="5423311"/>
            <a:ext cx="3837982" cy="1182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450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ppt_x"/>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1000"/>
                                        <p:tgtEl>
                                          <p:spTgt spid="10"/>
                                        </p:tgtEl>
                                      </p:cBhvr>
                                    </p:animEffect>
                                    <p:anim calcmode="lin" valueType="num">
                                      <p:cBhvr>
                                        <p:cTn id="52" dur="1000" fill="hold"/>
                                        <p:tgtEl>
                                          <p:spTgt spid="10"/>
                                        </p:tgtEl>
                                        <p:attrNameLst>
                                          <p:attrName>ppt_x</p:attrName>
                                        </p:attrNameLst>
                                      </p:cBhvr>
                                      <p:tavLst>
                                        <p:tav tm="0">
                                          <p:val>
                                            <p:strVal val="#ppt_x"/>
                                          </p:val>
                                        </p:tav>
                                        <p:tav tm="100000">
                                          <p:val>
                                            <p:strVal val="#ppt_x"/>
                                          </p:val>
                                        </p:tav>
                                      </p:tavLst>
                                    </p:anim>
                                    <p:anim calcmode="lin" valueType="num">
                                      <p:cBhvr>
                                        <p:cTn id="5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6146"/>
                                        </p:tgtEl>
                                        <p:attrNameLst>
                                          <p:attrName>style.visibility</p:attrName>
                                        </p:attrNameLst>
                                      </p:cBhvr>
                                      <p:to>
                                        <p:strVal val="visible"/>
                                      </p:to>
                                    </p:set>
                                    <p:animEffect transition="in" filter="fade">
                                      <p:cBhvr>
                                        <p:cTn id="58" dur="1000"/>
                                        <p:tgtEl>
                                          <p:spTgt spid="6146"/>
                                        </p:tgtEl>
                                      </p:cBhvr>
                                    </p:animEffect>
                                    <p:anim calcmode="lin" valueType="num">
                                      <p:cBhvr>
                                        <p:cTn id="59" dur="1000" fill="hold"/>
                                        <p:tgtEl>
                                          <p:spTgt spid="6146"/>
                                        </p:tgtEl>
                                        <p:attrNameLst>
                                          <p:attrName>ppt_x</p:attrName>
                                        </p:attrNameLst>
                                      </p:cBhvr>
                                      <p:tavLst>
                                        <p:tav tm="0">
                                          <p:val>
                                            <p:strVal val="#ppt_x"/>
                                          </p:val>
                                        </p:tav>
                                        <p:tav tm="100000">
                                          <p:val>
                                            <p:strVal val="#ppt_x"/>
                                          </p:val>
                                        </p:tav>
                                      </p:tavLst>
                                    </p:anim>
                                    <p:anim calcmode="lin" valueType="num">
                                      <p:cBhvr>
                                        <p:cTn id="60"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6" presetClass="entr" presetSubtype="16" fill="hold" nodeType="clickEffect">
                                  <p:stCondLst>
                                    <p:cond delay="0"/>
                                  </p:stCondLst>
                                  <p:childTnLst>
                                    <p:set>
                                      <p:cBhvr>
                                        <p:cTn id="68" dur="1" fill="hold">
                                          <p:stCondLst>
                                            <p:cond delay="0"/>
                                          </p:stCondLst>
                                        </p:cTn>
                                        <p:tgtEl>
                                          <p:spTgt spid="6149"/>
                                        </p:tgtEl>
                                        <p:attrNameLst>
                                          <p:attrName>style.visibility</p:attrName>
                                        </p:attrNameLst>
                                      </p:cBhvr>
                                      <p:to>
                                        <p:strVal val="visible"/>
                                      </p:to>
                                    </p:set>
                                    <p:animEffect transition="in" filter="circle(in)">
                                      <p:cBhvr>
                                        <p:cTn id="69" dur="2000"/>
                                        <p:tgtEl>
                                          <p:spTgt spid="6149"/>
                                        </p:tgtEl>
                                      </p:cBhvr>
                                    </p:animEffect>
                                  </p:childTnLst>
                                </p:cTn>
                              </p:par>
                            </p:childTnLst>
                          </p:cTn>
                        </p:par>
                      </p:childTnLst>
                    </p:cTn>
                  </p:par>
                  <p:par>
                    <p:cTn id="70" fill="hold">
                      <p:stCondLst>
                        <p:cond delay="indefinite"/>
                      </p:stCondLst>
                      <p:childTnLst>
                        <p:par>
                          <p:cTn id="71" fill="hold">
                            <p:stCondLst>
                              <p:cond delay="0"/>
                            </p:stCondLst>
                            <p:childTnLst>
                              <p:par>
                                <p:cTn id="72" presetID="6" presetClass="entr" presetSubtype="16" fill="hold" nodeType="clickEffect">
                                  <p:stCondLst>
                                    <p:cond delay="0"/>
                                  </p:stCondLst>
                                  <p:childTnLst>
                                    <p:set>
                                      <p:cBhvr>
                                        <p:cTn id="73" dur="1" fill="hold">
                                          <p:stCondLst>
                                            <p:cond delay="0"/>
                                          </p:stCondLst>
                                        </p:cTn>
                                        <p:tgtEl>
                                          <p:spTgt spid="6147"/>
                                        </p:tgtEl>
                                        <p:attrNameLst>
                                          <p:attrName>style.visibility</p:attrName>
                                        </p:attrNameLst>
                                      </p:cBhvr>
                                      <p:to>
                                        <p:strVal val="visible"/>
                                      </p:to>
                                    </p:set>
                                    <p:animEffect transition="in" filter="circle(in)">
                                      <p:cBhvr>
                                        <p:cTn id="74" dur="20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2" grpId="0" animBg="1"/>
      <p:bldP spid="7" grpId="0" animBg="1"/>
      <p:bldP spid="4" grpId="0" animBg="1"/>
      <p:bldP spid="8" grpId="0" animBg="1"/>
      <p:bldP spid="9" grpId="0"/>
      <p:bldP spid="10" grpId="0" animBg="1"/>
      <p:bldP spid="11" grpId="0" animBg="1"/>
      <p:bldP spid="12" grpId="0" animBg="1"/>
      <p:bldP spid="13" grpId="0"/>
    </p:bld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469</Words>
  <Application>Microsoft Office PowerPoint</Application>
  <PresentationFormat>Bildschirmpräsentation (4:3)</PresentationFormat>
  <Paragraphs>89</Paragraphs>
  <Slides>9</Slides>
  <Notes>0</Notes>
  <HiddenSlides>0</HiddenSlides>
  <MMClips>0</MMClips>
  <ScaleCrop>false</ScaleCrop>
  <HeadingPairs>
    <vt:vector size="4" baseType="variant">
      <vt:variant>
        <vt:lpstr>Design</vt:lpstr>
      </vt:variant>
      <vt:variant>
        <vt:i4>1</vt:i4>
      </vt:variant>
      <vt:variant>
        <vt:lpstr>Folientitel</vt:lpstr>
      </vt:variant>
      <vt:variant>
        <vt:i4>9</vt:i4>
      </vt:variant>
    </vt:vector>
  </HeadingPairs>
  <TitlesOfParts>
    <vt:vector size="10" baseType="lpstr">
      <vt:lpstr>Larissa</vt:lpstr>
      <vt:lpstr>Parabeln</vt:lpstr>
      <vt:lpstr>PowerPoint-Präsentation</vt:lpstr>
      <vt:lpstr>Maßnahmen gegen die Gewalt</vt:lpstr>
      <vt:lpstr>Maßnahmen gegen die Gewalt</vt:lpstr>
      <vt:lpstr>PowerPoint-Präsentation</vt:lpstr>
      <vt:lpstr>Maßnahmen gegen die Gewalt</vt:lpstr>
      <vt:lpstr>PowerPoint-Präsentation</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Parabeln</dc:title>
  <dc:creator>Blennemann</dc:creator>
  <cp:lastModifiedBy>Blennemann</cp:lastModifiedBy>
  <cp:revision>15</cp:revision>
  <dcterms:created xsi:type="dcterms:W3CDTF">2017-10-18T13:15:59Z</dcterms:created>
  <dcterms:modified xsi:type="dcterms:W3CDTF">2017-10-21T13:29:20Z</dcterms:modified>
</cp:coreProperties>
</file>