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3">
  <p:sldMasterIdLst>
    <p:sldMasterId id="2147483648" r:id="rId1"/>
  </p:sldMasterIdLst>
  <p:notesMasterIdLst>
    <p:notesMasterId r:id="rId10"/>
  </p:notesMasterIdLst>
  <p:sldIdLst>
    <p:sldId id="256" r:id="rId2"/>
    <p:sldId id="274" r:id="rId3"/>
    <p:sldId id="268" r:id="rId4"/>
    <p:sldId id="272" r:id="rId5"/>
    <p:sldId id="269" r:id="rId6"/>
    <p:sldId id="271" r:id="rId7"/>
    <p:sldId id="267" r:id="rId8"/>
    <p:sldId id="273" r:id="rId9"/>
  </p:sldIdLst>
  <p:sldSz cx="9144000" cy="6858000" type="screen4x3"/>
  <p:notesSz cx="7102475" cy="102346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99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/>
          <a:lstStyle>
            <a:lvl1pPr algn="r">
              <a:defRPr sz="1300"/>
            </a:lvl1pPr>
          </a:lstStyle>
          <a:p>
            <a:fld id="{C1D65501-58B0-4C94-B206-5E9CA7D06FFA}" type="datetimeFigureOut">
              <a:rPr lang="de-DE" smtClean="0"/>
              <a:t>27.04.2021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66" tIns="49533" rIns="99066" bIns="49533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10248" y="4861441"/>
            <a:ext cx="5681980" cy="4605576"/>
          </a:xfrm>
          <a:prstGeom prst="rect">
            <a:avLst/>
          </a:prstGeom>
        </p:spPr>
        <p:txBody>
          <a:bodyPr vert="horz" lIns="99066" tIns="49533" rIns="99066" bIns="49533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3092" y="9721106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 anchor="b"/>
          <a:lstStyle>
            <a:lvl1pPr algn="r">
              <a:defRPr sz="1300"/>
            </a:lvl1pPr>
          </a:lstStyle>
          <a:p>
            <a:fld id="{A9DDA1B1-A873-404A-A5CE-7F7C4ECA256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70504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E158F-6452-46EB-A372-A247424A2D0B}" type="datetime1">
              <a:rPr lang="de-DE" smtClean="0"/>
              <a:t>27.04.2021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8607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2A946-776A-4FB9-A763-763FA88D2890}" type="datetime1">
              <a:rPr lang="de-DE" smtClean="0"/>
              <a:t>27.04.2021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2917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1077F-E762-4AF6-8E16-3AF1B629A2A1}" type="datetime1">
              <a:rPr lang="de-DE" smtClean="0"/>
              <a:t>27.04.2021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80332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87342-B573-4F40-BAE3-C779F0FCBF27}" type="datetime1">
              <a:rPr lang="de-DE" smtClean="0"/>
              <a:t>27.04.2021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36398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CFD38-C999-4915-8BCE-6F41EFFFD3AC}" type="datetime1">
              <a:rPr lang="de-DE" smtClean="0"/>
              <a:t>27.04.2021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80035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9BCBA-DD3E-4DDD-ACDF-A0617EA139AB}" type="datetime1">
              <a:rPr lang="de-DE" smtClean="0"/>
              <a:t>27.04.2021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91076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5DC33-0639-45FC-BEC9-91D673D534E2}" type="datetime1">
              <a:rPr lang="de-DE" smtClean="0"/>
              <a:t>27.04.2021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49860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00A01-3C2C-4AA8-853E-F5351CD5F649}" type="datetime1">
              <a:rPr lang="de-DE" smtClean="0"/>
              <a:t>27.04.2021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97803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45B2D-C68C-4CF0-8EC8-1B5EBACA0DC0}" type="datetime1">
              <a:rPr lang="de-DE" smtClean="0"/>
              <a:t>27.04.2021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24425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9D021-4E35-45AF-947D-5136D16DCC6A}" type="datetime1">
              <a:rPr lang="de-DE" smtClean="0"/>
              <a:t>27.04.2021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86499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6CEA4-946A-4408-8899-E4A9C0D4D3CB}" type="datetime1">
              <a:rPr lang="de-DE" smtClean="0"/>
              <a:t>27.04.2021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85944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533406-5FFA-4FA6-9FC4-BA0FDDCDEF7E}" type="datetime1">
              <a:rPr lang="de-DE" smtClean="0"/>
              <a:t>27.04.2021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09523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deutsch-bw.de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kurzelinks.de/0u7v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kurzelinks.de/wrx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rojekt-gutenberg.org/keller/kleider/kleid011.html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BNQKb6WgNxw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268761"/>
            <a:ext cx="7772400" cy="2331690"/>
          </a:xfrm>
        </p:spPr>
        <p:txBody>
          <a:bodyPr>
            <a:normAutofit fontScale="90000"/>
          </a:bodyPr>
          <a:lstStyle/>
          <a:p>
            <a:r>
              <a:rPr lang="de-DE" dirty="0" smtClean="0"/>
              <a:t>Gottfried Kellers</a:t>
            </a:r>
            <a:br>
              <a:rPr lang="de-DE" dirty="0" smtClean="0"/>
            </a:br>
            <a:r>
              <a:rPr lang="de-DE" dirty="0" smtClean="0"/>
              <a:t>„Kleider machen Leute“</a:t>
            </a:r>
            <a:br>
              <a:rPr lang="de-DE" dirty="0" smtClean="0"/>
            </a:br>
            <a:r>
              <a:rPr lang="de-DE" dirty="0" smtClean="0"/>
              <a:t>im Fernunterricht</a:t>
            </a:r>
            <a:br>
              <a:rPr lang="de-DE" dirty="0" smtClean="0"/>
            </a:br>
            <a:r>
              <a:rPr lang="de-DE" sz="3600" i="1" dirty="0" smtClean="0"/>
              <a:t>Präsentation 8</a:t>
            </a:r>
            <a:br>
              <a:rPr lang="de-DE" sz="3600" i="1" dirty="0" smtClean="0"/>
            </a:br>
            <a:r>
              <a:rPr lang="de-DE" sz="3600" i="1" dirty="0" smtClean="0"/>
              <a:t>Wenzels Entlarvung</a:t>
            </a:r>
            <a:endParaRPr lang="de-DE" i="1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259632" y="4581128"/>
            <a:ext cx="6400800" cy="1752600"/>
          </a:xfrm>
        </p:spPr>
        <p:txBody>
          <a:bodyPr>
            <a:normAutofit/>
          </a:bodyPr>
          <a:lstStyle/>
          <a:p>
            <a:pPr algn="r"/>
            <a:r>
              <a:rPr lang="de-DE" sz="2400" dirty="0" smtClean="0"/>
              <a:t>Fachredaktion Deutsch</a:t>
            </a:r>
          </a:p>
          <a:p>
            <a:pPr algn="r"/>
            <a:r>
              <a:rPr lang="de-DE" sz="2400" smtClean="0">
                <a:hlinkClick r:id="rId2"/>
              </a:rPr>
              <a:t>www.deutsch-bw.de</a:t>
            </a:r>
            <a:r>
              <a:rPr lang="de-DE" sz="2400" smtClean="0"/>
              <a:t> </a:t>
            </a:r>
            <a:endParaRPr lang="de-DE" sz="2400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4316" y="4293096"/>
            <a:ext cx="2987824" cy="951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577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3" name="Rechteck 2"/>
          <p:cNvSpPr/>
          <p:nvPr/>
        </p:nvSpPr>
        <p:spPr>
          <a:xfrm>
            <a:off x="528737" y="1772816"/>
            <a:ext cx="8107213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3600" dirty="0" smtClean="0"/>
              <a:t>Gehe auf die Seite </a:t>
            </a:r>
            <a:r>
              <a:rPr lang="de-DE" sz="3600" dirty="0" smtClean="0">
                <a:hlinkClick r:id="rId2"/>
              </a:rPr>
              <a:t>https</a:t>
            </a:r>
            <a:r>
              <a:rPr lang="de-DE" sz="3600" dirty="0">
                <a:hlinkClick r:id="rId2"/>
              </a:rPr>
              <a:t>://</a:t>
            </a:r>
            <a:r>
              <a:rPr lang="de-DE" sz="3600" dirty="0" smtClean="0">
                <a:hlinkClick r:id="rId2"/>
              </a:rPr>
              <a:t>kurzelinks.de/0u7v</a:t>
            </a:r>
            <a:endParaRPr lang="de-DE" sz="3600" dirty="0" smtClean="0"/>
          </a:p>
          <a:p>
            <a:r>
              <a:rPr lang="de-DE" sz="3600" dirty="0" smtClean="0"/>
              <a:t>und sieh dir das Bild an. </a:t>
            </a:r>
          </a:p>
          <a:p>
            <a:endParaRPr lang="de-DE" sz="3600" dirty="0" smtClean="0"/>
          </a:p>
          <a:p>
            <a:r>
              <a:rPr lang="de-DE" sz="3600" dirty="0" smtClean="0"/>
              <a:t>Erkläre, warum man das Dargestellte auf Wenzel beziehen kann.</a:t>
            </a:r>
            <a:endParaRPr lang="de-DE" sz="3600" dirty="0"/>
          </a:p>
        </p:txBody>
      </p:sp>
      <p:sp>
        <p:nvSpPr>
          <p:cNvPr id="4" name="Titel 1"/>
          <p:cNvSpPr txBox="1">
            <a:spLocks/>
          </p:cNvSpPr>
          <p:nvPr/>
        </p:nvSpPr>
        <p:spPr>
          <a:xfrm>
            <a:off x="467544" y="260648"/>
            <a:ext cx="8229600" cy="1066130"/>
          </a:xfrm>
          <a:prstGeom prst="rect">
            <a:avLst/>
          </a:prstGeom>
          <a:solidFill>
            <a:srgbClr val="9933FF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 smtClean="0">
                <a:solidFill>
                  <a:schemeClr val="bg1"/>
                </a:solidFill>
              </a:rPr>
              <a:t>Einstieg</a:t>
            </a:r>
            <a:endParaRPr lang="de-D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16201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46655" y="1556792"/>
            <a:ext cx="7831869" cy="4525963"/>
          </a:xfrm>
        </p:spPr>
        <p:txBody>
          <a:bodyPr>
            <a:normAutofit/>
          </a:bodyPr>
          <a:lstStyle/>
          <a:p>
            <a:r>
              <a:rPr lang="de-DE" sz="2400" dirty="0" smtClean="0"/>
              <a:t>Wenzel wird auf der Verlobungsfeier entlarvt. Ihr sollt in Gruppen erarbeiten, wie er enttarnt wird und wie die Anwesenden darauf reagieren.</a:t>
            </a:r>
          </a:p>
          <a:p>
            <a:endParaRPr lang="de-DE" sz="2400" dirty="0" smtClean="0"/>
          </a:p>
          <a:p>
            <a:r>
              <a:rPr lang="de-DE" sz="2400" dirty="0" smtClean="0"/>
              <a:t>Öffnet zunächst die Seite Gutenburg-Projekt und arbeitet dann in euren Gruppen.</a:t>
            </a:r>
          </a:p>
          <a:p>
            <a:pPr marL="0" indent="0">
              <a:buNone/>
            </a:pPr>
            <a:r>
              <a:rPr lang="de-DE" sz="2400" dirty="0">
                <a:hlinkClick r:id="rId2"/>
              </a:rPr>
              <a:t>https://kurzelinks.de/wrxf</a:t>
            </a:r>
            <a:r>
              <a:rPr lang="de-DE" sz="2400" dirty="0"/>
              <a:t> </a:t>
            </a:r>
          </a:p>
          <a:p>
            <a:endParaRPr lang="de-DE" sz="2400" dirty="0" smtClean="0"/>
          </a:p>
          <a:p>
            <a:r>
              <a:rPr lang="de-DE" sz="2400" dirty="0" smtClean="0"/>
              <a:t>Tragt </a:t>
            </a:r>
            <a:r>
              <a:rPr lang="de-DE" sz="2400" dirty="0"/>
              <a:t>eure Ergebnisse in die Tabelle </a:t>
            </a:r>
            <a:r>
              <a:rPr lang="de-DE" sz="2400" dirty="0" smtClean="0"/>
              <a:t>ein (Folie 6), </a:t>
            </a:r>
            <a:r>
              <a:rPr lang="de-DE" sz="2400" dirty="0"/>
              <a:t>schickt sie an </a:t>
            </a:r>
            <a:r>
              <a:rPr lang="de-DE" sz="2400" i="1" dirty="0">
                <a:solidFill>
                  <a:srgbClr val="FF0000"/>
                </a:solidFill>
              </a:rPr>
              <a:t>Frau / Herrn </a:t>
            </a:r>
            <a:r>
              <a:rPr lang="de-DE" sz="2400" i="1" dirty="0" err="1">
                <a:solidFill>
                  <a:srgbClr val="FF0000"/>
                </a:solidFill>
              </a:rPr>
              <a:t>xy</a:t>
            </a:r>
            <a:r>
              <a:rPr lang="de-DE" sz="2400" i="1" dirty="0">
                <a:solidFill>
                  <a:srgbClr val="FF0000"/>
                </a:solidFill>
              </a:rPr>
              <a:t> </a:t>
            </a:r>
            <a:r>
              <a:rPr lang="de-DE" sz="2400" dirty="0"/>
              <a:t>und präsentiert sie in der </a:t>
            </a:r>
            <a:r>
              <a:rPr lang="de-DE" sz="2400" dirty="0" smtClean="0"/>
              <a:t>Online-Sitzung.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Landesbildungsserver Baden-Württemberg, Fachredaktion Deutsch, 2021</a:t>
            </a:r>
            <a:endParaRPr lang="de-DE" dirty="0"/>
          </a:p>
        </p:txBody>
      </p:sp>
      <p:sp>
        <p:nvSpPr>
          <p:cNvPr id="5" name="Titel 1"/>
          <p:cNvSpPr txBox="1">
            <a:spLocks/>
          </p:cNvSpPr>
          <p:nvPr/>
        </p:nvSpPr>
        <p:spPr>
          <a:xfrm>
            <a:off x="467544" y="260648"/>
            <a:ext cx="8229600" cy="1066130"/>
          </a:xfrm>
          <a:prstGeom prst="rect">
            <a:avLst/>
          </a:prstGeom>
          <a:solidFill>
            <a:srgbClr val="9933FF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 smtClean="0">
                <a:solidFill>
                  <a:schemeClr val="bg1"/>
                </a:solidFill>
              </a:rPr>
              <a:t>Aufgabe</a:t>
            </a:r>
            <a:endParaRPr lang="de-D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69581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46655" y="1556792"/>
            <a:ext cx="7831869" cy="4525963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de-DE" sz="2400" dirty="0"/>
              <a:t>Stellt die Entlarvung Wenzels als Zeitstrahl </a:t>
            </a:r>
            <a:r>
              <a:rPr lang="de-DE" sz="2400" dirty="0" smtClean="0"/>
              <a:t>dar.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5" name="Titel 1"/>
          <p:cNvSpPr txBox="1">
            <a:spLocks/>
          </p:cNvSpPr>
          <p:nvPr/>
        </p:nvSpPr>
        <p:spPr>
          <a:xfrm>
            <a:off x="467544" y="260648"/>
            <a:ext cx="8229600" cy="1066130"/>
          </a:xfrm>
          <a:prstGeom prst="rect">
            <a:avLst/>
          </a:prstGeom>
          <a:solidFill>
            <a:srgbClr val="9933FF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 smtClean="0">
                <a:solidFill>
                  <a:schemeClr val="bg1"/>
                </a:solidFill>
              </a:rPr>
              <a:t>Gruppe 1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7" name="AutoShape 1"/>
          <p:cNvSpPr>
            <a:spLocks noChangeArrowheads="1"/>
          </p:cNvSpPr>
          <p:nvPr/>
        </p:nvSpPr>
        <p:spPr bwMode="auto">
          <a:xfrm>
            <a:off x="436850" y="2073916"/>
            <a:ext cx="8455630" cy="4464496"/>
          </a:xfrm>
          <a:prstGeom prst="rightArrow">
            <a:avLst>
              <a:gd name="adj1" fmla="val 53907"/>
              <a:gd name="adj2" fmla="val 23273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sp>
        <p:nvSpPr>
          <p:cNvPr id="2" name="Rechteck 1"/>
          <p:cNvSpPr/>
          <p:nvPr/>
        </p:nvSpPr>
        <p:spPr>
          <a:xfrm>
            <a:off x="479982" y="3645024"/>
            <a:ext cx="113387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200" dirty="0" err="1" smtClean="0"/>
              <a:t>Seldwyler</a:t>
            </a:r>
            <a:r>
              <a:rPr lang="de-DE" sz="1200" dirty="0" smtClean="0"/>
              <a:t> </a:t>
            </a:r>
            <a:r>
              <a:rPr lang="de-DE" sz="1200" dirty="0"/>
              <a:t>lassen </a:t>
            </a:r>
            <a:r>
              <a:rPr lang="de-DE" sz="1200" dirty="0" smtClean="0"/>
              <a:t>Goldachern </a:t>
            </a:r>
            <a:r>
              <a:rPr lang="de-DE" sz="1200" dirty="0"/>
              <a:t>den Vortritt beim Einzug ins Gasthaus </a:t>
            </a:r>
          </a:p>
        </p:txBody>
      </p:sp>
    </p:spTree>
    <p:extLst>
      <p:ext uri="{BB962C8B-B14F-4D97-AF65-F5344CB8AC3E}">
        <p14:creationId xmlns:p14="http://schemas.microsoft.com/office/powerpoint/2010/main" val="33837904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46655" y="1556792"/>
            <a:ext cx="7831869" cy="4525963"/>
          </a:xfrm>
        </p:spPr>
        <p:txBody>
          <a:bodyPr>
            <a:normAutofit fontScale="92500" lnSpcReduction="20000"/>
          </a:bodyPr>
          <a:lstStyle/>
          <a:p>
            <a:pPr marL="0" lvl="0" indent="0">
              <a:buNone/>
            </a:pPr>
            <a:r>
              <a:rPr lang="de-DE" sz="2800" dirty="0" smtClean="0"/>
              <a:t>1. Legt eine Tabelle an (Folie </a:t>
            </a:r>
            <a:r>
              <a:rPr lang="de-DE" sz="2800" dirty="0" smtClean="0"/>
              <a:t>6).</a:t>
            </a:r>
            <a:endParaRPr lang="de-DE" sz="2800" dirty="0" smtClean="0"/>
          </a:p>
          <a:p>
            <a:pPr marL="0" lvl="0" indent="0">
              <a:buNone/>
            </a:pPr>
            <a:endParaRPr lang="de-DE" sz="2800" dirty="0" smtClean="0"/>
          </a:p>
          <a:p>
            <a:pPr marL="0" lvl="0" indent="0">
              <a:buNone/>
            </a:pPr>
            <a:r>
              <a:rPr lang="de-DE" sz="2800" dirty="0" smtClean="0"/>
              <a:t>2. Erarbeitet die </a:t>
            </a:r>
            <a:r>
              <a:rPr lang="de-DE" sz="2800" dirty="0"/>
              <a:t>Reaktion </a:t>
            </a:r>
            <a:r>
              <a:rPr lang="de-DE" sz="2800" dirty="0" smtClean="0"/>
              <a:t>…</a:t>
            </a:r>
          </a:p>
          <a:p>
            <a:pPr marL="0" lvl="0" indent="0">
              <a:buNone/>
            </a:pPr>
            <a:r>
              <a:rPr lang="de-DE" sz="2800" dirty="0" smtClean="0"/>
              <a:t>Gruppe 2	… der </a:t>
            </a:r>
            <a:r>
              <a:rPr lang="de-DE" sz="2800" dirty="0" err="1"/>
              <a:t>Goldacher</a:t>
            </a:r>
            <a:r>
              <a:rPr lang="de-DE" sz="2800" dirty="0"/>
              <a:t>. </a:t>
            </a:r>
            <a:endParaRPr lang="de-DE" sz="2800" dirty="0" smtClean="0"/>
          </a:p>
          <a:p>
            <a:pPr marL="0" lvl="0" indent="0">
              <a:buNone/>
            </a:pPr>
            <a:r>
              <a:rPr lang="de-DE" sz="2800" dirty="0"/>
              <a:t>Gruppe </a:t>
            </a:r>
            <a:r>
              <a:rPr lang="de-DE" sz="2800" dirty="0" smtClean="0"/>
              <a:t>3</a:t>
            </a:r>
            <a:r>
              <a:rPr lang="de-DE" sz="2800" dirty="0"/>
              <a:t>	… </a:t>
            </a:r>
            <a:r>
              <a:rPr lang="de-DE" sz="2800" dirty="0" smtClean="0"/>
              <a:t>von </a:t>
            </a:r>
            <a:r>
              <a:rPr lang="de-DE" sz="2800" dirty="0" err="1"/>
              <a:t>Nettchens</a:t>
            </a:r>
            <a:r>
              <a:rPr lang="de-DE" sz="2800" dirty="0"/>
              <a:t> Freundinnen. </a:t>
            </a:r>
            <a:endParaRPr lang="de-DE" sz="2800" dirty="0" smtClean="0"/>
          </a:p>
          <a:p>
            <a:pPr marL="0" lvl="0" indent="0">
              <a:buNone/>
            </a:pPr>
            <a:r>
              <a:rPr lang="de-DE" sz="2800" dirty="0"/>
              <a:t>Gruppe </a:t>
            </a:r>
            <a:r>
              <a:rPr lang="de-DE" sz="2800" dirty="0" smtClean="0"/>
              <a:t>4</a:t>
            </a:r>
            <a:r>
              <a:rPr lang="de-DE" sz="2800" dirty="0"/>
              <a:t>	… Melchior </a:t>
            </a:r>
            <a:r>
              <a:rPr lang="de-DE" sz="2800" dirty="0" err="1" smtClean="0"/>
              <a:t>Böhnis</a:t>
            </a:r>
            <a:r>
              <a:rPr lang="de-DE" sz="2800" dirty="0" smtClean="0"/>
              <a:t>.</a:t>
            </a:r>
            <a:endParaRPr lang="de-DE" sz="2800" dirty="0"/>
          </a:p>
          <a:p>
            <a:pPr marL="0" lvl="0" indent="0">
              <a:buNone/>
            </a:pPr>
            <a:r>
              <a:rPr lang="de-DE" sz="2800" dirty="0"/>
              <a:t>Gruppe </a:t>
            </a:r>
            <a:r>
              <a:rPr lang="de-DE" sz="2800" dirty="0" smtClean="0"/>
              <a:t>5</a:t>
            </a:r>
            <a:r>
              <a:rPr lang="de-DE" sz="2800" dirty="0"/>
              <a:t>	… </a:t>
            </a:r>
            <a:r>
              <a:rPr lang="de-DE" sz="2800" dirty="0" smtClean="0"/>
              <a:t>Wenzels</a:t>
            </a:r>
            <a:r>
              <a:rPr lang="de-DE" sz="2800" dirty="0"/>
              <a:t>. </a:t>
            </a:r>
            <a:endParaRPr lang="de-DE" sz="2800" dirty="0" smtClean="0"/>
          </a:p>
          <a:p>
            <a:pPr marL="0" lvl="0" indent="0">
              <a:buNone/>
            </a:pPr>
            <a:r>
              <a:rPr lang="de-DE" sz="2800" dirty="0"/>
              <a:t>Gruppe </a:t>
            </a:r>
            <a:r>
              <a:rPr lang="de-DE" sz="2800" dirty="0" smtClean="0"/>
              <a:t>6</a:t>
            </a:r>
            <a:r>
              <a:rPr lang="de-DE" sz="2800" dirty="0"/>
              <a:t>	… </a:t>
            </a:r>
            <a:r>
              <a:rPr lang="de-DE" sz="2800" dirty="0" err="1" smtClean="0"/>
              <a:t>Nettchens</a:t>
            </a:r>
            <a:r>
              <a:rPr lang="de-DE" sz="2800" dirty="0" smtClean="0"/>
              <a:t>.</a:t>
            </a:r>
          </a:p>
          <a:p>
            <a:pPr marL="0" lvl="0" indent="0">
              <a:buNone/>
            </a:pPr>
            <a:endParaRPr lang="de-DE" sz="2800" dirty="0"/>
          </a:p>
          <a:p>
            <a:pPr marL="0" indent="0">
              <a:buNone/>
            </a:pPr>
            <a:r>
              <a:rPr lang="de-DE" sz="2800" dirty="0" smtClean="0"/>
              <a:t>3. Tragt eure Ergebnisse in die Tabelle ein, schickt sie an </a:t>
            </a:r>
            <a:r>
              <a:rPr lang="de-DE" sz="2800" i="1" dirty="0" smtClean="0">
                <a:solidFill>
                  <a:srgbClr val="FF0000"/>
                </a:solidFill>
              </a:rPr>
              <a:t>Frau / Herrn </a:t>
            </a:r>
            <a:r>
              <a:rPr lang="de-DE" sz="2800" i="1" dirty="0" err="1" smtClean="0">
                <a:solidFill>
                  <a:srgbClr val="FF0000"/>
                </a:solidFill>
              </a:rPr>
              <a:t>xy</a:t>
            </a:r>
            <a:r>
              <a:rPr lang="de-DE" sz="2800" i="1" dirty="0" smtClean="0">
                <a:solidFill>
                  <a:srgbClr val="FF0000"/>
                </a:solidFill>
              </a:rPr>
              <a:t> </a:t>
            </a:r>
            <a:r>
              <a:rPr lang="de-DE" sz="2800" dirty="0" smtClean="0"/>
              <a:t>und präsentiert sie in </a:t>
            </a:r>
            <a:r>
              <a:rPr lang="de-DE" sz="2800" smtClean="0"/>
              <a:t>der </a:t>
            </a:r>
            <a:r>
              <a:rPr lang="de-DE" sz="2800" smtClean="0"/>
              <a:t>Online-Sitzung.</a:t>
            </a:r>
            <a:endParaRPr lang="de-DE" sz="2800" dirty="0" smtClean="0"/>
          </a:p>
          <a:p>
            <a:pPr marL="0" indent="0">
              <a:buNone/>
            </a:pPr>
            <a:endParaRPr lang="de-DE" sz="2800" dirty="0" smtClean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5" name="Titel 1"/>
          <p:cNvSpPr txBox="1">
            <a:spLocks/>
          </p:cNvSpPr>
          <p:nvPr/>
        </p:nvSpPr>
        <p:spPr>
          <a:xfrm>
            <a:off x="467544" y="260648"/>
            <a:ext cx="8229600" cy="1066130"/>
          </a:xfrm>
          <a:prstGeom prst="rect">
            <a:avLst/>
          </a:prstGeom>
          <a:solidFill>
            <a:srgbClr val="9933FF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 smtClean="0">
                <a:solidFill>
                  <a:schemeClr val="bg1"/>
                </a:solidFill>
              </a:rPr>
              <a:t>Gruppe 2 bis 6</a:t>
            </a:r>
            <a:endParaRPr lang="de-D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73267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graphicFrame>
        <p:nvGraphicFramePr>
          <p:cNvPr id="3" name="Tabel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4328977"/>
              </p:ext>
            </p:extLst>
          </p:nvPr>
        </p:nvGraphicFramePr>
        <p:xfrm>
          <a:off x="1259632" y="1484784"/>
          <a:ext cx="6667433" cy="31978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59703"/>
                <a:gridCol w="5407730"/>
              </a:tblGrid>
              <a:tr h="30095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de-DE" sz="1000" dirty="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64135" marR="99695" algn="just"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</a:rPr>
                        <a:t> </a:t>
                      </a:r>
                    </a:p>
                    <a:p>
                      <a:pPr marL="64135" marR="99695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>
                          <a:effectLst/>
                        </a:rPr>
                        <a:t> </a:t>
                      </a:r>
                      <a:r>
                        <a:rPr lang="de-DE" sz="1800" b="1" u="sng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Reaktionen auf die Entlarvung Wenzels</a:t>
                      </a:r>
                      <a:endParaRPr lang="de-DE" sz="1000" dirty="0">
                        <a:effectLst/>
                      </a:endParaRPr>
                    </a:p>
                    <a:p>
                      <a:pPr marL="64135" marR="99695" algn="just"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</a:rPr>
                        <a:t> </a:t>
                      </a:r>
                      <a:endParaRPr lang="de-DE" sz="1000" dirty="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</a:tr>
              <a:tr h="300956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 smtClean="0">
                          <a:effectLst/>
                        </a:rPr>
                        <a:t>Die </a:t>
                      </a:r>
                      <a:r>
                        <a:rPr lang="de-DE" sz="1200" dirty="0" err="1" smtClean="0">
                          <a:effectLst/>
                        </a:rPr>
                        <a:t>Goldacher</a:t>
                      </a:r>
                      <a:endParaRPr lang="de-DE" sz="1200" dirty="0" smtClean="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de-DE" sz="1200" dirty="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64135" marR="99695" algn="just">
                        <a:spcAft>
                          <a:spcPts val="0"/>
                        </a:spcAft>
                      </a:pPr>
                      <a:endParaRPr lang="de-DE" sz="1200" dirty="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</a:tr>
              <a:tr h="30095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de-DE" sz="1200" dirty="0" err="1">
                          <a:effectLst/>
                        </a:rPr>
                        <a:t>Nettchens</a:t>
                      </a:r>
                      <a:r>
                        <a:rPr lang="de-DE" sz="1200" dirty="0">
                          <a:effectLst/>
                        </a:rPr>
                        <a:t> Freundinnen</a:t>
                      </a:r>
                      <a:endParaRPr lang="de-DE" sz="1200" dirty="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64135" marR="99695" algn="just"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</a:p>
                    <a:p>
                      <a:pPr marL="64135" marR="99695" algn="just"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</a:p>
                    <a:p>
                      <a:pPr marL="64135" marR="99695" algn="just"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200" dirty="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</a:tr>
              <a:tr h="30095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Melchior </a:t>
                      </a:r>
                      <a:r>
                        <a:rPr lang="de-DE" sz="1200" dirty="0" err="1">
                          <a:effectLst/>
                        </a:rPr>
                        <a:t>Böhni</a:t>
                      </a:r>
                      <a:endParaRPr lang="de-DE" sz="1200" dirty="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64135" marR="99695" algn="just"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</a:p>
                    <a:p>
                      <a:pPr marL="64135" marR="99695" algn="just"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</a:p>
                    <a:p>
                      <a:pPr marL="64135" marR="99695" algn="just"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200" dirty="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</a:tr>
              <a:tr h="28490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Wenzel Strapinski</a:t>
                      </a:r>
                      <a:endParaRPr lang="de-DE" sz="1200" dirty="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64135" marR="99695" algn="just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</a:p>
                    <a:p>
                      <a:pPr marL="64135" marR="99695" algn="just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</a:tr>
              <a:tr h="30095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de-DE" sz="1200" dirty="0" err="1">
                          <a:effectLst/>
                        </a:rPr>
                        <a:t>Nettchen</a:t>
                      </a:r>
                      <a:endParaRPr lang="de-DE" sz="1200" dirty="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64135" marR="99695" algn="just"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</a:p>
                    <a:p>
                      <a:pPr marL="64135" marR="99695" algn="just"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</a:p>
                    <a:p>
                      <a:pPr marL="64135" marR="99695" algn="just"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200" dirty="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19105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51520" y="18864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3997" tIns="630039" rIns="457056" bIns="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6" name="Titel 1"/>
          <p:cNvSpPr txBox="1">
            <a:spLocks/>
          </p:cNvSpPr>
          <p:nvPr/>
        </p:nvSpPr>
        <p:spPr>
          <a:xfrm>
            <a:off x="467544" y="260648"/>
            <a:ext cx="8229600" cy="1066130"/>
          </a:xfrm>
          <a:prstGeom prst="rect">
            <a:avLst/>
          </a:prstGeom>
          <a:solidFill>
            <a:srgbClr val="9933FF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 smtClean="0">
                <a:solidFill>
                  <a:schemeClr val="bg1"/>
                </a:solidFill>
              </a:rPr>
              <a:t>Gestaltende Interpretation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467544" y="1916832"/>
            <a:ext cx="82296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de-DE" sz="1600" dirty="0" smtClean="0"/>
          </a:p>
          <a:p>
            <a:r>
              <a:rPr lang="de-DE" sz="2800" b="1" dirty="0" smtClean="0"/>
              <a:t>Aufgabe</a:t>
            </a:r>
            <a:r>
              <a:rPr lang="de-DE" sz="2800" dirty="0" smtClean="0"/>
              <a:t>: Schreibe einen inneren Monolog Wenzels, nachdem er entlarvt wird und schließlich das Gasthaus </a:t>
            </a:r>
            <a:r>
              <a:rPr lang="de-DE" sz="2800" dirty="0" smtClean="0"/>
              <a:t>verlässt. Was denkt er über sein Verhalten, die Beziehung zu </a:t>
            </a:r>
            <a:r>
              <a:rPr lang="de-DE" sz="2800" dirty="0" err="1" smtClean="0"/>
              <a:t>Nettchen</a:t>
            </a:r>
            <a:r>
              <a:rPr lang="de-DE" sz="2800" dirty="0" smtClean="0"/>
              <a:t> und die Zukunft?</a:t>
            </a:r>
            <a:endParaRPr lang="de-DE" sz="2800" dirty="0" smtClean="0"/>
          </a:p>
          <a:p>
            <a:endParaRPr lang="de-DE" sz="2800" dirty="0"/>
          </a:p>
          <a:p>
            <a:r>
              <a:rPr lang="de-DE" sz="2800" dirty="0"/>
              <a:t>Wenzel wird entlarvt, sitzt auf „seinem Stuhl[…] (,) schwankt[…] und zittert[e]“. </a:t>
            </a:r>
          </a:p>
          <a:p>
            <a:pPr algn="r"/>
            <a:r>
              <a:rPr lang="de-DE" sz="1600" dirty="0">
                <a:hlinkClick r:id="rId2"/>
              </a:rPr>
              <a:t>https://www.projekt-gutenberg.org/keller/kleider/kleid011.html</a:t>
            </a:r>
            <a:r>
              <a:rPr lang="de-DE" sz="1600" dirty="0"/>
              <a:t> (letzter Absatz)</a:t>
            </a:r>
          </a:p>
          <a:p>
            <a:endParaRPr lang="de-DE" sz="2800" dirty="0" smtClean="0"/>
          </a:p>
        </p:txBody>
      </p:sp>
    </p:spTree>
    <p:extLst>
      <p:ext uri="{BB962C8B-B14F-4D97-AF65-F5344CB8AC3E}">
        <p14:creationId xmlns:p14="http://schemas.microsoft.com/office/powerpoint/2010/main" val="9566398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pic>
        <p:nvPicPr>
          <p:cNvPr id="1026" name="Picture 2" descr="Hinweis, Erinnerung, Papier, Stift, Aufkleb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404664"/>
            <a:ext cx="5256584" cy="5472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feld 3"/>
          <p:cNvSpPr txBox="1"/>
          <p:nvPr/>
        </p:nvSpPr>
        <p:spPr>
          <a:xfrm rot="558776">
            <a:off x="2627784" y="2924944"/>
            <a:ext cx="424847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Wenn du nicht mehr genau weißt, was ein innerer Monolog ist, sieh dir zunächst das Video an (Die Merkhilfe, 3.16 min): </a:t>
            </a:r>
            <a:r>
              <a:rPr lang="de-DE" dirty="0" smtClean="0">
                <a:hlinkClick r:id="rId3"/>
              </a:rPr>
              <a:t>https</a:t>
            </a:r>
            <a:r>
              <a:rPr lang="de-DE" dirty="0">
                <a:hlinkClick r:id="rId3"/>
              </a:rPr>
              <a:t>://</a:t>
            </a:r>
            <a:r>
              <a:rPr lang="de-DE" dirty="0" smtClean="0">
                <a:hlinkClick r:id="rId3"/>
              </a:rPr>
              <a:t>www.youtube.com/watch?v=BNQKb6WgNxw</a:t>
            </a:r>
            <a:r>
              <a:rPr lang="de-DE" dirty="0" smtClean="0"/>
              <a:t>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57150820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282</Words>
  <Application>Microsoft Office PowerPoint</Application>
  <PresentationFormat>Bildschirmpräsentation (4:3)</PresentationFormat>
  <Paragraphs>62</Paragraphs>
  <Slides>8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9" baseType="lpstr">
      <vt:lpstr>Larissa</vt:lpstr>
      <vt:lpstr>Gottfried Kellers „Kleider machen Leute“ im Fernunterricht Präsentation 8 Wenzels Entlarvung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Gottfried Kellers „Kleider machen Leute“ im Fernunterricht</dc:title>
  <dc:creator>Schweigert</dc:creator>
  <cp:lastModifiedBy>Schweigert</cp:lastModifiedBy>
  <cp:revision>57</cp:revision>
  <cp:lastPrinted>2021-04-27T10:30:24Z</cp:lastPrinted>
  <dcterms:created xsi:type="dcterms:W3CDTF">2020-12-28T09:22:44Z</dcterms:created>
  <dcterms:modified xsi:type="dcterms:W3CDTF">2021-04-27T11:58:37Z</dcterms:modified>
</cp:coreProperties>
</file>