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1692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15.08.2023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251520" y="6471764"/>
            <a:ext cx="109046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Stand: 2021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5" name="Rechteck 4"/>
          <p:cNvSpPr/>
          <p:nvPr userDrawn="1"/>
        </p:nvSpPr>
        <p:spPr>
          <a:xfrm>
            <a:off x="179512" y="6525344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Stand: 2022	Fachkraft Gastronomie, Fachmann/Fachfrau für Systemgastronomie,</a:t>
            </a:r>
            <a:r>
              <a:rPr lang="de-DE" sz="900" kern="1200" baseline="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de-DE" sz="900" kern="1200" dirty="0" smtClean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Fachmann/Fachfrau für Restaurants und Veranstaltungsgastronomie, Fachkraft Küche, Koch/Köchin, Hotelfachmann/Hotelfachfrau, Kaufmann/Kauffrau für Hotelmanagement</a:t>
            </a:r>
            <a:endParaRPr lang="de-DE" sz="900" kern="1200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1250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1249" Type="http://schemas.openxmlformats.org/officeDocument/2006/relationships/image" Target="../../word/media/image1246.svg"/><Relationship Id="rId631" Type="http://schemas.openxmlformats.org/officeDocument/2006/relationships/image" Target="../../word/media/image62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07580" y="205334"/>
            <a:ext cx="8703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Organizer: Lernfeld 3 –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Umsatzsteuerrechtliche Sachverhalte bearbeiten</a:t>
            </a:r>
          </a:p>
        </p:txBody>
      </p:sp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12" name="Textfeld 111"/>
          <p:cNvSpPr txBox="1"/>
          <p:nvPr/>
        </p:nvSpPr>
        <p:spPr>
          <a:xfrm>
            <a:off x="211381" y="687994"/>
            <a:ext cx="87696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verfügen über die Kompetenz, unter Berücksichtigung des Umsatzsteuergesetzes, umsatzsteuerrelevante Sachverhalte der Mandantinnen und Mandanten zu erfassen und Umsatzsteuererklärungen zu erstellen.“ </a:t>
            </a:r>
          </a:p>
        </p:txBody>
      </p:sp>
      <p:pic>
        <p:nvPicPr>
          <p:cNvPr id="171" name="Grafik 170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8133986">
            <a:off x="2606225" y="1676831"/>
            <a:ext cx="412220" cy="44517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302312" y="1744197"/>
            <a:ext cx="22233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Umsatzsteuersystem darstellen</a:t>
            </a:r>
            <a:endParaRPr lang="de-DE" sz="10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5" name="Inhaltsplatzhalter 2"/>
          <p:cNvSpPr txBox="1">
            <a:spLocks/>
          </p:cNvSpPr>
          <p:nvPr/>
        </p:nvSpPr>
        <p:spPr>
          <a:xfrm>
            <a:off x="104359" y="6502141"/>
            <a:ext cx="8712968" cy="221442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tabLst>
                <a:tab pos="3138488" algn="l"/>
              </a:tabLst>
            </a:pPr>
            <a:r>
              <a:rPr lang="de-DE" sz="9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 2023	Steuerfachangestellter/Steuerfachangestellte</a:t>
            </a:r>
            <a:endParaRPr lang="de-DE" sz="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6673099" y="2121326"/>
            <a:ext cx="10903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Steuerbefreiung</a:t>
            </a:r>
            <a:endParaRPr lang="de-DE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7575717" y="3356992"/>
            <a:ext cx="0" cy="372900"/>
          </a:xfrm>
          <a:prstGeom prst="straightConnector1">
            <a:avLst/>
          </a:prstGeom>
          <a:ln w="22225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4895304" y="2370159"/>
            <a:ext cx="37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20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hteck 56"/>
          <p:cNvSpPr/>
          <p:nvPr/>
        </p:nvSpPr>
        <p:spPr>
          <a:xfrm>
            <a:off x="3099026" y="1949307"/>
            <a:ext cx="255309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Umsatzsteuer für inländische Lieferungen ermitteln und buchen</a:t>
            </a:r>
            <a:endParaRPr lang="de-DE" sz="4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8" name="Rechteck 57"/>
          <p:cNvSpPr/>
          <p:nvPr/>
        </p:nvSpPr>
        <p:spPr>
          <a:xfrm>
            <a:off x="6228184" y="2378994"/>
            <a:ext cx="22580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Umsatzsteuer für unentgeltliche Lieferungen ermitteln und buchen</a:t>
            </a:r>
          </a:p>
        </p:txBody>
      </p:sp>
      <p:sp>
        <p:nvSpPr>
          <p:cNvPr id="60" name="Rechteck 59"/>
          <p:cNvSpPr/>
          <p:nvPr/>
        </p:nvSpPr>
        <p:spPr>
          <a:xfrm>
            <a:off x="3546623" y="1703086"/>
            <a:ext cx="10903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Steuerbefreiung</a:t>
            </a:r>
            <a:endParaRPr lang="de-DE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6551054" y="4124077"/>
            <a:ext cx="2430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Umsatzsteuer für sonstige Leistungen ermitteln und buchen</a:t>
            </a:r>
            <a:endParaRPr lang="de-DE" sz="1000" dirty="0"/>
          </a:p>
        </p:txBody>
      </p:sp>
      <p:sp>
        <p:nvSpPr>
          <p:cNvPr id="61" name="Rechteck 60"/>
          <p:cNvSpPr/>
          <p:nvPr/>
        </p:nvSpPr>
        <p:spPr>
          <a:xfrm>
            <a:off x="6826367" y="3872919"/>
            <a:ext cx="15359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Steuerbefreiung, Option</a:t>
            </a:r>
            <a:endParaRPr lang="de-DE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5267865" y="5590018"/>
            <a:ext cx="24347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Umsatzsteuer für unentgeltliche Leistungen ermitteln und buchen</a:t>
            </a:r>
            <a:endParaRPr lang="de-DE" sz="1000" dirty="0"/>
          </a:p>
        </p:txBody>
      </p:sp>
      <p:sp>
        <p:nvSpPr>
          <p:cNvPr id="63" name="Rechteck 62"/>
          <p:cNvSpPr/>
          <p:nvPr/>
        </p:nvSpPr>
        <p:spPr>
          <a:xfrm>
            <a:off x="5736004" y="5327086"/>
            <a:ext cx="109036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Steuerbefreiung</a:t>
            </a:r>
            <a:endParaRPr lang="de-DE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643721" y="5161746"/>
            <a:ext cx="18058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Abzugsfähige Vorsteuer feststellen und buchen</a:t>
            </a:r>
            <a:endParaRPr lang="de-DE" sz="1000" dirty="0"/>
          </a:p>
        </p:txBody>
      </p:sp>
      <p:sp>
        <p:nvSpPr>
          <p:cNvPr id="18" name="Rechteck 17"/>
          <p:cNvSpPr/>
          <p:nvPr/>
        </p:nvSpPr>
        <p:spPr>
          <a:xfrm>
            <a:off x="302312" y="3952286"/>
            <a:ext cx="20699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Höhe der Umsatzsteuerzahllast und deren Buchung ermitteln</a:t>
            </a:r>
            <a:endParaRPr lang="de-DE" sz="1000" dirty="0"/>
          </a:p>
        </p:txBody>
      </p:sp>
      <p:sp>
        <p:nvSpPr>
          <p:cNvPr id="19" name="Rechteck 18"/>
          <p:cNvSpPr/>
          <p:nvPr/>
        </p:nvSpPr>
        <p:spPr>
          <a:xfrm>
            <a:off x="65829" y="3669600"/>
            <a:ext cx="29340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i="1" dirty="0">
                <a:latin typeface="Arial" panose="020B0604020202020204" pitchFamily="34" charset="0"/>
                <a:ea typeface="Arial" panose="020B0604020202020204" pitchFamily="34" charset="0"/>
              </a:rPr>
              <a:t>Voranmeldungszeitraum, Dauerfristverlängerung</a:t>
            </a:r>
            <a:endParaRPr lang="de-DE" sz="1000" dirty="0"/>
          </a:p>
        </p:txBody>
      </p:sp>
      <p:sp>
        <p:nvSpPr>
          <p:cNvPr id="64" name="Rechteck 63"/>
          <p:cNvSpPr/>
          <p:nvPr/>
        </p:nvSpPr>
        <p:spPr>
          <a:xfrm>
            <a:off x="879481" y="2054343"/>
            <a:ext cx="13067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Eingangsrechnungen</a:t>
            </a: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Ausgangsrechnungen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6" name="Grafik 65" descr="Fragen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31"/>
              </a:ext>
            </a:extLst>
          </a:blip>
          <a:stretch>
            <a:fillRect/>
          </a:stretch>
        </p:blipFill>
        <p:spPr>
          <a:xfrm>
            <a:off x="298089" y="2058706"/>
            <a:ext cx="482926" cy="482926"/>
          </a:xfrm>
          <a:prstGeom prst="rect">
            <a:avLst/>
          </a:prstGeom>
        </p:spPr>
      </p:pic>
      <p:sp>
        <p:nvSpPr>
          <p:cNvPr id="67" name="Rechteck 66"/>
          <p:cNvSpPr/>
          <p:nvPr/>
        </p:nvSpPr>
        <p:spPr>
          <a:xfrm>
            <a:off x="4559235" y="2471710"/>
            <a:ext cx="46679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UStG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Textfeld 67"/>
          <p:cNvSpPr txBox="1"/>
          <p:nvPr/>
        </p:nvSpPr>
        <p:spPr>
          <a:xfrm>
            <a:off x="8539724" y="2683888"/>
            <a:ext cx="37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20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echteck 68"/>
          <p:cNvSpPr/>
          <p:nvPr/>
        </p:nvSpPr>
        <p:spPr>
          <a:xfrm>
            <a:off x="8203655" y="2785439"/>
            <a:ext cx="46679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UStG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Textfeld 69"/>
          <p:cNvSpPr txBox="1"/>
          <p:nvPr/>
        </p:nvSpPr>
        <p:spPr>
          <a:xfrm>
            <a:off x="8604225" y="4463776"/>
            <a:ext cx="37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20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chteck 70"/>
          <p:cNvSpPr/>
          <p:nvPr/>
        </p:nvSpPr>
        <p:spPr>
          <a:xfrm>
            <a:off x="8268156" y="4565327"/>
            <a:ext cx="46679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UStG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Textfeld 71"/>
          <p:cNvSpPr txBox="1"/>
          <p:nvPr/>
        </p:nvSpPr>
        <p:spPr>
          <a:xfrm>
            <a:off x="7444992" y="5909519"/>
            <a:ext cx="37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20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hteck 72"/>
          <p:cNvSpPr/>
          <p:nvPr/>
        </p:nvSpPr>
        <p:spPr>
          <a:xfrm>
            <a:off x="7108923" y="6011070"/>
            <a:ext cx="46679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UStG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4048316" y="5531939"/>
            <a:ext cx="37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20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Rechteck 74"/>
          <p:cNvSpPr/>
          <p:nvPr/>
        </p:nvSpPr>
        <p:spPr>
          <a:xfrm>
            <a:off x="3712247" y="5633490"/>
            <a:ext cx="46679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UStG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Textfeld 75"/>
          <p:cNvSpPr txBox="1"/>
          <p:nvPr/>
        </p:nvSpPr>
        <p:spPr>
          <a:xfrm>
            <a:off x="2339363" y="4328867"/>
            <a:ext cx="3725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endParaRPr lang="de-DE" sz="20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echteck 77"/>
          <p:cNvSpPr/>
          <p:nvPr/>
        </p:nvSpPr>
        <p:spPr>
          <a:xfrm>
            <a:off x="1917585" y="4366742"/>
            <a:ext cx="5373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UStG</a:t>
            </a:r>
          </a:p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UStDV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9" name="Grafik 78" descr="Fragen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31"/>
              </a:ext>
            </a:extLst>
          </a:blip>
          <a:stretch>
            <a:fillRect/>
          </a:stretch>
        </p:blipFill>
        <p:spPr>
          <a:xfrm>
            <a:off x="3424643" y="2417929"/>
            <a:ext cx="482926" cy="482926"/>
          </a:xfrm>
          <a:prstGeom prst="rect">
            <a:avLst/>
          </a:prstGeom>
        </p:spPr>
      </p:pic>
      <p:sp>
        <p:nvSpPr>
          <p:cNvPr id="80" name="Rechteck 79"/>
          <p:cNvSpPr/>
          <p:nvPr/>
        </p:nvSpPr>
        <p:spPr>
          <a:xfrm>
            <a:off x="3845852" y="2714774"/>
            <a:ext cx="97334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Buchungssätze</a:t>
            </a:r>
          </a:p>
        </p:txBody>
      </p:sp>
      <p:sp>
        <p:nvSpPr>
          <p:cNvPr id="81" name="Rechteck 80"/>
          <p:cNvSpPr/>
          <p:nvPr/>
        </p:nvSpPr>
        <p:spPr>
          <a:xfrm>
            <a:off x="6771162" y="2863007"/>
            <a:ext cx="97334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Buchungssätze</a:t>
            </a:r>
          </a:p>
        </p:txBody>
      </p:sp>
      <p:sp>
        <p:nvSpPr>
          <p:cNvPr id="82" name="Rechteck 81"/>
          <p:cNvSpPr/>
          <p:nvPr/>
        </p:nvSpPr>
        <p:spPr>
          <a:xfrm>
            <a:off x="7069934" y="4615294"/>
            <a:ext cx="97334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Buchungssätze</a:t>
            </a:r>
          </a:p>
        </p:txBody>
      </p:sp>
      <p:sp>
        <p:nvSpPr>
          <p:cNvPr id="83" name="Rechteck 82"/>
          <p:cNvSpPr/>
          <p:nvPr/>
        </p:nvSpPr>
        <p:spPr>
          <a:xfrm>
            <a:off x="5797361" y="6054196"/>
            <a:ext cx="97334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Buchungssätze</a:t>
            </a:r>
          </a:p>
        </p:txBody>
      </p:sp>
      <p:sp>
        <p:nvSpPr>
          <p:cNvPr id="85" name="Rechteck 84"/>
          <p:cNvSpPr/>
          <p:nvPr/>
        </p:nvSpPr>
        <p:spPr>
          <a:xfrm>
            <a:off x="3093782" y="6030344"/>
            <a:ext cx="97334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Buchungssätze</a:t>
            </a:r>
          </a:p>
        </p:txBody>
      </p:sp>
      <p:pic>
        <p:nvPicPr>
          <p:cNvPr id="86" name="Grafik 85" descr="Fragen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631"/>
              </a:ext>
            </a:extLst>
          </a:blip>
          <a:stretch>
            <a:fillRect/>
          </a:stretch>
        </p:blipFill>
        <p:spPr>
          <a:xfrm>
            <a:off x="2812335" y="5569375"/>
            <a:ext cx="482926" cy="482926"/>
          </a:xfrm>
          <a:prstGeom prst="rect">
            <a:avLst/>
          </a:prstGeom>
        </p:spPr>
      </p:pic>
      <p:sp>
        <p:nvSpPr>
          <p:cNvPr id="87" name="Rechteck 86"/>
          <p:cNvSpPr/>
          <p:nvPr/>
        </p:nvSpPr>
        <p:spPr>
          <a:xfrm>
            <a:off x="559522" y="4435992"/>
            <a:ext cx="973343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Buchungssätze</a:t>
            </a:r>
          </a:p>
        </p:txBody>
      </p:sp>
      <p:pic>
        <p:nvPicPr>
          <p:cNvPr id="88" name="Grafik 87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8887569">
            <a:off x="5663787" y="1980064"/>
            <a:ext cx="412220" cy="445170"/>
          </a:xfrm>
          <a:prstGeom prst="rect">
            <a:avLst/>
          </a:prstGeom>
        </p:spPr>
      </p:pic>
      <p:pic>
        <p:nvPicPr>
          <p:cNvPr id="89" name="Grafik 88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14671548">
            <a:off x="7524582" y="5103757"/>
            <a:ext cx="412220" cy="445170"/>
          </a:xfrm>
          <a:prstGeom prst="rect">
            <a:avLst/>
          </a:prstGeom>
        </p:spPr>
      </p:pic>
      <p:pic>
        <p:nvPicPr>
          <p:cNvPr id="90" name="Grafik 89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49"/>
              </a:ext>
            </a:extLst>
          </a:blip>
          <a:stretch>
            <a:fillRect/>
          </a:stretch>
        </p:blipFill>
        <p:spPr>
          <a:xfrm rot="20370183">
            <a:off x="1597756" y="5058608"/>
            <a:ext cx="412220" cy="445170"/>
          </a:xfrm>
          <a:prstGeom prst="rect">
            <a:avLst/>
          </a:prstGeom>
        </p:spPr>
      </p:pic>
      <p:cxnSp>
        <p:nvCxnSpPr>
          <p:cNvPr id="92" name="Gerade Verbindung mit Pfeil 91"/>
          <p:cNvCxnSpPr/>
          <p:nvPr/>
        </p:nvCxnSpPr>
        <p:spPr>
          <a:xfrm>
            <a:off x="4562222" y="5533670"/>
            <a:ext cx="456156" cy="147509"/>
          </a:xfrm>
          <a:prstGeom prst="straightConnector1">
            <a:avLst/>
          </a:prstGeom>
          <a:ln w="22225">
            <a:solidFill>
              <a:schemeClr val="bg1">
                <a:lumMod val="85000"/>
              </a:schemeClr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Gerade Verbindung mit Pfeil 2"/>
          <p:cNvCxnSpPr/>
          <p:nvPr/>
        </p:nvCxnSpPr>
        <p:spPr>
          <a:xfrm flipV="1">
            <a:off x="2812335" y="3033044"/>
            <a:ext cx="853771" cy="1066008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/>
          <p:nvPr/>
        </p:nvCxnSpPr>
        <p:spPr>
          <a:xfrm flipV="1">
            <a:off x="2831438" y="2757465"/>
            <a:ext cx="3417769" cy="143017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mit Pfeil 52"/>
          <p:cNvCxnSpPr/>
          <p:nvPr/>
        </p:nvCxnSpPr>
        <p:spPr>
          <a:xfrm flipV="1">
            <a:off x="2863401" y="4302038"/>
            <a:ext cx="3687653" cy="707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mit Pfeil 54"/>
          <p:cNvCxnSpPr/>
          <p:nvPr/>
        </p:nvCxnSpPr>
        <p:spPr>
          <a:xfrm>
            <a:off x="2831438" y="4445287"/>
            <a:ext cx="2558185" cy="113328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>
            <a:off x="2790981" y="4548892"/>
            <a:ext cx="706991" cy="581709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PresentationFormat>Bildschirmpräsentation (4:3)</PresentationFormat>
  <Paragraphs>37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2023-08-15T09:56:19Z</dcterms:modified>
</cp:coreProperties>
</file>