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6"/>
  </p:notesMasterIdLst>
  <p:sldIdLst>
    <p:sldId id="256" r:id="rId2"/>
    <p:sldId id="274" r:id="rId3"/>
    <p:sldId id="268" r:id="rId4"/>
    <p:sldId id="275" r:id="rId5"/>
  </p:sldIdLst>
  <p:sldSz cx="9144000" cy="6858000" type="screen4x3"/>
  <p:notesSz cx="7102475"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7739" cy="511731"/>
          </a:xfrm>
          <a:prstGeom prst="rect">
            <a:avLst/>
          </a:prstGeom>
        </p:spPr>
        <p:txBody>
          <a:bodyPr vert="horz" lIns="99066" tIns="49533" rIns="99066" bIns="49533" rtlCol="0"/>
          <a:lstStyle>
            <a:lvl1pPr algn="l">
              <a:defRPr sz="1300"/>
            </a:lvl1pPr>
          </a:lstStyle>
          <a:p>
            <a:endParaRPr lang="de-DE"/>
          </a:p>
        </p:txBody>
      </p:sp>
      <p:sp>
        <p:nvSpPr>
          <p:cNvPr id="3" name="Datumsplatzhalter 2"/>
          <p:cNvSpPr>
            <a:spLocks noGrp="1"/>
          </p:cNvSpPr>
          <p:nvPr>
            <p:ph type="dt" idx="1"/>
          </p:nvPr>
        </p:nvSpPr>
        <p:spPr>
          <a:xfrm>
            <a:off x="4023092" y="0"/>
            <a:ext cx="3077739" cy="511731"/>
          </a:xfrm>
          <a:prstGeom prst="rect">
            <a:avLst/>
          </a:prstGeom>
        </p:spPr>
        <p:txBody>
          <a:bodyPr vert="horz" lIns="99066" tIns="49533" rIns="99066" bIns="49533" rtlCol="0"/>
          <a:lstStyle>
            <a:lvl1pPr algn="r">
              <a:defRPr sz="1300"/>
            </a:lvl1pPr>
          </a:lstStyle>
          <a:p>
            <a:fld id="{C1D65501-58B0-4C94-B206-5E9CA7D06FFA}" type="datetimeFigureOut">
              <a:rPr lang="de-DE" smtClean="0"/>
              <a:t>27.04.2021</a:t>
            </a:fld>
            <a:endParaRPr lang="de-DE"/>
          </a:p>
        </p:txBody>
      </p:sp>
      <p:sp>
        <p:nvSpPr>
          <p:cNvPr id="4" name="Folienbildplatzhalt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66" tIns="49533" rIns="99066" bIns="49533" rtlCol="0" anchor="ctr"/>
          <a:lstStyle/>
          <a:p>
            <a:endParaRPr lang="de-DE"/>
          </a:p>
        </p:txBody>
      </p:sp>
      <p:sp>
        <p:nvSpPr>
          <p:cNvPr id="5" name="Notizenplatzhalter 4"/>
          <p:cNvSpPr>
            <a:spLocks noGrp="1"/>
          </p:cNvSpPr>
          <p:nvPr>
            <p:ph type="body" sz="quarter" idx="3"/>
          </p:nvPr>
        </p:nvSpPr>
        <p:spPr>
          <a:xfrm>
            <a:off x="710248" y="4861441"/>
            <a:ext cx="5681980" cy="4605576"/>
          </a:xfrm>
          <a:prstGeom prst="rect">
            <a:avLst/>
          </a:prstGeom>
        </p:spPr>
        <p:txBody>
          <a:bodyPr vert="horz" lIns="99066" tIns="49533" rIns="99066" bIns="49533"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721106"/>
            <a:ext cx="3077739" cy="511731"/>
          </a:xfrm>
          <a:prstGeom prst="rect">
            <a:avLst/>
          </a:prstGeom>
        </p:spPr>
        <p:txBody>
          <a:bodyPr vert="horz" lIns="99066" tIns="49533" rIns="99066" bIns="49533" rtlCol="0" anchor="b"/>
          <a:lstStyle>
            <a:lvl1pPr algn="l">
              <a:defRPr sz="1300"/>
            </a:lvl1pPr>
          </a:lstStyle>
          <a:p>
            <a:endParaRPr lang="de-DE"/>
          </a:p>
        </p:txBody>
      </p:sp>
      <p:sp>
        <p:nvSpPr>
          <p:cNvPr id="7" name="Foliennummernplatzhalter 6"/>
          <p:cNvSpPr>
            <a:spLocks noGrp="1"/>
          </p:cNvSpPr>
          <p:nvPr>
            <p:ph type="sldNum" sz="quarter" idx="5"/>
          </p:nvPr>
        </p:nvSpPr>
        <p:spPr>
          <a:xfrm>
            <a:off x="4023092" y="9721106"/>
            <a:ext cx="3077739" cy="511731"/>
          </a:xfrm>
          <a:prstGeom prst="rect">
            <a:avLst/>
          </a:prstGeom>
        </p:spPr>
        <p:txBody>
          <a:bodyPr vert="horz" lIns="99066" tIns="49533" rIns="99066" bIns="49533" rtlCol="0" anchor="b"/>
          <a:lstStyle>
            <a:lvl1pPr algn="r">
              <a:defRPr sz="1300"/>
            </a:lvl1pPr>
          </a:lstStyle>
          <a:p>
            <a:fld id="{A9DDA1B1-A873-404A-A5CE-7F7C4ECA256D}" type="slidenum">
              <a:rPr lang="de-DE" smtClean="0"/>
              <a:t>‹Nr.›</a:t>
            </a:fld>
            <a:endParaRPr lang="de-DE"/>
          </a:p>
        </p:txBody>
      </p:sp>
    </p:spTree>
    <p:extLst>
      <p:ext uri="{BB962C8B-B14F-4D97-AF65-F5344CB8AC3E}">
        <p14:creationId xmlns:p14="http://schemas.microsoft.com/office/powerpoint/2010/main" val="1697050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EAE158F-6452-46EB-A372-A247424A2D0B}"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088607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62A946-776A-4FB9-A763-763FA88D2890}"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12917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51077F-E762-4AF6-8E16-3AF1B629A2A1}"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980332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EB87342-B573-4F40-BAE3-C779F0FCBF27}"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93639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307CFD38-C999-4915-8BCE-6F41EFFFD3AC}"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4800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6089BCBA-DD3E-4DDD-ACDF-A0617EA139AB}" type="datetime1">
              <a:rPr lang="de-DE" smtClean="0"/>
              <a:t>27.04.2021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391076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EF35DC33-0639-45FC-BEC9-91D673D534E2}" type="datetime1">
              <a:rPr lang="de-DE" smtClean="0"/>
              <a:t>27.04.2021</a:t>
            </a:fld>
            <a:endParaRPr lang="de-DE"/>
          </a:p>
        </p:txBody>
      </p:sp>
      <p:sp>
        <p:nvSpPr>
          <p:cNvPr id="8" name="Fußzeilenplatzhalter 7"/>
          <p:cNvSpPr>
            <a:spLocks noGrp="1"/>
          </p:cNvSpPr>
          <p:nvPr>
            <p:ph type="ftr" sz="quarter" idx="11"/>
          </p:nvPr>
        </p:nvSpPr>
        <p:spPr/>
        <p:txBody>
          <a:bodyPr/>
          <a:lstStyle/>
          <a:p>
            <a:r>
              <a:rPr lang="de-DE" smtClean="0"/>
              <a:t>Landesbildungsserver Baden-Württemberg, Fachredaktion Deutsch, 2021</a:t>
            </a:r>
            <a:endParaRPr lang="de-DE"/>
          </a:p>
        </p:txBody>
      </p:sp>
      <p:sp>
        <p:nvSpPr>
          <p:cNvPr id="9" name="Foliennummernplatzhalter 8"/>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34986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75100A01-3C2C-4AA8-853E-F5351CD5F649}" type="datetime1">
              <a:rPr lang="de-DE" smtClean="0"/>
              <a:t>27.04.2021</a:t>
            </a:fld>
            <a:endParaRPr lang="de-DE"/>
          </a:p>
        </p:txBody>
      </p:sp>
      <p:sp>
        <p:nvSpPr>
          <p:cNvPr id="4" name="Fußzeilenplatzhalter 3"/>
          <p:cNvSpPr>
            <a:spLocks noGrp="1"/>
          </p:cNvSpPr>
          <p:nvPr>
            <p:ph type="ftr" sz="quarter" idx="11"/>
          </p:nvPr>
        </p:nvSpPr>
        <p:spPr/>
        <p:txBody>
          <a:bodyPr/>
          <a:lstStyle/>
          <a:p>
            <a:r>
              <a:rPr lang="de-DE" smtClean="0"/>
              <a:t>Landesbildungsserver Baden-Württemberg, Fachredaktion Deutsch, 2021</a:t>
            </a:r>
            <a:endParaRPr lang="de-DE"/>
          </a:p>
        </p:txBody>
      </p:sp>
      <p:sp>
        <p:nvSpPr>
          <p:cNvPr id="5" name="Foliennummernplatzhalter 4"/>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69780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5745B2D-C68C-4CF0-8EC8-1B5EBACA0DC0}" type="datetime1">
              <a:rPr lang="de-DE" smtClean="0"/>
              <a:t>27.04.2021</a:t>
            </a:fld>
            <a:endParaRPr lang="de-DE"/>
          </a:p>
        </p:txBody>
      </p:sp>
      <p:sp>
        <p:nvSpPr>
          <p:cNvPr id="3" name="Fußzeilenplatzhalter 2"/>
          <p:cNvSpPr>
            <a:spLocks noGrp="1"/>
          </p:cNvSpPr>
          <p:nvPr>
            <p:ph type="ftr" sz="quarter" idx="11"/>
          </p:nvPr>
        </p:nvSpPr>
        <p:spPr/>
        <p:txBody>
          <a:bodyPr/>
          <a:lstStyle/>
          <a:p>
            <a:r>
              <a:rPr lang="de-DE" smtClean="0"/>
              <a:t>Landesbildungsserver Baden-Württemberg, Fachredaktion Deutsch, 2021</a:t>
            </a:r>
            <a:endParaRPr lang="de-DE"/>
          </a:p>
        </p:txBody>
      </p:sp>
      <p:sp>
        <p:nvSpPr>
          <p:cNvPr id="4" name="Foliennummernplatzhalter 3"/>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402442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4859D021-4E35-45AF-947D-5136D16DCC6A}" type="datetime1">
              <a:rPr lang="de-DE" smtClean="0"/>
              <a:t>27.04.2021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428649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4736CEA4-946A-4408-8899-E4A9C0D4D3CB}" type="datetime1">
              <a:rPr lang="de-DE" smtClean="0"/>
              <a:t>27.04.2021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085944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533406-5FFA-4FA6-9FC4-BA0FDDCDEF7E}" type="datetime1">
              <a:rPr lang="de-DE" smtClean="0"/>
              <a:t>27.04.2021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Landesbildungsserver Baden-Württemberg, Fachredaktion Deutsch, 2021</a:t>
            </a: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2EB7D-044C-43EA-B84E-C0F46FF0E26F}" type="slidenum">
              <a:rPr lang="de-DE" smtClean="0"/>
              <a:t>‹Nr.›</a:t>
            </a:fld>
            <a:endParaRPr lang="de-DE"/>
          </a:p>
        </p:txBody>
      </p:sp>
    </p:spTree>
    <p:extLst>
      <p:ext uri="{BB962C8B-B14F-4D97-AF65-F5344CB8AC3E}">
        <p14:creationId xmlns:p14="http://schemas.microsoft.com/office/powerpoint/2010/main" val="490952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deutsch-bw.d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268761"/>
            <a:ext cx="7772400" cy="2331690"/>
          </a:xfrm>
        </p:spPr>
        <p:txBody>
          <a:bodyPr>
            <a:normAutofit fontScale="90000"/>
          </a:bodyPr>
          <a:lstStyle/>
          <a:p>
            <a:r>
              <a:rPr lang="de-DE" dirty="0" smtClean="0"/>
              <a:t>Gottfried Kellers</a:t>
            </a:r>
            <a:br>
              <a:rPr lang="de-DE" dirty="0" smtClean="0"/>
            </a:br>
            <a:r>
              <a:rPr lang="de-DE" dirty="0" smtClean="0"/>
              <a:t>„Kleider machen Leute“</a:t>
            </a:r>
            <a:br>
              <a:rPr lang="de-DE" dirty="0" smtClean="0"/>
            </a:br>
            <a:r>
              <a:rPr lang="de-DE" dirty="0" smtClean="0"/>
              <a:t>im Fernunterricht</a:t>
            </a:r>
            <a:br>
              <a:rPr lang="de-DE" dirty="0" smtClean="0"/>
            </a:br>
            <a:r>
              <a:rPr lang="de-DE" dirty="0" smtClean="0"/>
              <a:t/>
            </a:r>
            <a:br>
              <a:rPr lang="de-DE" dirty="0" smtClean="0"/>
            </a:br>
            <a:r>
              <a:rPr lang="de-DE" sz="3600" i="1" dirty="0" smtClean="0"/>
              <a:t>Interpretation </a:t>
            </a:r>
            <a:endParaRPr lang="de-DE" i="1" dirty="0"/>
          </a:p>
        </p:txBody>
      </p:sp>
      <p:sp>
        <p:nvSpPr>
          <p:cNvPr id="3" name="Untertitel 2"/>
          <p:cNvSpPr>
            <a:spLocks noGrp="1"/>
          </p:cNvSpPr>
          <p:nvPr>
            <p:ph type="subTitle" idx="1"/>
          </p:nvPr>
        </p:nvSpPr>
        <p:spPr>
          <a:xfrm>
            <a:off x="1259632" y="4581128"/>
            <a:ext cx="6400800" cy="1752600"/>
          </a:xfrm>
        </p:spPr>
        <p:txBody>
          <a:bodyPr>
            <a:normAutofit/>
          </a:bodyPr>
          <a:lstStyle/>
          <a:p>
            <a:pPr algn="r"/>
            <a:r>
              <a:rPr lang="de-DE" sz="2400" dirty="0" smtClean="0"/>
              <a:t>Fachredaktion Deutsch</a:t>
            </a:r>
          </a:p>
          <a:p>
            <a:pPr algn="r"/>
            <a:r>
              <a:rPr lang="de-DE" sz="2400" smtClean="0">
                <a:hlinkClick r:id="rId2"/>
              </a:rPr>
              <a:t>www.deutsch-bw.de</a:t>
            </a:r>
            <a:r>
              <a:rPr lang="de-DE" sz="2400" smtClean="0"/>
              <a:t> </a:t>
            </a:r>
            <a:endParaRPr lang="de-DE" sz="24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54316" y="4293096"/>
            <a:ext cx="2987824" cy="951794"/>
          </a:xfrm>
          <a:prstGeom prst="rect">
            <a:avLst/>
          </a:prstGeom>
        </p:spPr>
      </p:pic>
    </p:spTree>
    <p:extLst>
      <p:ext uri="{BB962C8B-B14F-4D97-AF65-F5344CB8AC3E}">
        <p14:creationId xmlns:p14="http://schemas.microsoft.com/office/powerpoint/2010/main" val="200577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ußzeilenplatzhalter 1"/>
          <p:cNvSpPr>
            <a:spLocks noGrp="1"/>
          </p:cNvSpPr>
          <p:nvPr>
            <p:ph type="ftr" sz="quarter" idx="11"/>
          </p:nvPr>
        </p:nvSpPr>
        <p:spPr/>
        <p:txBody>
          <a:bodyPr/>
          <a:lstStyle/>
          <a:p>
            <a:r>
              <a:rPr lang="de-DE" smtClean="0"/>
              <a:t>Landesbildungsserver Baden-Württemberg, Fachredaktion Deutsch, 2021</a:t>
            </a:r>
            <a:endParaRPr lang="de-DE"/>
          </a:p>
        </p:txBody>
      </p:sp>
      <p:sp>
        <p:nvSpPr>
          <p:cNvPr id="4" name="Titel 1"/>
          <p:cNvSpPr txBox="1">
            <a:spLocks/>
          </p:cNvSpPr>
          <p:nvPr/>
        </p:nvSpPr>
        <p:spPr>
          <a:xfrm>
            <a:off x="467544" y="260648"/>
            <a:ext cx="8229600" cy="1066130"/>
          </a:xfrm>
          <a:prstGeom prst="rect">
            <a:avLst/>
          </a:prstGeom>
          <a:solidFill>
            <a:srgbClr val="9933FF"/>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dirty="0" smtClean="0">
                <a:solidFill>
                  <a:schemeClr val="bg1"/>
                </a:solidFill>
              </a:rPr>
              <a:t>Einstieg</a:t>
            </a:r>
            <a:endParaRPr lang="de-DE" dirty="0">
              <a:solidFill>
                <a:schemeClr val="bg1"/>
              </a:solidFill>
            </a:endParaRPr>
          </a:p>
        </p:txBody>
      </p:sp>
      <p:pic>
        <p:nvPicPr>
          <p:cNvPr id="1026" name="Picture 2" descr="Regenbogen, Farben, Wunder Der Natur, Regenbogenfarbi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3992" y="1700808"/>
            <a:ext cx="6336704" cy="3168352"/>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4"/>
          <p:cNvSpPr txBox="1"/>
          <p:nvPr/>
        </p:nvSpPr>
        <p:spPr>
          <a:xfrm>
            <a:off x="1259632" y="5357303"/>
            <a:ext cx="7200800" cy="400110"/>
          </a:xfrm>
          <a:prstGeom prst="rect">
            <a:avLst/>
          </a:prstGeom>
          <a:noFill/>
        </p:spPr>
        <p:txBody>
          <a:bodyPr wrap="square" rtlCol="0">
            <a:spAutoFit/>
          </a:bodyPr>
          <a:lstStyle/>
          <a:p>
            <a:r>
              <a:rPr lang="de-DE" sz="2000" dirty="0" smtClean="0"/>
              <a:t>Notiere, was du mit einem Regenbogen assoziierst (verbindest).</a:t>
            </a:r>
            <a:endParaRPr lang="de-DE" sz="2000" dirty="0"/>
          </a:p>
        </p:txBody>
      </p:sp>
    </p:spTree>
    <p:extLst>
      <p:ext uri="{BB962C8B-B14F-4D97-AF65-F5344CB8AC3E}">
        <p14:creationId xmlns:p14="http://schemas.microsoft.com/office/powerpoint/2010/main" val="4051620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p:txBody>
          <a:bodyPr/>
          <a:lstStyle/>
          <a:p>
            <a:r>
              <a:rPr lang="de-DE" dirty="0" smtClean="0"/>
              <a:t>Landesbildungsserver Baden-Württemberg, Fachredaktion Deutsch, 2021</a:t>
            </a:r>
            <a:endParaRPr lang="de-DE" dirty="0"/>
          </a:p>
        </p:txBody>
      </p:sp>
      <p:sp>
        <p:nvSpPr>
          <p:cNvPr id="5" name="Titel 1"/>
          <p:cNvSpPr txBox="1">
            <a:spLocks/>
          </p:cNvSpPr>
          <p:nvPr/>
        </p:nvSpPr>
        <p:spPr>
          <a:xfrm>
            <a:off x="467544" y="260648"/>
            <a:ext cx="8229600" cy="1066130"/>
          </a:xfrm>
          <a:prstGeom prst="rect">
            <a:avLst/>
          </a:prstGeom>
          <a:solidFill>
            <a:srgbClr val="9933FF"/>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dirty="0" smtClean="0">
                <a:solidFill>
                  <a:schemeClr val="bg1"/>
                </a:solidFill>
              </a:rPr>
              <a:t>Aufgabe</a:t>
            </a:r>
            <a:endParaRPr lang="de-DE" dirty="0">
              <a:solidFill>
                <a:schemeClr val="bg1"/>
              </a:solidFill>
            </a:endParaRPr>
          </a:p>
        </p:txBody>
      </p:sp>
      <p:sp>
        <p:nvSpPr>
          <p:cNvPr id="6"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49" name="Grafik 1" descr="Beschreibung: C:\Users\Schweigert\AppData\Local\Microsoft\Windows\Temporary Internet Files\Content.IE5\80Q4B1GZ\rainbow-149485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48264" y="5157192"/>
            <a:ext cx="1905000" cy="94932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p:cNvSpPr>
            <a:spLocks noChangeArrowheads="1"/>
          </p:cNvSpPr>
          <p:nvPr/>
        </p:nvSpPr>
        <p:spPr bwMode="auto">
          <a:xfrm>
            <a:off x="539552" y="1616169"/>
            <a:ext cx="7524836" cy="39549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400" u="none" strike="noStrike" cap="none" normalizeH="0" baseline="0" dirty="0" smtClean="0">
                <a:ln>
                  <a:noFill/>
                </a:ln>
                <a:solidFill>
                  <a:srgbClr val="222223"/>
                </a:solidFill>
                <a:effectLst/>
                <a:latin typeface="Verdana" pitchFamily="34" charset="0"/>
                <a:ea typeface="Verdana" pitchFamily="34" charset="0"/>
                <a:cs typeface="Arial" pitchFamily="34" charset="0"/>
              </a:rPr>
              <a:t>Analysiere und interpretiere </a:t>
            </a:r>
            <a:r>
              <a:rPr kumimoji="0" lang="de-DE" sz="2400" u="none" strike="noStrike" cap="none" normalizeH="0" baseline="0" smtClean="0">
                <a:ln>
                  <a:noFill/>
                </a:ln>
                <a:solidFill>
                  <a:srgbClr val="222223"/>
                </a:solidFill>
                <a:effectLst/>
                <a:latin typeface="Verdana" pitchFamily="34" charset="0"/>
                <a:ea typeface="Verdana" pitchFamily="34" charset="0"/>
                <a:cs typeface="Arial" pitchFamily="34" charset="0"/>
              </a:rPr>
              <a:t>das Zitat:</a:t>
            </a:r>
            <a:endParaRPr kumimoji="0" lang="de-DE" sz="2400" u="none" strike="noStrike" cap="none" normalizeH="0" baseline="0" dirty="0" smtClean="0">
              <a:ln>
                <a:noFill/>
              </a:ln>
              <a:solidFill>
                <a:srgbClr val="222223"/>
              </a:solidFill>
              <a:effectLst/>
              <a:latin typeface="Verdana" pitchFamily="34" charset="0"/>
              <a:ea typeface="Verdana"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de-DE" sz="2400" dirty="0">
              <a:solidFill>
                <a:srgbClr val="222223"/>
              </a:solidFill>
              <a:latin typeface="Verdana" pitchFamily="34" charset="0"/>
              <a:ea typeface="Verdana"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de-DE" sz="2400" u="none" strike="noStrike" cap="none" normalizeH="0" baseline="0" dirty="0" smtClean="0">
                <a:ln>
                  <a:noFill/>
                </a:ln>
                <a:solidFill>
                  <a:srgbClr val="222223"/>
                </a:solidFill>
                <a:effectLst/>
                <a:latin typeface="Verdana" pitchFamily="34" charset="0"/>
                <a:ea typeface="Verdana" pitchFamily="34" charset="0"/>
                <a:cs typeface="Arial" pitchFamily="34" charset="0"/>
              </a:rPr>
              <a:t>„[</a:t>
            </a:r>
            <a:r>
              <a:rPr kumimoji="0" lang="de-DE" sz="2400" u="none" strike="noStrike" cap="none" normalizeH="0" baseline="0" dirty="0" smtClean="0">
                <a:ln>
                  <a:noFill/>
                </a:ln>
                <a:solidFill>
                  <a:srgbClr val="222223"/>
                </a:solidFill>
                <a:effectLst/>
                <a:latin typeface="Verdana" pitchFamily="34" charset="0"/>
                <a:ea typeface="Verdana" pitchFamily="34" charset="0"/>
                <a:cs typeface="Times New Roman" pitchFamily="18" charset="0"/>
              </a:rPr>
              <a:t>…</a:t>
            </a:r>
            <a:r>
              <a:rPr kumimoji="0" lang="de-DE" sz="2400" u="none" strike="noStrike" cap="none" normalizeH="0" baseline="0" dirty="0" smtClean="0">
                <a:ln>
                  <a:noFill/>
                </a:ln>
                <a:solidFill>
                  <a:srgbClr val="222223"/>
                </a:solidFill>
                <a:effectLst/>
                <a:latin typeface="Verdana" pitchFamily="34" charset="0"/>
                <a:ea typeface="Verdana" pitchFamily="34" charset="0"/>
                <a:cs typeface="Arial" pitchFamily="34" charset="0"/>
              </a:rPr>
              <a:t>] </a:t>
            </a:r>
            <a:r>
              <a:rPr kumimoji="0" lang="de-DE" sz="2400" u="none" strike="noStrike" cap="none" normalizeH="0" baseline="0" dirty="0" smtClean="0">
                <a:ln>
                  <a:noFill/>
                </a:ln>
                <a:solidFill>
                  <a:srgbClr val="000000"/>
                </a:solidFill>
                <a:effectLst/>
                <a:latin typeface="Verdana" pitchFamily="34" charset="0"/>
                <a:ea typeface="Verdana" pitchFamily="34" charset="0"/>
                <a:cs typeface="Times New Roman" pitchFamily="18" charset="0"/>
              </a:rPr>
              <a:t>Nun war der Geist in ihn gefahren. Mit jedem Tage wandelte er sich, gleich einem Regenbogen, der zusehends bunter wird an der vorbrechenden Sonne. Er lernte in Stunden, in Augenblicken, was andere nicht in Jahren, da es in ihm gesteckt hatte wie das Farbenwesen im Regentropfen.</a:t>
            </a:r>
            <a:r>
              <a:rPr kumimoji="0" lang="de-DE" sz="2400" u="none" strike="noStrike" cap="none" normalizeH="0" baseline="0" dirty="0" smtClean="0">
                <a:ln>
                  <a:noFill/>
                </a:ln>
                <a:solidFill>
                  <a:srgbClr val="222223"/>
                </a:solidFill>
                <a:effectLst/>
                <a:latin typeface="Verdana" pitchFamily="34" charset="0"/>
                <a:ea typeface="Verdana" pitchFamily="34" charset="0"/>
                <a:cs typeface="Arial" pitchFamily="34" charset="0"/>
              </a:rPr>
              <a:t> [</a:t>
            </a:r>
            <a:r>
              <a:rPr kumimoji="0" lang="de-DE" sz="2400" u="none" strike="noStrike" cap="none" normalizeH="0" baseline="0" dirty="0" smtClean="0">
                <a:ln>
                  <a:noFill/>
                </a:ln>
                <a:solidFill>
                  <a:srgbClr val="222223"/>
                </a:solidFill>
                <a:effectLst/>
                <a:latin typeface="Verdana" pitchFamily="34" charset="0"/>
                <a:ea typeface="Verdana" pitchFamily="34" charset="0"/>
                <a:cs typeface="Times New Roman" pitchFamily="18" charset="0"/>
              </a:rPr>
              <a:t>…</a:t>
            </a:r>
            <a:r>
              <a:rPr kumimoji="0" lang="de-DE" sz="2400" u="none" strike="noStrike" cap="none" normalizeH="0" baseline="0" dirty="0" smtClean="0">
                <a:ln>
                  <a:noFill/>
                </a:ln>
                <a:solidFill>
                  <a:srgbClr val="222223"/>
                </a:solidFill>
                <a:effectLst/>
                <a:latin typeface="Verdana" pitchFamily="34" charset="0"/>
                <a:ea typeface="Verdana"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de-DE" sz="2400" u="none" strike="noStrike" cap="none" normalizeH="0" baseline="0" dirty="0" smtClean="0">
              <a:ln>
                <a:noFill/>
              </a:ln>
              <a:solidFill>
                <a:schemeClr val="tx1"/>
              </a:solidFill>
              <a:effectLst/>
              <a:latin typeface="Verdana" pitchFamily="34" charset="0"/>
              <a:ea typeface="Verdana" pitchFamily="34" charset="0"/>
              <a:cs typeface="Arial" pitchFamily="34" charset="0"/>
            </a:endParaRPr>
          </a:p>
          <a:p>
            <a:pPr lvl="0" eaLnBrk="0" fontAlgn="base" hangingPunct="0">
              <a:spcBef>
                <a:spcPct val="0"/>
              </a:spcBef>
              <a:spcAft>
                <a:spcPct val="0"/>
              </a:spcAft>
            </a:pPr>
            <a:r>
              <a:rPr lang="de-DE" sz="1100" dirty="0">
                <a:latin typeface="Verdana" pitchFamily="34" charset="0"/>
                <a:ea typeface="Verdana" pitchFamily="34" charset="0"/>
                <a:cs typeface="Arial" pitchFamily="34" charset="0"/>
              </a:rPr>
              <a:t>https://www.projekt-gutenberg.org/keller/kleider/kleid008.html</a:t>
            </a:r>
            <a:endParaRPr kumimoji="0" lang="de-DE" sz="2400" u="none" strike="noStrike" cap="none" normalizeH="0" baseline="0" dirty="0" smtClean="0">
              <a:ln>
                <a:noFill/>
              </a:ln>
              <a:solidFill>
                <a:schemeClr val="tx1"/>
              </a:solidFill>
              <a:effectLst/>
              <a:latin typeface="Verdana" pitchFamily="34" charset="0"/>
              <a:ea typeface="Verdana" pitchFamily="34" charset="0"/>
              <a:cs typeface="Arial" pitchFamily="34" charset="0"/>
            </a:endParaRPr>
          </a:p>
        </p:txBody>
      </p:sp>
    </p:spTree>
    <p:extLst>
      <p:ext uri="{BB962C8B-B14F-4D97-AF65-F5344CB8AC3E}">
        <p14:creationId xmlns:p14="http://schemas.microsoft.com/office/powerpoint/2010/main" val="2516958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p:txBody>
          <a:bodyPr/>
          <a:lstStyle/>
          <a:p>
            <a:r>
              <a:rPr lang="de-DE" dirty="0" smtClean="0"/>
              <a:t>Landesbildungsserver Baden-Württemberg, Fachredaktion Deutsch, 2021</a:t>
            </a:r>
            <a:endParaRPr lang="de-DE" dirty="0"/>
          </a:p>
        </p:txBody>
      </p:sp>
      <p:sp>
        <p:nvSpPr>
          <p:cNvPr id="5" name="Titel 1"/>
          <p:cNvSpPr txBox="1">
            <a:spLocks/>
          </p:cNvSpPr>
          <p:nvPr/>
        </p:nvSpPr>
        <p:spPr>
          <a:xfrm>
            <a:off x="467544" y="260648"/>
            <a:ext cx="8229600" cy="1066130"/>
          </a:xfrm>
          <a:prstGeom prst="rect">
            <a:avLst/>
          </a:prstGeom>
          <a:solidFill>
            <a:srgbClr val="9933FF"/>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dirty="0" smtClean="0">
                <a:solidFill>
                  <a:schemeClr val="bg1"/>
                </a:solidFill>
              </a:rPr>
              <a:t>Hilfsfragen</a:t>
            </a:r>
            <a:endParaRPr lang="de-DE" dirty="0">
              <a:solidFill>
                <a:schemeClr val="bg1"/>
              </a:solidFill>
            </a:endParaRPr>
          </a:p>
        </p:txBody>
      </p:sp>
      <p:sp>
        <p:nvSpPr>
          <p:cNvPr id="6"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49" name="Grafik 1" descr="Beschreibung: C:\Users\Schweigert\AppData\Local\Microsoft\Windows\Temporary Internet Files\Content.IE5\80Q4B1GZ\rainbow-149485_960_7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99448" y="5445224"/>
            <a:ext cx="1905000" cy="94932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3"/>
          <p:cNvSpPr>
            <a:spLocks noChangeArrowheads="1"/>
          </p:cNvSpPr>
          <p:nvPr/>
        </p:nvSpPr>
        <p:spPr bwMode="auto">
          <a:xfrm>
            <a:off x="564836" y="1675596"/>
            <a:ext cx="799288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pPr>
            <a:r>
              <a:rPr kumimoji="0" lang="de-DE" sz="2000" u="none" strike="noStrike" cap="none" normalizeH="0" baseline="0" dirty="0" smtClean="0">
                <a:ln>
                  <a:noFill/>
                </a:ln>
                <a:solidFill>
                  <a:srgbClr val="222223"/>
                </a:solidFill>
                <a:effectLst/>
                <a:latin typeface="Verdana" pitchFamily="34" charset="0"/>
                <a:ea typeface="Verdana" pitchFamily="34" charset="0"/>
                <a:cs typeface="Arial" pitchFamily="34" charset="0"/>
              </a:rPr>
              <a:t>Was ist mit</a:t>
            </a:r>
            <a:r>
              <a:rPr kumimoji="0" lang="de-DE" sz="2000" u="none" strike="noStrike" cap="none" normalizeH="0" dirty="0" smtClean="0">
                <a:ln>
                  <a:noFill/>
                </a:ln>
                <a:solidFill>
                  <a:srgbClr val="222223"/>
                </a:solidFill>
                <a:effectLst/>
                <a:latin typeface="Verdana" pitchFamily="34" charset="0"/>
                <a:ea typeface="Verdana" pitchFamily="34" charset="0"/>
                <a:cs typeface="Arial" pitchFamily="34" charset="0"/>
              </a:rPr>
              <a:t> dem Geist gemeint?</a:t>
            </a:r>
          </a:p>
          <a:p>
            <a:pPr marL="342900" indent="-342900" fontAlgn="base">
              <a:spcBef>
                <a:spcPct val="0"/>
              </a:spcBef>
              <a:spcAft>
                <a:spcPct val="0"/>
              </a:spcAft>
              <a:buFont typeface="Arial" pitchFamily="34" charset="0"/>
              <a:buChar char="•"/>
            </a:pPr>
            <a:r>
              <a:rPr lang="de-DE" sz="2000" baseline="0" dirty="0" smtClean="0">
                <a:solidFill>
                  <a:srgbClr val="222223"/>
                </a:solidFill>
                <a:latin typeface="Verdana" pitchFamily="34" charset="0"/>
                <a:ea typeface="Verdana" pitchFamily="34" charset="0"/>
                <a:cs typeface="Arial" pitchFamily="34" charset="0"/>
              </a:rPr>
              <a:t>Der</a:t>
            </a:r>
            <a:r>
              <a:rPr lang="de-DE" sz="2000" dirty="0" smtClean="0">
                <a:solidFill>
                  <a:srgbClr val="222223"/>
                </a:solidFill>
                <a:latin typeface="Verdana" pitchFamily="34" charset="0"/>
                <a:ea typeface="Verdana" pitchFamily="34" charset="0"/>
                <a:cs typeface="Arial" pitchFamily="34" charset="0"/>
              </a:rPr>
              <a:t> Regenbogen ist eine Metapher, d.h. ein </a:t>
            </a:r>
            <a:r>
              <a:rPr lang="de-DE" sz="2000" dirty="0" smtClean="0">
                <a:latin typeface="Verdana" pitchFamily="34" charset="0"/>
                <a:ea typeface="Verdana" pitchFamily="34" charset="0"/>
              </a:rPr>
              <a:t>sprachlicher </a:t>
            </a:r>
            <a:r>
              <a:rPr lang="de-DE" sz="2000" dirty="0">
                <a:latin typeface="Verdana" pitchFamily="34" charset="0"/>
                <a:ea typeface="Verdana" pitchFamily="34" charset="0"/>
              </a:rPr>
              <a:t>Ausdruck, bei dem ein Wort  oder eine Wortgruppe aus seinem Bedeutungszusammenhang in einen anderen übertragen und als Bild verwendet wird</a:t>
            </a:r>
            <a:r>
              <a:rPr lang="de-DE" sz="2000" dirty="0" smtClean="0">
                <a:latin typeface="Verdana" pitchFamily="34" charset="0"/>
                <a:ea typeface="Verdana" pitchFamily="34" charset="0"/>
              </a:rPr>
              <a:t>. Überlege, wie der Regenbogen in der Natur erscheint und warum Wenzel mit diesem verglichen wird. </a:t>
            </a:r>
          </a:p>
          <a:p>
            <a:pPr marL="342900" indent="-342900" fontAlgn="base">
              <a:spcBef>
                <a:spcPct val="0"/>
              </a:spcBef>
              <a:spcAft>
                <a:spcPct val="0"/>
              </a:spcAft>
              <a:buFont typeface="Arial" pitchFamily="34" charset="0"/>
              <a:buChar char="•"/>
            </a:pPr>
            <a:r>
              <a:rPr kumimoji="0" lang="de-DE" sz="2000" u="none" strike="noStrike" cap="none" normalizeH="0" baseline="0" dirty="0" smtClean="0">
                <a:ln>
                  <a:noFill/>
                </a:ln>
                <a:solidFill>
                  <a:srgbClr val="000000"/>
                </a:solidFill>
                <a:effectLst/>
                <a:latin typeface="Verdana" pitchFamily="34" charset="0"/>
                <a:ea typeface="Verdana" pitchFamily="34" charset="0"/>
                <a:cs typeface="Times New Roman" pitchFamily="18" charset="0"/>
              </a:rPr>
              <a:t>Was ist mit der vorbrechenden</a:t>
            </a:r>
            <a:r>
              <a:rPr kumimoji="0" lang="de-DE" sz="2000" u="none" strike="noStrike" cap="none" normalizeH="0" dirty="0" smtClean="0">
                <a:ln>
                  <a:noFill/>
                </a:ln>
                <a:solidFill>
                  <a:srgbClr val="000000"/>
                </a:solidFill>
                <a:effectLst/>
                <a:latin typeface="Verdana" pitchFamily="34" charset="0"/>
                <a:ea typeface="Verdana" pitchFamily="34" charset="0"/>
                <a:cs typeface="Times New Roman" pitchFamily="18" charset="0"/>
              </a:rPr>
              <a:t> Sonne gemeint?</a:t>
            </a:r>
          </a:p>
          <a:p>
            <a:pPr marL="342900" indent="-342900" fontAlgn="base">
              <a:spcBef>
                <a:spcPct val="0"/>
              </a:spcBef>
              <a:spcAft>
                <a:spcPct val="0"/>
              </a:spcAft>
              <a:buFont typeface="Arial" pitchFamily="34" charset="0"/>
              <a:buChar char="•"/>
            </a:pPr>
            <a:r>
              <a:rPr kumimoji="0" lang="de-DE" sz="2000" u="none" strike="noStrike" cap="none" normalizeH="0" baseline="0" dirty="0" smtClean="0">
                <a:ln>
                  <a:noFill/>
                </a:ln>
                <a:solidFill>
                  <a:srgbClr val="000000"/>
                </a:solidFill>
                <a:effectLst/>
                <a:latin typeface="Verdana" pitchFamily="34" charset="0"/>
                <a:ea typeface="Verdana" pitchFamily="34" charset="0"/>
                <a:cs typeface="Times New Roman" pitchFamily="18" charset="0"/>
              </a:rPr>
              <a:t>Warum lernt er so schnell?</a:t>
            </a:r>
          </a:p>
          <a:p>
            <a:pPr marL="342900" indent="-342900" fontAlgn="base">
              <a:spcBef>
                <a:spcPct val="0"/>
              </a:spcBef>
              <a:spcAft>
                <a:spcPct val="0"/>
              </a:spcAft>
              <a:buFont typeface="Arial" pitchFamily="34" charset="0"/>
              <a:buChar char="•"/>
            </a:pPr>
            <a:r>
              <a:rPr lang="de-DE" sz="2000" dirty="0" smtClean="0">
                <a:solidFill>
                  <a:srgbClr val="000000"/>
                </a:solidFill>
                <a:latin typeface="Verdana" pitchFamily="34" charset="0"/>
                <a:ea typeface="Verdana" pitchFamily="34" charset="0"/>
                <a:cs typeface="Times New Roman" pitchFamily="18" charset="0"/>
              </a:rPr>
              <a:t>Was steckte in Wenzel?</a:t>
            </a:r>
          </a:p>
          <a:p>
            <a:pPr marL="342900" indent="-342900" fontAlgn="base">
              <a:spcBef>
                <a:spcPct val="0"/>
              </a:spcBef>
              <a:spcAft>
                <a:spcPct val="0"/>
              </a:spcAft>
              <a:buFont typeface="Arial" pitchFamily="34" charset="0"/>
              <a:buChar char="•"/>
            </a:pPr>
            <a:r>
              <a:rPr kumimoji="0" lang="de-DE" sz="2000" u="none" strike="noStrike" cap="none" normalizeH="0" baseline="0" dirty="0" smtClean="0">
                <a:ln>
                  <a:noFill/>
                </a:ln>
                <a:solidFill>
                  <a:srgbClr val="000000"/>
                </a:solidFill>
                <a:effectLst/>
                <a:latin typeface="Verdana" pitchFamily="34" charset="0"/>
                <a:ea typeface="Verdana" pitchFamily="34" charset="0"/>
                <a:cs typeface="Times New Roman" pitchFamily="18" charset="0"/>
              </a:rPr>
              <a:t>Was ist mit der Metapher „Farbenwesen im Regentropfen“ gemeint?</a:t>
            </a:r>
            <a:r>
              <a:rPr kumimoji="0" lang="de-DE" sz="2000" u="none" strike="noStrike" cap="none" normalizeH="0" baseline="0" dirty="0" smtClean="0">
                <a:ln>
                  <a:noFill/>
                </a:ln>
                <a:solidFill>
                  <a:srgbClr val="222223"/>
                </a:solidFill>
                <a:effectLst/>
                <a:latin typeface="Verdana" pitchFamily="34" charset="0"/>
                <a:ea typeface="Verdana" pitchFamily="34" charset="0"/>
                <a:cs typeface="Arial" pitchFamily="34" charset="0"/>
              </a:rPr>
              <a:t> </a:t>
            </a:r>
            <a:endParaRPr kumimoji="0" lang="de-DE" sz="2000" u="none" strike="noStrike" cap="none" normalizeH="0" baseline="0" dirty="0" smtClean="0">
              <a:ln>
                <a:noFill/>
              </a:ln>
              <a:solidFill>
                <a:schemeClr val="tx1"/>
              </a:solidFill>
              <a:effectLst/>
              <a:latin typeface="Verdana" pitchFamily="34" charset="0"/>
              <a:ea typeface="Verdana" pitchFamily="34" charset="0"/>
              <a:cs typeface="Arial" pitchFamily="34" charset="0"/>
            </a:endParaRPr>
          </a:p>
        </p:txBody>
      </p:sp>
    </p:spTree>
    <p:extLst>
      <p:ext uri="{BB962C8B-B14F-4D97-AF65-F5344CB8AC3E}">
        <p14:creationId xmlns:p14="http://schemas.microsoft.com/office/powerpoint/2010/main" val="517463790"/>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192</Words>
  <Application>Microsoft Office PowerPoint</Application>
  <PresentationFormat>Bildschirmpräsentation (4:3)</PresentationFormat>
  <Paragraphs>21</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Larissa</vt:lpstr>
      <vt:lpstr>Gottfried Kellers „Kleider machen Leute“ im Fernunterricht  Interpretation </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Gottfried Kellers „Kleider machen Leute“ im Fernunterricht</dc:title>
  <dc:creator>Schweigert</dc:creator>
  <cp:lastModifiedBy>Schweigert</cp:lastModifiedBy>
  <cp:revision>62</cp:revision>
  <cp:lastPrinted>2021-01-05T13:47:42Z</cp:lastPrinted>
  <dcterms:created xsi:type="dcterms:W3CDTF">2020-12-28T09:22:44Z</dcterms:created>
  <dcterms:modified xsi:type="dcterms:W3CDTF">2021-04-27T13:57:16Z</dcterms:modified>
</cp:coreProperties>
</file>