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27.06.2021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0874C-FB2F-4468-AAF4-FB07AF942C3A}" type="datetime1">
              <a:rPr lang="de-DE" smtClean="0"/>
              <a:t>27.06.2021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15A961-10F8-4AB3-A139-E4EF545C1A2D}" type="datetime1">
              <a:rPr lang="de-DE" smtClean="0"/>
              <a:t>27.06.2021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A08ED8-6D64-46E5-845D-E39E5B301128}" type="datetime1">
              <a:rPr lang="de-DE" smtClean="0"/>
              <a:t>27.06.2021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D59A34-E16B-4798-910A-3640CEF767E3}" type="datetime1">
              <a:rPr lang="de-DE" smtClean="0"/>
              <a:t>27.06.2021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D11B0B-752C-4177-9DD9-D046B4F6B138}" type="datetime1">
              <a:rPr lang="de-DE" smtClean="0"/>
              <a:t>27.06.2021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78FE55-3D6E-473D-9ABA-2B7C7674E356}" type="datetime1">
              <a:rPr lang="de-DE" smtClean="0"/>
              <a:t>27.06.2021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8FE3E-5DBE-4D54-B25F-E056B01B805E}" type="datetime1">
              <a:rPr lang="de-DE" smtClean="0"/>
              <a:t>27.06.2021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C4C1E-39AD-423A-9FAC-5CE7CCD0510B}" type="datetime1">
              <a:rPr lang="de-DE" smtClean="0"/>
              <a:t>27.06.2021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1BA88-88A1-4209-BCC6-58576132D5F8}" type="datetime1">
              <a:rPr lang="de-DE" smtClean="0"/>
              <a:t>27.06.2021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EDB552-9148-40D7-A66C-290FD77DFE65}" type="datetime1">
              <a:rPr lang="de-DE" smtClean="0"/>
              <a:t>27.06.2021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</a:t>
            </a: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Fachinformatiker/-in, IT-System-Elektroniker/-in, Kaufmann/-frau für Digitalisierungsmanagement, Kaufmann/-frau für IT-System-Management</a:t>
            </a:r>
            <a:endParaRPr lang="de-DE" sz="9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412" Type="http://schemas.openxmlformats.org/officeDocument/2006/relationships/image" Target="../media/image4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849" Type="http://schemas.openxmlformats.org/officeDocument/2006/relationships/image" Target="../../word/media/image846.svg"/><Relationship Id="rId1411" Type="http://schemas.openxmlformats.org/officeDocument/2006/relationships/image" Target="../../word/media/image1408.svg"/><Relationship Id="rId1644" Type="http://schemas.openxmlformats.org/officeDocument/2006/relationships/image" Target="../media/image5.png"/><Relationship Id="rId251" Type="http://schemas.openxmlformats.org/officeDocument/2006/relationships/image" Target="../../word/media/image248.svg"/><Relationship Id="rId59" Type="http://schemas.openxmlformats.org/officeDocument/2006/relationships/image" Target="../../word/media/image56.svg"/><Relationship Id="rId1648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43" Type="http://schemas.openxmlformats.org/officeDocument/2006/relationships/image" Target="../../word/media/image1640.sv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1647" Type="http://schemas.openxmlformats.org/officeDocument/2006/relationships/image" Target="../media/image8.png"/><Relationship Id="rId57" Type="http://schemas.openxmlformats.org/officeDocument/2006/relationships/image" Target="../../word/media/image54.svg"/><Relationship Id="rId1646" Type="http://schemas.openxmlformats.org/officeDocument/2006/relationships/image" Target="../media/image7.png"/><Relationship Id="rId1251" Type="http://schemas.openxmlformats.org/officeDocument/2006/relationships/image" Target="../media/image3.png"/><Relationship Id="rId1569" Type="http://schemas.openxmlformats.org/officeDocument/2006/relationships/image" Target="../../word/media/image1566.svg"/><Relationship Id="rId1645" Type="http://schemas.openxmlformats.org/officeDocument/2006/relationships/image" Target="../media/image6.png"/><Relationship Id="rId1637" Type="http://schemas.openxmlformats.org/officeDocument/2006/relationships/image" Target="../../word/media/image16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6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Serviceanfragen bearbeiten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Textfeld 111"/>
          <p:cNvSpPr txBox="1"/>
          <p:nvPr/>
        </p:nvSpPr>
        <p:spPr>
          <a:xfrm>
            <a:off x="3173374" y="646053"/>
            <a:ext cx="6149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Serviceanfragen einzuordnen, Fehlerursachen zu ermitteln und zu beheben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2" name="Grafik 13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7663308">
            <a:off x="2907431" y="1331833"/>
            <a:ext cx="355301" cy="453543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46213" y="1608993"/>
            <a:ext cx="2502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Serviceanfragen erfassen sowie deren vertragliche Grundlagen prüfen</a:t>
            </a:r>
            <a:endParaRPr lang="de-DE" sz="1000" dirty="0"/>
          </a:p>
        </p:txBody>
      </p:sp>
      <p:sp>
        <p:nvSpPr>
          <p:cNvPr id="3" name="Rechteck 2"/>
          <p:cNvSpPr/>
          <p:nvPr/>
        </p:nvSpPr>
        <p:spPr>
          <a:xfrm>
            <a:off x="280509" y="1356008"/>
            <a:ext cx="21018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direkter und indirekter Kundenkontakt</a:t>
            </a:r>
            <a:endParaRPr lang="de-DE" sz="900" dirty="0"/>
          </a:p>
        </p:txBody>
      </p:sp>
      <p:sp>
        <p:nvSpPr>
          <p:cNvPr id="5" name="Rechteck 4"/>
          <p:cNvSpPr/>
          <p:nvPr/>
        </p:nvSpPr>
        <p:spPr>
          <a:xfrm>
            <a:off x="611560" y="1103023"/>
            <a:ext cx="14863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Service-Level-Agreement</a:t>
            </a:r>
            <a:endParaRPr lang="de-DE" sz="900" dirty="0"/>
          </a:p>
        </p:txBody>
      </p:sp>
      <p:sp>
        <p:nvSpPr>
          <p:cNvPr id="11" name="Rechteck 10"/>
          <p:cNvSpPr/>
          <p:nvPr/>
        </p:nvSpPr>
        <p:spPr>
          <a:xfrm>
            <a:off x="159657" y="2710447"/>
            <a:ext cx="170431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  <a:t>Service-Management-System</a:t>
            </a:r>
            <a:endParaRPr lang="de-DE" sz="900" dirty="0"/>
          </a:p>
        </p:txBody>
      </p:sp>
      <p:sp>
        <p:nvSpPr>
          <p:cNvPr id="14" name="Rechteck 13"/>
          <p:cNvSpPr/>
          <p:nvPr/>
        </p:nvSpPr>
        <p:spPr>
          <a:xfrm>
            <a:off x="3563888" y="1783534"/>
            <a:ext cx="2502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Serviceanfragen durch systematische Fragen einordnen</a:t>
            </a:r>
            <a:endParaRPr lang="de-DE" sz="1000" dirty="0"/>
          </a:p>
        </p:txBody>
      </p:sp>
      <p:sp>
        <p:nvSpPr>
          <p:cNvPr id="15" name="Rechteck 14"/>
          <p:cNvSpPr/>
          <p:nvPr/>
        </p:nvSpPr>
        <p:spPr>
          <a:xfrm>
            <a:off x="6248133" y="2960483"/>
            <a:ext cx="2862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Fehlerursachen und Lösungsmöglichkeiten ermitteln</a:t>
            </a:r>
            <a:endParaRPr lang="de-DE" sz="1000" dirty="0"/>
          </a:p>
        </p:txBody>
      </p:sp>
      <p:sp>
        <p:nvSpPr>
          <p:cNvPr id="16" name="Rechteck 15"/>
          <p:cNvSpPr/>
          <p:nvPr/>
        </p:nvSpPr>
        <p:spPr>
          <a:xfrm>
            <a:off x="4682970" y="5015079"/>
            <a:ext cx="3024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Situationsgerecht mit den Prozessbeteiligten kommunizieren</a:t>
            </a:r>
            <a:endParaRPr lang="de-DE" sz="1000" dirty="0"/>
          </a:p>
        </p:txBody>
      </p:sp>
      <p:sp>
        <p:nvSpPr>
          <p:cNvPr id="18" name="Rechteck 17"/>
          <p:cNvSpPr/>
          <p:nvPr/>
        </p:nvSpPr>
        <p:spPr>
          <a:xfrm>
            <a:off x="4711677" y="4748530"/>
            <a:ext cx="27900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Kommunikationsmodelle, Deeskalationsstrategien</a:t>
            </a:r>
            <a:endParaRPr lang="de-DE" sz="900" dirty="0"/>
          </a:p>
        </p:txBody>
      </p:sp>
      <p:sp>
        <p:nvSpPr>
          <p:cNvPr id="19" name="Rechteck 18"/>
          <p:cNvSpPr/>
          <p:nvPr/>
        </p:nvSpPr>
        <p:spPr>
          <a:xfrm>
            <a:off x="611560" y="4463836"/>
            <a:ext cx="2430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Bearbeitungsprozess analysieren und verbessern</a:t>
            </a:r>
            <a:endParaRPr lang="de-DE" sz="1000" dirty="0"/>
          </a:p>
        </p:txBody>
      </p:sp>
      <p:sp>
        <p:nvSpPr>
          <p:cNvPr id="78" name="Rechteck 77"/>
          <p:cNvSpPr/>
          <p:nvPr/>
        </p:nvSpPr>
        <p:spPr>
          <a:xfrm>
            <a:off x="3859521" y="2734182"/>
            <a:ext cx="170431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  <a:t>Service-Management-System</a:t>
            </a:r>
            <a:endParaRPr lang="de-DE" sz="900" dirty="0"/>
          </a:p>
        </p:txBody>
      </p:sp>
      <p:pic>
        <p:nvPicPr>
          <p:cNvPr id="79" name="Grafik 78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49"/>
              </a:ext>
            </a:extLst>
          </a:blip>
          <a:stretch>
            <a:fillRect/>
          </a:stretch>
        </p:blipFill>
        <p:spPr>
          <a:xfrm>
            <a:off x="421282" y="2089286"/>
            <a:ext cx="544937" cy="544937"/>
          </a:xfrm>
          <a:prstGeom prst="rect">
            <a:avLst/>
          </a:prstGeom>
        </p:spPr>
      </p:pic>
      <p:pic>
        <p:nvPicPr>
          <p:cNvPr id="80" name="Grafik 79"/>
          <p:cNvPicPr>
            <a:picLocks noChangeAspect="1"/>
          </p:cNvPicPr>
          <p:nvPr/>
        </p:nvPicPr>
        <p:blipFill>
          <a:blip r:embed="rId12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966219" y="2164772"/>
            <a:ext cx="505422" cy="505422"/>
          </a:xfrm>
          <a:prstGeom prst="rect">
            <a:avLst/>
          </a:prstGeom>
        </p:spPr>
      </p:pic>
      <p:pic>
        <p:nvPicPr>
          <p:cNvPr id="81" name="Grafik 80"/>
          <p:cNvPicPr>
            <a:picLocks noChangeAspect="1"/>
          </p:cNvPicPr>
          <p:nvPr/>
        </p:nvPicPr>
        <p:blipFill>
          <a:blip r:embed="rId14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43"/>
              </a:ext>
            </a:extLst>
          </a:blip>
          <a:stretch>
            <a:fillRect/>
          </a:stretch>
        </p:blipFill>
        <p:spPr>
          <a:xfrm>
            <a:off x="4341724" y="2180438"/>
            <a:ext cx="489756" cy="489756"/>
          </a:xfrm>
          <a:prstGeom prst="rect">
            <a:avLst/>
          </a:prstGeom>
        </p:spPr>
      </p:pic>
      <p:sp>
        <p:nvSpPr>
          <p:cNvPr id="20" name="Rechteck 19"/>
          <p:cNvSpPr/>
          <p:nvPr/>
        </p:nvSpPr>
        <p:spPr>
          <a:xfrm>
            <a:off x="6649576" y="3874631"/>
            <a:ext cx="170431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  <a:t>Service-Management-System</a:t>
            </a:r>
            <a:endParaRPr lang="de-DE" sz="900" dirty="0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164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569"/>
              </a:ext>
            </a:extLst>
          </a:blip>
          <a:stretch>
            <a:fillRect/>
          </a:stretch>
        </p:blipFill>
        <p:spPr>
          <a:xfrm>
            <a:off x="7596336" y="3368761"/>
            <a:ext cx="457200" cy="45720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164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9"/>
              </a:ext>
            </a:extLst>
          </a:blip>
          <a:stretch>
            <a:fillRect/>
          </a:stretch>
        </p:blipFill>
        <p:spPr>
          <a:xfrm>
            <a:off x="6948264" y="3306529"/>
            <a:ext cx="517439" cy="517439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164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"/>
              </a:ext>
            </a:extLst>
          </a:blip>
          <a:stretch>
            <a:fillRect/>
          </a:stretch>
        </p:blipFill>
        <p:spPr>
          <a:xfrm>
            <a:off x="1219613" y="4911133"/>
            <a:ext cx="504056" cy="504056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164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51"/>
              </a:ext>
            </a:extLst>
          </a:blip>
          <a:stretch>
            <a:fillRect/>
          </a:stretch>
        </p:blipFill>
        <p:spPr>
          <a:xfrm>
            <a:off x="5510068" y="5415189"/>
            <a:ext cx="585879" cy="585879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12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1"/>
              </a:ext>
            </a:extLst>
          </a:blip>
          <a:stretch>
            <a:fillRect/>
          </a:stretch>
        </p:blipFill>
        <p:spPr>
          <a:xfrm>
            <a:off x="6143493" y="5434507"/>
            <a:ext cx="505422" cy="505422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>
            <a:off x="1868266" y="4975311"/>
            <a:ext cx="459196" cy="459196"/>
          </a:xfrm>
          <a:prstGeom prst="rect">
            <a:avLst/>
          </a:prstGeom>
        </p:spPr>
      </p:pic>
      <p:pic>
        <p:nvPicPr>
          <p:cNvPr id="28" name="Grafik 2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8925157">
            <a:off x="6511719" y="2021602"/>
            <a:ext cx="355301" cy="453543"/>
          </a:xfrm>
          <a:prstGeom prst="rect">
            <a:avLst/>
          </a:prstGeom>
        </p:spPr>
      </p:pic>
      <p:pic>
        <p:nvPicPr>
          <p:cNvPr id="29" name="Grafik 2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474490">
            <a:off x="7990989" y="4637173"/>
            <a:ext cx="355301" cy="453543"/>
          </a:xfrm>
          <a:prstGeom prst="rect">
            <a:avLst/>
          </a:prstGeom>
        </p:spPr>
      </p:pic>
      <p:pic>
        <p:nvPicPr>
          <p:cNvPr id="30" name="Grafik 2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5532815" flipH="1">
            <a:off x="3529247" y="4347787"/>
            <a:ext cx="382315" cy="487348"/>
          </a:xfrm>
          <a:prstGeom prst="rect">
            <a:avLst/>
          </a:prstGeom>
        </p:spPr>
      </p:pic>
      <p:cxnSp>
        <p:nvCxnSpPr>
          <p:cNvPr id="31" name="Gerade Verbindung mit Pfeil 30"/>
          <p:cNvCxnSpPr/>
          <p:nvPr/>
        </p:nvCxnSpPr>
        <p:spPr>
          <a:xfrm>
            <a:off x="5413089" y="2108170"/>
            <a:ext cx="978301" cy="255572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>
            <a:off x="5851238" y="2088852"/>
            <a:ext cx="1097026" cy="81677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2255842" y="1889065"/>
            <a:ext cx="1308046" cy="9452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1962754" y="2055658"/>
            <a:ext cx="4232384" cy="26082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PresentationFormat>Bildschirmpräsentation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2021-06-27T07:30:00Z</dcterms:modified>
</cp:coreProperties>
</file>