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61" r:id="rId2"/>
    <p:sldId id="262" r:id="rId3"/>
  </p:sldIdLst>
  <p:sldSz cx="9601200" cy="12801600" type="A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F7F7F"/>
    <a:srgbClr val="FF0000"/>
    <a:srgbClr val="FF9300"/>
    <a:srgbClr val="FF888A"/>
    <a:srgbClr val="FFCA8E"/>
    <a:srgbClr val="8FD8A8"/>
    <a:srgbClr val="84B7E0"/>
    <a:srgbClr val="B899D0"/>
    <a:srgbClr val="0070C0"/>
    <a:srgbClr val="702FA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554"/>
    <p:restoredTop sz="96197"/>
  </p:normalViewPr>
  <p:slideViewPr>
    <p:cSldViewPr snapToGrid="0" snapToObjects="1">
      <p:cViewPr varScale="1">
        <p:scale>
          <a:sx n="64" d="100"/>
          <a:sy n="64" d="100"/>
        </p:scale>
        <p:origin x="1960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20090" y="2095078"/>
            <a:ext cx="8161020" cy="4456853"/>
          </a:xfrm>
        </p:spPr>
        <p:txBody>
          <a:bodyPr anchor="b"/>
          <a:lstStyle>
            <a:lvl1pPr algn="ctr">
              <a:defRPr sz="63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00150" y="6723804"/>
            <a:ext cx="7200900" cy="3090756"/>
          </a:xfrm>
        </p:spPr>
        <p:txBody>
          <a:bodyPr/>
          <a:lstStyle>
            <a:lvl1pPr marL="0" indent="0" algn="ctr">
              <a:buNone/>
              <a:defRPr sz="2520"/>
            </a:lvl1pPr>
            <a:lvl2pPr marL="480060" indent="0" algn="ctr">
              <a:buNone/>
              <a:defRPr sz="2100"/>
            </a:lvl2pPr>
            <a:lvl3pPr marL="960120" indent="0" algn="ctr">
              <a:buNone/>
              <a:defRPr sz="1890"/>
            </a:lvl3pPr>
            <a:lvl4pPr marL="1440180" indent="0" algn="ctr">
              <a:buNone/>
              <a:defRPr sz="1680"/>
            </a:lvl4pPr>
            <a:lvl5pPr marL="1920240" indent="0" algn="ctr">
              <a:buNone/>
              <a:defRPr sz="1680"/>
            </a:lvl5pPr>
            <a:lvl6pPr marL="2400300" indent="0" algn="ctr">
              <a:buNone/>
              <a:defRPr sz="1680"/>
            </a:lvl6pPr>
            <a:lvl7pPr marL="2880360" indent="0" algn="ctr">
              <a:buNone/>
              <a:defRPr sz="1680"/>
            </a:lvl7pPr>
            <a:lvl8pPr marL="3360420" indent="0" algn="ctr">
              <a:buNone/>
              <a:defRPr sz="1680"/>
            </a:lvl8pPr>
            <a:lvl9pPr marL="3840480" indent="0" algn="ctr">
              <a:buNone/>
              <a:defRPr sz="1680"/>
            </a:lvl9pPr>
          </a:lstStyle>
          <a:p>
            <a:r>
              <a:rPr lang="de-DE"/>
              <a:t>Master-Untertitelformat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F79D53-C987-D34C-8231-CEA50C8078F5}" type="datetimeFigureOut">
              <a:rPr lang="de-DE" smtClean="0"/>
              <a:t>10.11.22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93795E-F5AB-1E41-98CA-6AB199593B5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992640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F79D53-C987-D34C-8231-CEA50C8078F5}" type="datetimeFigureOut">
              <a:rPr lang="de-DE" smtClean="0"/>
              <a:t>10.11.22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93795E-F5AB-1E41-98CA-6AB199593B5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233001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0859" y="681567"/>
            <a:ext cx="2070259" cy="10848764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60083" y="681567"/>
            <a:ext cx="6090761" cy="10848764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F79D53-C987-D34C-8231-CEA50C8078F5}" type="datetimeFigureOut">
              <a:rPr lang="de-DE" smtClean="0"/>
              <a:t>10.11.22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93795E-F5AB-1E41-98CA-6AB199593B5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8810613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468770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F79D53-C987-D34C-8231-CEA50C8078F5}" type="datetimeFigureOut">
              <a:rPr lang="de-DE" smtClean="0"/>
              <a:t>10.11.22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93795E-F5AB-1E41-98CA-6AB199593B5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679410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5082" y="3191514"/>
            <a:ext cx="8281035" cy="5325109"/>
          </a:xfrm>
        </p:spPr>
        <p:txBody>
          <a:bodyPr anchor="b"/>
          <a:lstStyle>
            <a:lvl1pPr>
              <a:defRPr sz="63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5082" y="8567000"/>
            <a:ext cx="8281035" cy="2800349"/>
          </a:xfrm>
        </p:spPr>
        <p:txBody>
          <a:bodyPr/>
          <a:lstStyle>
            <a:lvl1pPr marL="0" indent="0">
              <a:buNone/>
              <a:defRPr sz="2520">
                <a:solidFill>
                  <a:schemeClr val="tx1"/>
                </a:solidFill>
              </a:defRPr>
            </a:lvl1pPr>
            <a:lvl2pPr marL="48006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2pPr>
            <a:lvl3pPr marL="960120" indent="0">
              <a:buNone/>
              <a:defRPr sz="1890">
                <a:solidFill>
                  <a:schemeClr val="tx1">
                    <a:tint val="75000"/>
                  </a:schemeClr>
                </a:solidFill>
              </a:defRPr>
            </a:lvl3pPr>
            <a:lvl4pPr marL="144018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4pPr>
            <a:lvl5pPr marL="192024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5pPr>
            <a:lvl6pPr marL="240030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6pPr>
            <a:lvl7pPr marL="288036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7pPr>
            <a:lvl8pPr marL="336042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8pPr>
            <a:lvl9pPr marL="384048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F79D53-C987-D34C-8231-CEA50C8078F5}" type="datetimeFigureOut">
              <a:rPr lang="de-DE" smtClean="0"/>
              <a:t>10.11.22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93795E-F5AB-1E41-98CA-6AB199593B5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581829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60083" y="3407833"/>
            <a:ext cx="4080510" cy="812249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60608" y="3407833"/>
            <a:ext cx="4080510" cy="812249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F79D53-C987-D34C-8231-CEA50C8078F5}" type="datetimeFigureOut">
              <a:rPr lang="de-DE" smtClean="0"/>
              <a:t>10.11.22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93795E-F5AB-1E41-98CA-6AB199593B5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309208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681570"/>
            <a:ext cx="8281035" cy="2474384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1334" y="3138171"/>
            <a:ext cx="4061757" cy="1537969"/>
          </a:xfrm>
        </p:spPr>
        <p:txBody>
          <a:bodyPr anchor="b"/>
          <a:lstStyle>
            <a:lvl1pPr marL="0" indent="0">
              <a:buNone/>
              <a:defRPr sz="2520" b="1"/>
            </a:lvl1pPr>
            <a:lvl2pPr marL="480060" indent="0">
              <a:buNone/>
              <a:defRPr sz="2100" b="1"/>
            </a:lvl2pPr>
            <a:lvl3pPr marL="960120" indent="0">
              <a:buNone/>
              <a:defRPr sz="1890" b="1"/>
            </a:lvl3pPr>
            <a:lvl4pPr marL="1440180" indent="0">
              <a:buNone/>
              <a:defRPr sz="1680" b="1"/>
            </a:lvl4pPr>
            <a:lvl5pPr marL="1920240" indent="0">
              <a:buNone/>
              <a:defRPr sz="1680" b="1"/>
            </a:lvl5pPr>
            <a:lvl6pPr marL="2400300" indent="0">
              <a:buNone/>
              <a:defRPr sz="1680" b="1"/>
            </a:lvl6pPr>
            <a:lvl7pPr marL="2880360" indent="0">
              <a:buNone/>
              <a:defRPr sz="1680" b="1"/>
            </a:lvl7pPr>
            <a:lvl8pPr marL="3360420" indent="0">
              <a:buNone/>
              <a:defRPr sz="1680" b="1"/>
            </a:lvl8pPr>
            <a:lvl9pPr marL="3840480" indent="0">
              <a:buNone/>
              <a:defRPr sz="168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1334" y="4676140"/>
            <a:ext cx="4061757" cy="687789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60608" y="3138171"/>
            <a:ext cx="4081761" cy="1537969"/>
          </a:xfrm>
        </p:spPr>
        <p:txBody>
          <a:bodyPr anchor="b"/>
          <a:lstStyle>
            <a:lvl1pPr marL="0" indent="0">
              <a:buNone/>
              <a:defRPr sz="2520" b="1"/>
            </a:lvl1pPr>
            <a:lvl2pPr marL="480060" indent="0">
              <a:buNone/>
              <a:defRPr sz="2100" b="1"/>
            </a:lvl2pPr>
            <a:lvl3pPr marL="960120" indent="0">
              <a:buNone/>
              <a:defRPr sz="1890" b="1"/>
            </a:lvl3pPr>
            <a:lvl4pPr marL="1440180" indent="0">
              <a:buNone/>
              <a:defRPr sz="1680" b="1"/>
            </a:lvl4pPr>
            <a:lvl5pPr marL="1920240" indent="0">
              <a:buNone/>
              <a:defRPr sz="1680" b="1"/>
            </a:lvl5pPr>
            <a:lvl6pPr marL="2400300" indent="0">
              <a:buNone/>
              <a:defRPr sz="1680" b="1"/>
            </a:lvl6pPr>
            <a:lvl7pPr marL="2880360" indent="0">
              <a:buNone/>
              <a:defRPr sz="1680" b="1"/>
            </a:lvl7pPr>
            <a:lvl8pPr marL="3360420" indent="0">
              <a:buNone/>
              <a:defRPr sz="1680" b="1"/>
            </a:lvl8pPr>
            <a:lvl9pPr marL="3840480" indent="0">
              <a:buNone/>
              <a:defRPr sz="168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60608" y="4676140"/>
            <a:ext cx="4081761" cy="687789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F79D53-C987-D34C-8231-CEA50C8078F5}" type="datetimeFigureOut">
              <a:rPr lang="de-DE" smtClean="0"/>
              <a:t>10.11.22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93795E-F5AB-1E41-98CA-6AB199593B5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941927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F79D53-C987-D34C-8231-CEA50C8078F5}" type="datetimeFigureOut">
              <a:rPr lang="de-DE" smtClean="0"/>
              <a:t>10.11.22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93795E-F5AB-1E41-98CA-6AB199593B5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094400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F79D53-C987-D34C-8231-CEA50C8078F5}" type="datetimeFigureOut">
              <a:rPr lang="de-DE" smtClean="0"/>
              <a:t>10.11.22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93795E-F5AB-1E41-98CA-6AB199593B5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784135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853440"/>
            <a:ext cx="3096637" cy="2987040"/>
          </a:xfrm>
        </p:spPr>
        <p:txBody>
          <a:bodyPr anchor="b"/>
          <a:lstStyle>
            <a:lvl1pPr>
              <a:defRPr sz="336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81760" y="1843196"/>
            <a:ext cx="4860608" cy="9097433"/>
          </a:xfrm>
        </p:spPr>
        <p:txBody>
          <a:bodyPr/>
          <a:lstStyle>
            <a:lvl1pPr>
              <a:defRPr sz="3360"/>
            </a:lvl1pPr>
            <a:lvl2pPr>
              <a:defRPr sz="2940"/>
            </a:lvl2pPr>
            <a:lvl3pPr>
              <a:defRPr sz="252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1333" y="3840480"/>
            <a:ext cx="3096637" cy="7114964"/>
          </a:xfrm>
        </p:spPr>
        <p:txBody>
          <a:bodyPr/>
          <a:lstStyle>
            <a:lvl1pPr marL="0" indent="0">
              <a:buNone/>
              <a:defRPr sz="1680"/>
            </a:lvl1pPr>
            <a:lvl2pPr marL="480060" indent="0">
              <a:buNone/>
              <a:defRPr sz="1470"/>
            </a:lvl2pPr>
            <a:lvl3pPr marL="960120" indent="0">
              <a:buNone/>
              <a:defRPr sz="1260"/>
            </a:lvl3pPr>
            <a:lvl4pPr marL="1440180" indent="0">
              <a:buNone/>
              <a:defRPr sz="1050"/>
            </a:lvl4pPr>
            <a:lvl5pPr marL="1920240" indent="0">
              <a:buNone/>
              <a:defRPr sz="1050"/>
            </a:lvl5pPr>
            <a:lvl6pPr marL="2400300" indent="0">
              <a:buNone/>
              <a:defRPr sz="1050"/>
            </a:lvl6pPr>
            <a:lvl7pPr marL="2880360" indent="0">
              <a:buNone/>
              <a:defRPr sz="1050"/>
            </a:lvl7pPr>
            <a:lvl8pPr marL="3360420" indent="0">
              <a:buNone/>
              <a:defRPr sz="1050"/>
            </a:lvl8pPr>
            <a:lvl9pPr marL="3840480" indent="0">
              <a:buNone/>
              <a:defRPr sz="105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F79D53-C987-D34C-8231-CEA50C8078F5}" type="datetimeFigureOut">
              <a:rPr lang="de-DE" smtClean="0"/>
              <a:t>10.11.22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93795E-F5AB-1E41-98CA-6AB199593B5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951964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853440"/>
            <a:ext cx="3096637" cy="2987040"/>
          </a:xfrm>
        </p:spPr>
        <p:txBody>
          <a:bodyPr anchor="b"/>
          <a:lstStyle>
            <a:lvl1pPr>
              <a:defRPr sz="336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081760" y="1843196"/>
            <a:ext cx="4860608" cy="9097433"/>
          </a:xfrm>
        </p:spPr>
        <p:txBody>
          <a:bodyPr anchor="t"/>
          <a:lstStyle>
            <a:lvl1pPr marL="0" indent="0">
              <a:buNone/>
              <a:defRPr sz="3360"/>
            </a:lvl1pPr>
            <a:lvl2pPr marL="480060" indent="0">
              <a:buNone/>
              <a:defRPr sz="2940"/>
            </a:lvl2pPr>
            <a:lvl3pPr marL="960120" indent="0">
              <a:buNone/>
              <a:defRPr sz="2520"/>
            </a:lvl3pPr>
            <a:lvl4pPr marL="1440180" indent="0">
              <a:buNone/>
              <a:defRPr sz="2100"/>
            </a:lvl4pPr>
            <a:lvl5pPr marL="1920240" indent="0">
              <a:buNone/>
              <a:defRPr sz="2100"/>
            </a:lvl5pPr>
            <a:lvl6pPr marL="2400300" indent="0">
              <a:buNone/>
              <a:defRPr sz="2100"/>
            </a:lvl6pPr>
            <a:lvl7pPr marL="2880360" indent="0">
              <a:buNone/>
              <a:defRPr sz="2100"/>
            </a:lvl7pPr>
            <a:lvl8pPr marL="3360420" indent="0">
              <a:buNone/>
              <a:defRPr sz="2100"/>
            </a:lvl8pPr>
            <a:lvl9pPr marL="3840480" indent="0">
              <a:buNone/>
              <a:defRPr sz="210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1333" y="3840480"/>
            <a:ext cx="3096637" cy="7114964"/>
          </a:xfrm>
        </p:spPr>
        <p:txBody>
          <a:bodyPr/>
          <a:lstStyle>
            <a:lvl1pPr marL="0" indent="0">
              <a:buNone/>
              <a:defRPr sz="1680"/>
            </a:lvl1pPr>
            <a:lvl2pPr marL="480060" indent="0">
              <a:buNone/>
              <a:defRPr sz="1470"/>
            </a:lvl2pPr>
            <a:lvl3pPr marL="960120" indent="0">
              <a:buNone/>
              <a:defRPr sz="1260"/>
            </a:lvl3pPr>
            <a:lvl4pPr marL="1440180" indent="0">
              <a:buNone/>
              <a:defRPr sz="1050"/>
            </a:lvl4pPr>
            <a:lvl5pPr marL="1920240" indent="0">
              <a:buNone/>
              <a:defRPr sz="1050"/>
            </a:lvl5pPr>
            <a:lvl6pPr marL="2400300" indent="0">
              <a:buNone/>
              <a:defRPr sz="1050"/>
            </a:lvl6pPr>
            <a:lvl7pPr marL="2880360" indent="0">
              <a:buNone/>
              <a:defRPr sz="1050"/>
            </a:lvl7pPr>
            <a:lvl8pPr marL="3360420" indent="0">
              <a:buNone/>
              <a:defRPr sz="1050"/>
            </a:lvl8pPr>
            <a:lvl9pPr marL="3840480" indent="0">
              <a:buNone/>
              <a:defRPr sz="105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F79D53-C987-D34C-8231-CEA50C8078F5}" type="datetimeFigureOut">
              <a:rPr lang="de-DE" smtClean="0"/>
              <a:t>10.11.22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93795E-F5AB-1E41-98CA-6AB199593B5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249866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60083" y="681570"/>
            <a:ext cx="8281035" cy="247438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0083" y="3407833"/>
            <a:ext cx="8281035" cy="812249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60083" y="11865189"/>
            <a:ext cx="2160270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F79D53-C987-D34C-8231-CEA50C8078F5}" type="datetimeFigureOut">
              <a:rPr lang="de-DE" smtClean="0"/>
              <a:t>10.11.22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80398" y="11865189"/>
            <a:ext cx="3240405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80848" y="11865189"/>
            <a:ext cx="2160270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93795E-F5AB-1E41-98CA-6AB199593B5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394697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l" defTabSz="960120" rtl="0" eaLnBrk="1" latinLnBrk="0" hangingPunct="1">
        <a:lnSpc>
          <a:spcPct val="90000"/>
        </a:lnSpc>
        <a:spcBef>
          <a:spcPct val="0"/>
        </a:spcBef>
        <a:buNone/>
        <a:defRPr sz="46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40030" indent="-240030" algn="l" defTabSz="960120" rtl="0" eaLnBrk="1" latinLnBrk="0" hangingPunct="1">
        <a:lnSpc>
          <a:spcPct val="90000"/>
        </a:lnSpc>
        <a:spcBef>
          <a:spcPts val="1050"/>
        </a:spcBef>
        <a:buFont typeface="Arial" panose="020B0604020202020204" pitchFamily="34" charset="0"/>
        <a:buChar char="•"/>
        <a:defRPr sz="2940" kern="1200">
          <a:solidFill>
            <a:schemeClr val="tx1"/>
          </a:solidFill>
          <a:latin typeface="+mn-lt"/>
          <a:ea typeface="+mn-ea"/>
          <a:cs typeface="+mn-cs"/>
        </a:defRPr>
      </a:lvl1pPr>
      <a:lvl2pPr marL="72009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0015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68021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4pPr>
      <a:lvl5pPr marL="216027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5pPr>
      <a:lvl6pPr marL="264033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6pPr>
      <a:lvl7pPr marL="312039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7pPr>
      <a:lvl8pPr marL="360045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8pPr>
      <a:lvl9pPr marL="408051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1pPr>
      <a:lvl2pPr marL="48006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2pPr>
      <a:lvl3pPr marL="96012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3pPr>
      <a:lvl4pPr marL="144018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4pPr>
      <a:lvl5pPr marL="192024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5pPr>
      <a:lvl6pPr marL="240030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6pPr>
      <a:lvl7pPr marL="288036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7pPr>
      <a:lvl8pPr marL="336042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8pPr>
      <a:lvl9pPr marL="384048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svg"/><Relationship Id="rId3" Type="http://schemas.openxmlformats.org/officeDocument/2006/relationships/image" Target="../media/image2.svg"/><Relationship Id="rId7" Type="http://schemas.openxmlformats.org/officeDocument/2006/relationships/image" Target="../media/image6.png"/><Relationship Id="rId12" Type="http://schemas.openxmlformats.org/officeDocument/2006/relationships/image" Target="../media/image11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5.sv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svg"/><Relationship Id="rId4" Type="http://schemas.openxmlformats.org/officeDocument/2006/relationships/image" Target="../media/image3.jpg"/><Relationship Id="rId9" Type="http://schemas.openxmlformats.org/officeDocument/2006/relationships/image" Target="../media/image8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svg"/><Relationship Id="rId3" Type="http://schemas.openxmlformats.org/officeDocument/2006/relationships/image" Target="../media/image2.svg"/><Relationship Id="rId7" Type="http://schemas.openxmlformats.org/officeDocument/2006/relationships/image" Target="../media/image6.png"/><Relationship Id="rId12" Type="http://schemas.openxmlformats.org/officeDocument/2006/relationships/image" Target="../media/image11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5.sv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svg"/><Relationship Id="rId4" Type="http://schemas.openxmlformats.org/officeDocument/2006/relationships/image" Target="../media/image3.jp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Abgerundetes Rechteck 19">
            <a:extLst>
              <a:ext uri="{FF2B5EF4-FFF2-40B4-BE49-F238E27FC236}">
                <a16:creationId xmlns:a16="http://schemas.microsoft.com/office/drawing/2014/main" id="{52F2C5BA-7174-4C4B-A1FB-6F1C6B7E6AB5}"/>
              </a:ext>
            </a:extLst>
          </p:cNvPr>
          <p:cNvSpPr/>
          <p:nvPr/>
        </p:nvSpPr>
        <p:spPr>
          <a:xfrm>
            <a:off x="483107" y="373522"/>
            <a:ext cx="8645637" cy="1192666"/>
          </a:xfrm>
          <a:prstGeom prst="roundRect">
            <a:avLst>
              <a:gd name="adj" fmla="val 21112"/>
            </a:avLst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rtlCol="0" anchor="ctr"/>
          <a:lstStyle/>
          <a:p>
            <a:r>
              <a:rPr lang="de-DE" sz="4234" b="1" dirty="0"/>
              <a:t>Entscheidungskonflikte lösen</a:t>
            </a:r>
          </a:p>
          <a:p>
            <a:r>
              <a:rPr lang="de-DE" sz="3387" dirty="0"/>
              <a:t>mit der </a:t>
            </a:r>
            <a:r>
              <a:rPr lang="de-DE" sz="3387" b="1" dirty="0">
                <a:solidFill>
                  <a:srgbClr val="B899D0"/>
                </a:solidFill>
              </a:rPr>
              <a:t>W</a:t>
            </a:r>
            <a:r>
              <a:rPr lang="de-DE" sz="3387" b="1" dirty="0">
                <a:solidFill>
                  <a:srgbClr val="84B7E0"/>
                </a:solidFill>
              </a:rPr>
              <a:t>A</a:t>
            </a:r>
            <a:r>
              <a:rPr lang="de-DE" sz="3387" b="1" dirty="0">
                <a:solidFill>
                  <a:srgbClr val="8FD8A8"/>
                </a:solidFill>
              </a:rPr>
              <a:t>A</a:t>
            </a:r>
            <a:r>
              <a:rPr lang="de-DE" sz="3387" b="1" dirty="0">
                <a:solidFill>
                  <a:srgbClr val="FFCA8E"/>
                </a:solidFill>
              </a:rPr>
              <a:t>G</a:t>
            </a:r>
            <a:r>
              <a:rPr lang="de-DE" sz="3387" b="1" dirty="0">
                <a:solidFill>
                  <a:srgbClr val="FF888A"/>
                </a:solidFill>
              </a:rPr>
              <a:t>E</a:t>
            </a:r>
          </a:p>
        </p:txBody>
      </p:sp>
      <p:grpSp>
        <p:nvGrpSpPr>
          <p:cNvPr id="15" name="Gruppieren 14">
            <a:extLst>
              <a:ext uri="{FF2B5EF4-FFF2-40B4-BE49-F238E27FC236}">
                <a16:creationId xmlns:a16="http://schemas.microsoft.com/office/drawing/2014/main" id="{7E85CDCF-A642-E69B-B009-E26F2E6F4540}"/>
              </a:ext>
            </a:extLst>
          </p:cNvPr>
          <p:cNvGrpSpPr/>
          <p:nvPr/>
        </p:nvGrpSpPr>
        <p:grpSpPr>
          <a:xfrm>
            <a:off x="482006" y="3839216"/>
            <a:ext cx="8641635" cy="1869347"/>
            <a:chOff x="482006" y="3802824"/>
            <a:chExt cx="8641635" cy="1869347"/>
          </a:xfrm>
        </p:grpSpPr>
        <p:sp>
          <p:nvSpPr>
            <p:cNvPr id="66" name="Abgerundetes Rechteck 65">
              <a:extLst>
                <a:ext uri="{FF2B5EF4-FFF2-40B4-BE49-F238E27FC236}">
                  <a16:creationId xmlns:a16="http://schemas.microsoft.com/office/drawing/2014/main" id="{8BDBE56C-7FBE-7748-8C38-2D0CCAC089B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00819" y="4178586"/>
              <a:ext cx="8202612" cy="1493585"/>
            </a:xfrm>
            <a:prstGeom prst="roundRect">
              <a:avLst>
                <a:gd name="adj" fmla="val 16667"/>
              </a:avLst>
            </a:prstGeom>
            <a:noFill/>
            <a:ln w="63500">
              <a:solidFill>
                <a:srgbClr val="0070C0"/>
              </a:solidFill>
              <a:round/>
              <a:headEnd/>
              <a:tailEnd/>
            </a:ln>
            <a:effectLst/>
          </p:spPr>
          <p:txBody>
            <a:bodyPr bIns="9144" anchor="b" anchorCtr="0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indent="-304812" defTabSz="580667"/>
              <a:r>
                <a:rPr lang="de-DE" altLang="de-DE" sz="1947" b="1" dirty="0">
                  <a:latin typeface="Calibri" panose="020F0502020204030204" pitchFamily="34" charset="0"/>
                </a:rPr>
                <a:t>Suche nach weiteren Handlungsmöglichkeiten außer </a:t>
              </a:r>
              <a:r>
                <a:rPr lang="de-DE" altLang="de-DE" sz="1947" b="1" i="1" dirty="0">
                  <a:latin typeface="Calibri" panose="020F0502020204030204" pitchFamily="34" charset="0"/>
                </a:rPr>
                <a:t>ja</a:t>
              </a:r>
              <a:r>
                <a:rPr lang="de-DE" altLang="de-DE" sz="1947" b="1" dirty="0">
                  <a:latin typeface="Calibri" panose="020F0502020204030204" pitchFamily="34" charset="0"/>
                </a:rPr>
                <a:t> oder </a:t>
              </a:r>
              <a:r>
                <a:rPr lang="de-DE" altLang="de-DE" sz="1947" b="1" i="1" dirty="0">
                  <a:latin typeface="Calibri" panose="020F0502020204030204" pitchFamily="34" charset="0"/>
                </a:rPr>
                <a:t>nein</a:t>
              </a:r>
              <a:r>
                <a:rPr lang="de-DE" altLang="de-DE" sz="1947" b="1" dirty="0">
                  <a:latin typeface="Calibri" panose="020F0502020204030204" pitchFamily="34" charset="0"/>
                </a:rPr>
                <a:t>.</a:t>
              </a:r>
            </a:p>
            <a:p>
              <a:pPr marL="360363" defTabSz="580667"/>
              <a:r>
                <a:rPr lang="de-DE" altLang="de-DE" sz="1700" dirty="0">
                  <a:solidFill>
                    <a:srgbClr val="7F7F7F"/>
                  </a:solidFill>
                  <a:latin typeface="Calibri" panose="020F0502020204030204" pitchFamily="34" charset="0"/>
                </a:rPr>
                <a:t>z. B. Kompromisse, Mittelwege, Alternativen: </a:t>
              </a:r>
              <a:r>
                <a:rPr lang="de-DE" altLang="de-DE" sz="1700" i="1" dirty="0">
                  <a:solidFill>
                    <a:srgbClr val="7F7F7F"/>
                  </a:solidFill>
                  <a:latin typeface="Calibri" panose="020F0502020204030204" pitchFamily="34" charset="0"/>
                </a:rPr>
                <a:t>Ein anderer Standort für den Freizeitpark ist ungünstiger gelegen, aber die Insektenwiese wird erhalten. </a:t>
              </a:r>
            </a:p>
          </p:txBody>
        </p:sp>
        <p:sp>
          <p:nvSpPr>
            <p:cNvPr id="43" name="Abgerundetes Rechteck 42">
              <a:extLst>
                <a:ext uri="{FF2B5EF4-FFF2-40B4-BE49-F238E27FC236}">
                  <a16:creationId xmlns:a16="http://schemas.microsoft.com/office/drawing/2014/main" id="{8451169F-DEB9-4243-A8E0-DF5DAE7A49BC}"/>
                </a:ext>
              </a:extLst>
            </p:cNvPr>
            <p:cNvSpPr/>
            <p:nvPr/>
          </p:nvSpPr>
          <p:spPr>
            <a:xfrm>
              <a:off x="623888" y="4207382"/>
              <a:ext cx="3346551" cy="508411"/>
            </a:xfrm>
            <a:prstGeom prst="roundRect">
              <a:avLst/>
            </a:prstGeom>
            <a:solidFill>
              <a:srgbClr val="0070C0">
                <a:alpha val="50196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669925"/>
              <a:r>
                <a:rPr lang="de-DE" sz="3387" b="1" dirty="0" err="1"/>
                <a:t>nalysieren</a:t>
              </a:r>
              <a:endParaRPr lang="de-DE" sz="3387" b="1" dirty="0"/>
            </a:p>
          </p:txBody>
        </p:sp>
        <p:sp>
          <p:nvSpPr>
            <p:cNvPr id="67" name="Abgerundetes Rechteck 66">
              <a:extLst>
                <a:ext uri="{FF2B5EF4-FFF2-40B4-BE49-F238E27FC236}">
                  <a16:creationId xmlns:a16="http://schemas.microsoft.com/office/drawing/2014/main" id="{7F345140-FE71-6F4F-A4EB-17B453B5A6CA}"/>
                </a:ext>
              </a:extLst>
            </p:cNvPr>
            <p:cNvSpPr/>
            <p:nvPr/>
          </p:nvSpPr>
          <p:spPr>
            <a:xfrm>
              <a:off x="482006" y="3805071"/>
              <a:ext cx="914439" cy="914440"/>
            </a:xfrm>
            <a:prstGeom prst="roundRect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6012" b="1" dirty="0"/>
                <a:t>A</a:t>
              </a:r>
            </a:p>
          </p:txBody>
        </p:sp>
        <p:grpSp>
          <p:nvGrpSpPr>
            <p:cNvPr id="5" name="Gruppieren 4">
              <a:extLst>
                <a:ext uri="{FF2B5EF4-FFF2-40B4-BE49-F238E27FC236}">
                  <a16:creationId xmlns:a16="http://schemas.microsoft.com/office/drawing/2014/main" id="{01464F99-A35B-A54C-9CB0-96F16A8A9476}"/>
                </a:ext>
              </a:extLst>
            </p:cNvPr>
            <p:cNvGrpSpPr/>
            <p:nvPr/>
          </p:nvGrpSpPr>
          <p:grpSpPr>
            <a:xfrm>
              <a:off x="8209202" y="3802824"/>
              <a:ext cx="914439" cy="914440"/>
              <a:chOff x="9097671" y="4568964"/>
              <a:chExt cx="1080000" cy="1080000"/>
            </a:xfrm>
          </p:grpSpPr>
          <p:sp>
            <p:nvSpPr>
              <p:cNvPr id="69" name="Abgerundetes Rechteck 68">
                <a:extLst>
                  <a:ext uri="{FF2B5EF4-FFF2-40B4-BE49-F238E27FC236}">
                    <a16:creationId xmlns:a16="http://schemas.microsoft.com/office/drawing/2014/main" id="{5717C0DF-C345-C946-8577-88DE7C543D75}"/>
                  </a:ext>
                </a:extLst>
              </p:cNvPr>
              <p:cNvSpPr/>
              <p:nvPr/>
            </p:nvSpPr>
            <p:spPr>
              <a:xfrm>
                <a:off x="9097671" y="4568964"/>
                <a:ext cx="1080000" cy="1080000"/>
              </a:xfrm>
              <a:prstGeom prst="roundRect">
                <a:avLst/>
              </a:prstGeom>
              <a:solidFill>
                <a:srgbClr val="0070C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 sz="6774" b="1" dirty="0"/>
              </a:p>
            </p:txBody>
          </p:sp>
          <p:pic>
            <p:nvPicPr>
              <p:cNvPr id="70" name="Grafik 69" descr="Lupe">
                <a:extLst>
                  <a:ext uri="{FF2B5EF4-FFF2-40B4-BE49-F238E27FC236}">
                    <a16:creationId xmlns:a16="http://schemas.microsoft.com/office/drawing/2014/main" id="{B254D462-1E62-AF4E-91A0-D115F08D3567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/>
              </a:stretch>
            </p:blipFill>
            <p:spPr>
              <a:xfrm>
                <a:off x="9157384" y="4637877"/>
                <a:ext cx="966789" cy="966789"/>
              </a:xfrm>
              <a:prstGeom prst="rect">
                <a:avLst/>
              </a:prstGeom>
            </p:spPr>
          </p:pic>
        </p:grpSp>
      </p:grpSp>
      <p:pic>
        <p:nvPicPr>
          <p:cNvPr id="34" name="Grafik 33">
            <a:extLst>
              <a:ext uri="{FF2B5EF4-FFF2-40B4-BE49-F238E27FC236}">
                <a16:creationId xmlns:a16="http://schemas.microsoft.com/office/drawing/2014/main" id="{4370B111-4C8F-B84C-A2BB-494B8A6499F7}"/>
              </a:ext>
            </a:extLst>
          </p:cNvPr>
          <p:cNvPicPr>
            <a:picLocks noChangeAspect="1"/>
          </p:cNvPicPr>
          <p:nvPr/>
        </p:nvPicPr>
        <p:blipFill>
          <a:blip r:embed="rId4">
            <a:clrChange>
              <a:clrFrom>
                <a:srgbClr val="10E346"/>
              </a:clrFrom>
              <a:clrTo>
                <a:srgbClr val="10E346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7137468" y="454720"/>
            <a:ext cx="1891809" cy="1155338"/>
          </a:xfrm>
          <a:prstGeom prst="rect">
            <a:avLst/>
          </a:prstGeom>
        </p:spPr>
      </p:pic>
      <p:grpSp>
        <p:nvGrpSpPr>
          <p:cNvPr id="13" name="Gruppieren 12">
            <a:extLst>
              <a:ext uri="{FF2B5EF4-FFF2-40B4-BE49-F238E27FC236}">
                <a16:creationId xmlns:a16="http://schemas.microsoft.com/office/drawing/2014/main" id="{0913A904-B603-71E1-D591-2A90EC548AD6}"/>
              </a:ext>
            </a:extLst>
          </p:cNvPr>
          <p:cNvGrpSpPr/>
          <p:nvPr/>
        </p:nvGrpSpPr>
        <p:grpSpPr>
          <a:xfrm>
            <a:off x="484001" y="1762492"/>
            <a:ext cx="8636549" cy="1878423"/>
            <a:chOff x="484001" y="1762492"/>
            <a:chExt cx="8636549" cy="1878423"/>
          </a:xfrm>
        </p:grpSpPr>
        <p:sp>
          <p:nvSpPr>
            <p:cNvPr id="9" name="Abgerundetes Rechteck 8">
              <a:extLst>
                <a:ext uri="{FF2B5EF4-FFF2-40B4-BE49-F238E27FC236}">
                  <a16:creationId xmlns:a16="http://schemas.microsoft.com/office/drawing/2014/main" id="{6CE9FD51-7642-114B-95BB-7FDC7FF3964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01676" y="2147330"/>
              <a:ext cx="8202612" cy="1493585"/>
            </a:xfrm>
            <a:prstGeom prst="roundRect">
              <a:avLst>
                <a:gd name="adj" fmla="val 16667"/>
              </a:avLst>
            </a:prstGeom>
            <a:noFill/>
            <a:ln w="63500">
              <a:solidFill>
                <a:srgbClr val="7030A0"/>
              </a:solidFill>
              <a:round/>
              <a:headEnd/>
              <a:tailEnd/>
            </a:ln>
            <a:effectLst/>
          </p:spPr>
          <p:txBody>
            <a:bodyPr bIns="9144" anchor="b" anchorCtr="0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defTabSz="580667"/>
              <a:endParaRPr lang="de-DE" altLang="de-DE" sz="1863" i="1" dirty="0">
                <a:latin typeface="Calibri" panose="020F0502020204030204" pitchFamily="34" charset="0"/>
              </a:endParaRPr>
            </a:p>
            <a:p>
              <a:pPr indent="-304812" defTabSz="580667"/>
              <a:r>
                <a:rPr lang="de-DE" altLang="de-DE" sz="1947" b="1" dirty="0">
                  <a:latin typeface="Calibri" panose="020F0502020204030204" pitchFamily="34" charset="0"/>
                </a:rPr>
                <a:t>Erkenne den Entscheidungskonflikt. Beschreibe das Dilemma. </a:t>
              </a:r>
            </a:p>
            <a:p>
              <a:pPr marL="360363" defTabSz="580667"/>
              <a:r>
                <a:rPr lang="de-DE" altLang="de-DE" sz="1700" dirty="0">
                  <a:solidFill>
                    <a:srgbClr val="7F7F7F"/>
                  </a:solidFill>
                  <a:latin typeface="Calibri" panose="020F0502020204030204" pitchFamily="34" charset="0"/>
                </a:rPr>
                <a:t>z. B.: </a:t>
              </a:r>
              <a:r>
                <a:rPr lang="de-DE" altLang="de-DE" sz="1700" i="1" dirty="0">
                  <a:solidFill>
                    <a:srgbClr val="7F7F7F"/>
                  </a:solidFill>
                  <a:latin typeface="Calibri" panose="020F0502020204030204" pitchFamily="34" charset="0"/>
                </a:rPr>
                <a:t>Soll die Insektenwiese einem Freizeitpark weichen? Insektenvielfalt erhalten oder Freizeitangebot erhöhen? Beides geht nicht!</a:t>
              </a:r>
            </a:p>
          </p:txBody>
        </p:sp>
        <p:grpSp>
          <p:nvGrpSpPr>
            <p:cNvPr id="8" name="Gruppieren 7">
              <a:extLst>
                <a:ext uri="{FF2B5EF4-FFF2-40B4-BE49-F238E27FC236}">
                  <a16:creationId xmlns:a16="http://schemas.microsoft.com/office/drawing/2014/main" id="{7E248821-ADB3-7929-898A-B7161F37493E}"/>
                </a:ext>
              </a:extLst>
            </p:cNvPr>
            <p:cNvGrpSpPr/>
            <p:nvPr/>
          </p:nvGrpSpPr>
          <p:grpSpPr>
            <a:xfrm>
              <a:off x="8205827" y="1762492"/>
              <a:ext cx="914723" cy="922866"/>
              <a:chOff x="8205827" y="1767747"/>
              <a:chExt cx="914723" cy="922866"/>
            </a:xfrm>
          </p:grpSpPr>
          <p:sp>
            <p:nvSpPr>
              <p:cNvPr id="37" name="Abgerundetes Rechteck 36">
                <a:extLst>
                  <a:ext uri="{FF2B5EF4-FFF2-40B4-BE49-F238E27FC236}">
                    <a16:creationId xmlns:a16="http://schemas.microsoft.com/office/drawing/2014/main" id="{03D31938-0DB3-AA4E-BF07-B9E520F5B05A}"/>
                  </a:ext>
                </a:extLst>
              </p:cNvPr>
              <p:cNvSpPr/>
              <p:nvPr/>
            </p:nvSpPr>
            <p:spPr>
              <a:xfrm>
                <a:off x="8205827" y="1776173"/>
                <a:ext cx="914439" cy="914440"/>
              </a:xfrm>
              <a:prstGeom prst="roundRect">
                <a:avLst/>
              </a:prstGeom>
              <a:solidFill>
                <a:srgbClr val="7030A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 sz="6774" b="1" dirty="0"/>
              </a:p>
            </p:txBody>
          </p:sp>
          <p:pic>
            <p:nvPicPr>
              <p:cNvPr id="41" name="Grafik 40" descr="Ohr">
                <a:extLst>
                  <a:ext uri="{FF2B5EF4-FFF2-40B4-BE49-F238E27FC236}">
                    <a16:creationId xmlns:a16="http://schemas.microsoft.com/office/drawing/2014/main" id="{03FF8C77-1444-C64A-AACE-233721DB4876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5">
                <a:extLst>
                  <a:ext uri="{96DAC541-7B7A-43D3-8B79-37D633B846F1}">
                    <asvg:svgBlip xmlns:asvg="http://schemas.microsoft.com/office/drawing/2016/SVG/main" r:embed="rId6"/>
                  </a:ext>
                </a:extLst>
              </a:blip>
              <a:stretch>
                <a:fillRect/>
              </a:stretch>
            </p:blipFill>
            <p:spPr>
              <a:xfrm>
                <a:off x="8206111" y="1767747"/>
                <a:ext cx="914439" cy="914440"/>
              </a:xfrm>
              <a:prstGeom prst="rect">
                <a:avLst/>
              </a:prstGeom>
            </p:spPr>
          </p:pic>
        </p:grpSp>
        <p:sp>
          <p:nvSpPr>
            <p:cNvPr id="40" name="Abgerundetes Rechteck 39">
              <a:extLst>
                <a:ext uri="{FF2B5EF4-FFF2-40B4-BE49-F238E27FC236}">
                  <a16:creationId xmlns:a16="http://schemas.microsoft.com/office/drawing/2014/main" id="{B99A8837-708E-D24E-B192-11C08534E570}"/>
                </a:ext>
              </a:extLst>
            </p:cNvPr>
            <p:cNvSpPr/>
            <p:nvPr/>
          </p:nvSpPr>
          <p:spPr>
            <a:xfrm>
              <a:off x="623888" y="2174185"/>
              <a:ext cx="3348037" cy="508411"/>
            </a:xfrm>
            <a:prstGeom prst="roundRect">
              <a:avLst/>
            </a:prstGeom>
            <a:solidFill>
              <a:srgbClr val="7030A0">
                <a:alpha val="50196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669925"/>
              <a:r>
                <a:rPr lang="de-DE" sz="3387" b="1" dirty="0"/>
                <a:t>ahrnehmen</a:t>
              </a:r>
            </a:p>
          </p:txBody>
        </p:sp>
        <p:sp>
          <p:nvSpPr>
            <p:cNvPr id="22" name="Abgerundetes Rechteck 21">
              <a:extLst>
                <a:ext uri="{FF2B5EF4-FFF2-40B4-BE49-F238E27FC236}">
                  <a16:creationId xmlns:a16="http://schemas.microsoft.com/office/drawing/2014/main" id="{23751BCA-FD65-3B4A-9575-184C78628529}"/>
                </a:ext>
              </a:extLst>
            </p:cNvPr>
            <p:cNvSpPr/>
            <p:nvPr/>
          </p:nvSpPr>
          <p:spPr>
            <a:xfrm>
              <a:off x="484001" y="1770428"/>
              <a:ext cx="914439" cy="914440"/>
            </a:xfrm>
            <a:prstGeom prst="roundRect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6012" b="1" dirty="0"/>
                <a:t>W</a:t>
              </a:r>
            </a:p>
          </p:txBody>
        </p:sp>
      </p:grpSp>
      <p:grpSp>
        <p:nvGrpSpPr>
          <p:cNvPr id="16" name="Gruppieren 15">
            <a:extLst>
              <a:ext uri="{FF2B5EF4-FFF2-40B4-BE49-F238E27FC236}">
                <a16:creationId xmlns:a16="http://schemas.microsoft.com/office/drawing/2014/main" id="{AED40D2E-7212-9FC8-31D4-1ECDA619C703}"/>
              </a:ext>
            </a:extLst>
          </p:cNvPr>
          <p:cNvGrpSpPr/>
          <p:nvPr/>
        </p:nvGrpSpPr>
        <p:grpSpPr>
          <a:xfrm>
            <a:off x="482006" y="5912663"/>
            <a:ext cx="8654065" cy="2479901"/>
            <a:chOff x="482006" y="5853526"/>
            <a:chExt cx="8654065" cy="2479901"/>
          </a:xfrm>
        </p:grpSpPr>
        <p:sp>
          <p:nvSpPr>
            <p:cNvPr id="59" name="Abgerundetes Rechteck 58">
              <a:extLst>
                <a:ext uri="{FF2B5EF4-FFF2-40B4-BE49-F238E27FC236}">
                  <a16:creationId xmlns:a16="http://schemas.microsoft.com/office/drawing/2014/main" id="{0DADFE3C-A979-8947-9BA6-1DF105D046B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00819" y="6230216"/>
              <a:ext cx="8202612" cy="2103211"/>
            </a:xfrm>
            <a:prstGeom prst="roundRect">
              <a:avLst>
                <a:gd name="adj" fmla="val 11899"/>
              </a:avLst>
            </a:prstGeom>
            <a:noFill/>
            <a:ln w="63500">
              <a:solidFill>
                <a:srgbClr val="00B050"/>
              </a:solidFill>
              <a:round/>
              <a:headEnd/>
              <a:tailEnd/>
            </a:ln>
            <a:effectLst/>
          </p:spPr>
          <p:txBody>
            <a:bodyPr lIns="90000" rIns="0" bIns="9144" anchor="b" anchorCtr="0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defTabSz="580667"/>
              <a:endParaRPr lang="de-DE" altLang="de-DE" sz="1860" dirty="0">
                <a:latin typeface="Calibri" panose="020F0502020204030204" pitchFamily="34" charset="0"/>
              </a:endParaRPr>
            </a:p>
            <a:p>
              <a:pPr indent="-304812" defTabSz="580667"/>
              <a:r>
                <a:rPr lang="de-DE" altLang="de-DE" sz="1950" b="1" dirty="0">
                  <a:latin typeface="Calibri" panose="020F0502020204030204" pitchFamily="34" charset="0"/>
                </a:rPr>
                <a:t>1. Beurteile, ob die Tatsachenaussagen korrekt sind.</a:t>
              </a:r>
            </a:p>
            <a:p>
              <a:pPr indent="-304812" defTabSz="580667"/>
              <a:r>
                <a:rPr lang="de-DE" altLang="de-DE" sz="1950" b="1" dirty="0">
                  <a:latin typeface="Calibri" panose="020F0502020204030204" pitchFamily="34" charset="0"/>
                </a:rPr>
                <a:t>2. Benenne die mit 1. verknüpften Werte oder formuliere eine Werteaussage.</a:t>
              </a:r>
            </a:p>
            <a:p>
              <a:pPr indent="-304812" defTabSz="580667"/>
              <a:r>
                <a:rPr lang="de-DE" altLang="de-DE" sz="1950" b="1" dirty="0">
                  <a:latin typeface="Calibri" panose="020F0502020204030204" pitchFamily="34" charset="0"/>
                </a:rPr>
                <a:t>3. Ziehe eine Schlussfolgerung.</a:t>
              </a:r>
              <a:endParaRPr lang="de-DE" altLang="de-DE" sz="1950" i="1" dirty="0">
                <a:latin typeface="Calibri" panose="020F0502020204030204" pitchFamily="34" charset="0"/>
              </a:endParaRPr>
            </a:p>
            <a:p>
              <a:pPr marL="312738" defTabSz="580667"/>
              <a:r>
                <a:rPr lang="de-DE" altLang="de-DE" sz="1700" dirty="0">
                  <a:solidFill>
                    <a:srgbClr val="7F7F7F"/>
                  </a:solidFill>
                  <a:latin typeface="Calibri" panose="020F0502020204030204" pitchFamily="34" charset="0"/>
                </a:rPr>
                <a:t>z. B. </a:t>
              </a:r>
              <a:r>
                <a:rPr lang="de-DE" altLang="de-DE" sz="1700" i="1" dirty="0">
                  <a:solidFill>
                    <a:srgbClr val="7F7F7F"/>
                  </a:solidFill>
                  <a:latin typeface="Calibri" panose="020F0502020204030204" pitchFamily="34" charset="0"/>
                </a:rPr>
                <a:t>1. Eine wenig gemähte Wiese hat eine hohe Artenvielfalt. – 2. Für den Erhalt von Artenvielfalt muss alles getan werden. – 3. Also darf der Freizeitpark nicht entstehen.</a:t>
              </a:r>
            </a:p>
          </p:txBody>
        </p:sp>
        <p:sp>
          <p:nvSpPr>
            <p:cNvPr id="42" name="Abgerundetes Rechteck 41">
              <a:extLst>
                <a:ext uri="{FF2B5EF4-FFF2-40B4-BE49-F238E27FC236}">
                  <a16:creationId xmlns:a16="http://schemas.microsoft.com/office/drawing/2014/main" id="{39274FAA-B0CF-9145-92AB-79ADFDF50AC4}"/>
                </a:ext>
              </a:extLst>
            </p:cNvPr>
            <p:cNvSpPr/>
            <p:nvPr/>
          </p:nvSpPr>
          <p:spPr>
            <a:xfrm>
              <a:off x="623889" y="6257516"/>
              <a:ext cx="3346550" cy="508411"/>
            </a:xfrm>
            <a:prstGeom prst="roundRect">
              <a:avLst/>
            </a:prstGeom>
            <a:solidFill>
              <a:srgbClr val="00B050">
                <a:alpha val="50196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669925"/>
              <a:r>
                <a:rPr lang="de-DE" sz="3387" b="1" dirty="0" err="1"/>
                <a:t>rgumentieren</a:t>
              </a:r>
              <a:endParaRPr lang="de-DE" sz="3387" b="1" dirty="0"/>
            </a:p>
          </p:txBody>
        </p:sp>
        <p:sp>
          <p:nvSpPr>
            <p:cNvPr id="60" name="Abgerundetes Rechteck 59">
              <a:extLst>
                <a:ext uri="{FF2B5EF4-FFF2-40B4-BE49-F238E27FC236}">
                  <a16:creationId xmlns:a16="http://schemas.microsoft.com/office/drawing/2014/main" id="{8932F8A5-6539-B94D-844E-73698D7B6599}"/>
                </a:ext>
              </a:extLst>
            </p:cNvPr>
            <p:cNvSpPr/>
            <p:nvPr/>
          </p:nvSpPr>
          <p:spPr>
            <a:xfrm>
              <a:off x="482006" y="5853526"/>
              <a:ext cx="914439" cy="914439"/>
            </a:xfrm>
            <a:prstGeom prst="roundRect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6012" b="1" dirty="0"/>
                <a:t>A</a:t>
              </a:r>
            </a:p>
          </p:txBody>
        </p:sp>
        <p:grpSp>
          <p:nvGrpSpPr>
            <p:cNvPr id="10" name="Gruppieren 9">
              <a:extLst>
                <a:ext uri="{FF2B5EF4-FFF2-40B4-BE49-F238E27FC236}">
                  <a16:creationId xmlns:a16="http://schemas.microsoft.com/office/drawing/2014/main" id="{8860D007-AADF-7D49-9E73-3513EAF3BF6B}"/>
                </a:ext>
              </a:extLst>
            </p:cNvPr>
            <p:cNvGrpSpPr/>
            <p:nvPr/>
          </p:nvGrpSpPr>
          <p:grpSpPr>
            <a:xfrm>
              <a:off x="8208834" y="5854624"/>
              <a:ext cx="927237" cy="962131"/>
              <a:chOff x="9073608" y="6992045"/>
              <a:chExt cx="1095114" cy="1136326"/>
            </a:xfrm>
          </p:grpSpPr>
          <p:sp>
            <p:nvSpPr>
              <p:cNvPr id="62" name="Abgerundetes Rechteck 61">
                <a:extLst>
                  <a:ext uri="{FF2B5EF4-FFF2-40B4-BE49-F238E27FC236}">
                    <a16:creationId xmlns:a16="http://schemas.microsoft.com/office/drawing/2014/main" id="{EBBC8F80-3C2A-3542-93B5-F441C032B564}"/>
                  </a:ext>
                </a:extLst>
              </p:cNvPr>
              <p:cNvSpPr/>
              <p:nvPr/>
            </p:nvSpPr>
            <p:spPr>
              <a:xfrm>
                <a:off x="9073608" y="6992045"/>
                <a:ext cx="1080000" cy="1080000"/>
              </a:xfrm>
              <a:prstGeom prst="roundRect">
                <a:avLst/>
              </a:prstGeom>
              <a:solidFill>
                <a:srgbClr val="00B0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 sz="6774" b="1" dirty="0"/>
              </a:p>
            </p:txBody>
          </p:sp>
          <p:pic>
            <p:nvPicPr>
              <p:cNvPr id="6" name="Grafik 5" descr="Chat">
                <a:extLst>
                  <a:ext uri="{FF2B5EF4-FFF2-40B4-BE49-F238E27FC236}">
                    <a16:creationId xmlns:a16="http://schemas.microsoft.com/office/drawing/2014/main" id="{F3041B23-47A1-274B-8BE1-0D7017F2F264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7">
                <a:extLst>
                  <a:ext uri="{96DAC541-7B7A-43D3-8B79-37D633B846F1}">
                    <asvg:svgBlip xmlns:asvg="http://schemas.microsoft.com/office/drawing/2016/SVG/main" r:embed="rId8"/>
                  </a:ext>
                </a:extLst>
              </a:blip>
              <a:stretch>
                <a:fillRect/>
              </a:stretch>
            </p:blipFill>
            <p:spPr>
              <a:xfrm>
                <a:off x="9088721" y="7048371"/>
                <a:ext cx="1080001" cy="1080000"/>
              </a:xfrm>
              <a:prstGeom prst="rect">
                <a:avLst/>
              </a:prstGeom>
            </p:spPr>
          </p:pic>
        </p:grpSp>
      </p:grpSp>
      <p:grpSp>
        <p:nvGrpSpPr>
          <p:cNvPr id="17" name="Gruppieren 16">
            <a:extLst>
              <a:ext uri="{FF2B5EF4-FFF2-40B4-BE49-F238E27FC236}">
                <a16:creationId xmlns:a16="http://schemas.microsoft.com/office/drawing/2014/main" id="{2496B4F2-92F8-0A8B-9F55-D41939E5AC12}"/>
              </a:ext>
            </a:extLst>
          </p:cNvPr>
          <p:cNvGrpSpPr/>
          <p:nvPr/>
        </p:nvGrpSpPr>
        <p:grpSpPr>
          <a:xfrm>
            <a:off x="483876" y="8585824"/>
            <a:ext cx="8651494" cy="1878301"/>
            <a:chOff x="483876" y="8549432"/>
            <a:chExt cx="8651494" cy="1878301"/>
          </a:xfrm>
        </p:grpSpPr>
        <p:sp>
          <p:nvSpPr>
            <p:cNvPr id="53" name="Abgerundetes Rechteck 52">
              <a:extLst>
                <a:ext uri="{FF2B5EF4-FFF2-40B4-BE49-F238E27FC236}">
                  <a16:creationId xmlns:a16="http://schemas.microsoft.com/office/drawing/2014/main" id="{95943048-F15F-4743-ADB3-0AFB0A45400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99933" y="8934149"/>
              <a:ext cx="8202612" cy="1493584"/>
            </a:xfrm>
            <a:prstGeom prst="roundRect">
              <a:avLst>
                <a:gd name="adj" fmla="val 16667"/>
              </a:avLst>
            </a:prstGeom>
            <a:noFill/>
            <a:ln w="63500">
              <a:solidFill>
                <a:srgbClr val="FF9300"/>
              </a:solidFill>
              <a:round/>
              <a:headEnd/>
              <a:tailEnd/>
            </a:ln>
            <a:effectLst/>
          </p:spPr>
          <p:txBody>
            <a:bodyPr bIns="9144" anchor="b" anchorCtr="0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defTabSz="580667"/>
              <a:r>
                <a:rPr lang="de-DE" altLang="de-DE" sz="1947" b="1" dirty="0">
                  <a:latin typeface="Calibri" panose="020F0502020204030204" pitchFamily="34" charset="0"/>
                </a:rPr>
                <a:t>Gewichte die Werte gemäß der Bedeutung, die sie für </a:t>
              </a:r>
              <a:r>
                <a:rPr lang="de-DE" altLang="de-DE" sz="1947" b="1" dirty="0">
                  <a:solidFill>
                    <a:srgbClr val="FF9300"/>
                  </a:solidFill>
                  <a:latin typeface="Calibri" panose="020F0502020204030204" pitchFamily="34" charset="0"/>
                </a:rPr>
                <a:t>dich</a:t>
              </a:r>
              <a:r>
                <a:rPr lang="de-DE" altLang="de-DE" sz="1947" b="1" dirty="0">
                  <a:latin typeface="Calibri" panose="020F0502020204030204" pitchFamily="34" charset="0"/>
                </a:rPr>
                <a:t> haben. Beachte nicht nur die Bedeutung für </a:t>
              </a:r>
              <a:r>
                <a:rPr lang="de-DE" altLang="de-DE" sz="1947" b="1" i="1" dirty="0">
                  <a:latin typeface="Calibri" panose="020F0502020204030204" pitchFamily="34" charset="0"/>
                </a:rPr>
                <a:t>jetzt</a:t>
              </a:r>
              <a:r>
                <a:rPr lang="de-DE" altLang="de-DE" sz="1947" b="1" dirty="0">
                  <a:latin typeface="Calibri" panose="020F0502020204030204" pitchFamily="34" charset="0"/>
                </a:rPr>
                <a:t>, sondern auch für </a:t>
              </a:r>
              <a:r>
                <a:rPr lang="de-DE" altLang="de-DE" sz="1947" b="1" i="1" dirty="0">
                  <a:latin typeface="Calibri" panose="020F0502020204030204" pitchFamily="34" charset="0"/>
                </a:rPr>
                <a:t>zukünftig</a:t>
              </a:r>
              <a:r>
                <a:rPr lang="de-DE" altLang="de-DE" sz="1947" b="1" dirty="0">
                  <a:latin typeface="Calibri" panose="020F0502020204030204" pitchFamily="34" charset="0"/>
                </a:rPr>
                <a:t>.</a:t>
              </a:r>
            </a:p>
            <a:p>
              <a:pPr marL="360363" defTabSz="580667"/>
              <a:r>
                <a:rPr lang="de-DE" altLang="de-DE" sz="1700" dirty="0">
                  <a:solidFill>
                    <a:srgbClr val="7F7F7F"/>
                  </a:solidFill>
                  <a:latin typeface="Calibri" panose="020F0502020204030204" pitchFamily="34" charset="0"/>
                </a:rPr>
                <a:t>z. B. </a:t>
              </a:r>
              <a:r>
                <a:rPr lang="de-DE" altLang="de-DE" sz="1700" i="1" dirty="0">
                  <a:solidFill>
                    <a:srgbClr val="7F7F7F"/>
                  </a:solidFill>
                  <a:latin typeface="Calibri" panose="020F0502020204030204" pitchFamily="34" charset="0"/>
                </a:rPr>
                <a:t>1. Artenvielfalt – 2. Selbstverwirklichung – 3. Geselligkeit – 4. ...</a:t>
              </a:r>
            </a:p>
          </p:txBody>
        </p:sp>
        <p:grpSp>
          <p:nvGrpSpPr>
            <p:cNvPr id="12" name="Gruppieren 11">
              <a:extLst>
                <a:ext uri="{FF2B5EF4-FFF2-40B4-BE49-F238E27FC236}">
                  <a16:creationId xmlns:a16="http://schemas.microsoft.com/office/drawing/2014/main" id="{97605551-6B2F-CB4B-89EC-1D15E902E871}"/>
                </a:ext>
              </a:extLst>
            </p:cNvPr>
            <p:cNvGrpSpPr/>
            <p:nvPr/>
          </p:nvGrpSpPr>
          <p:grpSpPr>
            <a:xfrm>
              <a:off x="8209217" y="8549432"/>
              <a:ext cx="926153" cy="919611"/>
              <a:chOff x="9063004" y="10155358"/>
              <a:chExt cx="1093835" cy="1086107"/>
            </a:xfrm>
          </p:grpSpPr>
          <p:sp>
            <p:nvSpPr>
              <p:cNvPr id="56" name="Abgerundetes Rechteck 55">
                <a:extLst>
                  <a:ext uri="{FF2B5EF4-FFF2-40B4-BE49-F238E27FC236}">
                    <a16:creationId xmlns:a16="http://schemas.microsoft.com/office/drawing/2014/main" id="{69C88F9E-D807-BC4B-87B3-4EEA1C700074}"/>
                  </a:ext>
                </a:extLst>
              </p:cNvPr>
              <p:cNvSpPr/>
              <p:nvPr/>
            </p:nvSpPr>
            <p:spPr>
              <a:xfrm>
                <a:off x="9063004" y="10161465"/>
                <a:ext cx="1080000" cy="1080000"/>
              </a:xfrm>
              <a:prstGeom prst="roundRect">
                <a:avLst/>
              </a:prstGeom>
              <a:solidFill>
                <a:srgbClr val="FF93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 sz="6774" b="1" dirty="0"/>
              </a:p>
            </p:txBody>
          </p:sp>
          <p:pic>
            <p:nvPicPr>
              <p:cNvPr id="35" name="Grafik 34" descr="Kurzhantel">
                <a:extLst>
                  <a:ext uri="{FF2B5EF4-FFF2-40B4-BE49-F238E27FC236}">
                    <a16:creationId xmlns:a16="http://schemas.microsoft.com/office/drawing/2014/main" id="{2A42AB01-89EA-FD4A-B346-E30671D6A265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9">
                <a:extLst>
                  <a:ext uri="{96DAC541-7B7A-43D3-8B79-37D633B846F1}">
                    <asvg:svgBlip xmlns:asvg="http://schemas.microsoft.com/office/drawing/2016/SVG/main" r:embed="rId10"/>
                  </a:ext>
                </a:extLst>
              </a:blip>
              <a:stretch>
                <a:fillRect/>
              </a:stretch>
            </p:blipFill>
            <p:spPr>
              <a:xfrm>
                <a:off x="9076839" y="10155358"/>
                <a:ext cx="1080000" cy="1079999"/>
              </a:xfrm>
              <a:prstGeom prst="rect">
                <a:avLst/>
              </a:prstGeom>
            </p:spPr>
          </p:pic>
        </p:grpSp>
        <p:sp>
          <p:nvSpPr>
            <p:cNvPr id="47" name="Abgerundetes Rechteck 46">
              <a:extLst>
                <a:ext uri="{FF2B5EF4-FFF2-40B4-BE49-F238E27FC236}">
                  <a16:creationId xmlns:a16="http://schemas.microsoft.com/office/drawing/2014/main" id="{D2D5F54A-A353-9A4A-8F2F-E2A23EC8903C}"/>
                </a:ext>
              </a:extLst>
            </p:cNvPr>
            <p:cNvSpPr/>
            <p:nvPr/>
          </p:nvSpPr>
          <p:spPr>
            <a:xfrm>
              <a:off x="623888" y="8962724"/>
              <a:ext cx="3346551" cy="508410"/>
            </a:xfrm>
            <a:prstGeom prst="roundRect">
              <a:avLst/>
            </a:prstGeom>
            <a:solidFill>
              <a:srgbClr val="FF9300">
                <a:alpha val="50196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669925"/>
              <a:r>
                <a:rPr lang="de-DE" sz="3387" b="1" dirty="0" err="1"/>
                <a:t>ewichten</a:t>
              </a:r>
              <a:endParaRPr lang="de-DE" sz="3387" b="1" dirty="0"/>
            </a:p>
          </p:txBody>
        </p:sp>
        <p:sp>
          <p:nvSpPr>
            <p:cNvPr id="54" name="Abgerundetes Rechteck 53">
              <a:extLst>
                <a:ext uri="{FF2B5EF4-FFF2-40B4-BE49-F238E27FC236}">
                  <a16:creationId xmlns:a16="http://schemas.microsoft.com/office/drawing/2014/main" id="{41CCD3B5-5FFC-474F-9E6A-080EB7D8DCF3}"/>
                </a:ext>
              </a:extLst>
            </p:cNvPr>
            <p:cNvSpPr/>
            <p:nvPr/>
          </p:nvSpPr>
          <p:spPr>
            <a:xfrm>
              <a:off x="483876" y="8554813"/>
              <a:ext cx="914439" cy="914439"/>
            </a:xfrm>
            <a:prstGeom prst="roundRect">
              <a:avLst/>
            </a:prstGeom>
            <a:solidFill>
              <a:srgbClr val="FF93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6012" b="1" dirty="0"/>
                <a:t>G</a:t>
              </a:r>
            </a:p>
          </p:txBody>
        </p:sp>
      </p:grpSp>
      <p:grpSp>
        <p:nvGrpSpPr>
          <p:cNvPr id="19" name="Gruppieren 18">
            <a:extLst>
              <a:ext uri="{FF2B5EF4-FFF2-40B4-BE49-F238E27FC236}">
                <a16:creationId xmlns:a16="http://schemas.microsoft.com/office/drawing/2014/main" id="{9E2898D1-E74B-73CC-C39D-109BD9B7F04D}"/>
              </a:ext>
            </a:extLst>
          </p:cNvPr>
          <p:cNvGrpSpPr/>
          <p:nvPr/>
        </p:nvGrpSpPr>
        <p:grpSpPr>
          <a:xfrm>
            <a:off x="483818" y="10661677"/>
            <a:ext cx="8640193" cy="1873829"/>
            <a:chOff x="483818" y="10669235"/>
            <a:chExt cx="8640193" cy="1873829"/>
          </a:xfrm>
        </p:grpSpPr>
        <p:sp>
          <p:nvSpPr>
            <p:cNvPr id="75" name="Abgerundetes Rechteck 74">
              <a:extLst>
                <a:ext uri="{FF2B5EF4-FFF2-40B4-BE49-F238E27FC236}">
                  <a16:creationId xmlns:a16="http://schemas.microsoft.com/office/drawing/2014/main" id="{4995E354-1B2F-BC41-97BE-DF61E5DE1B8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01841" y="11049480"/>
              <a:ext cx="8202447" cy="1493584"/>
            </a:xfrm>
            <a:prstGeom prst="roundRect">
              <a:avLst>
                <a:gd name="adj" fmla="val 16667"/>
              </a:avLst>
            </a:prstGeom>
            <a:noFill/>
            <a:ln w="6350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 bIns="9144" anchor="b" anchorCtr="0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defTabSz="580667"/>
              <a:endParaRPr lang="de-DE" altLang="de-DE" sz="2032" b="1" dirty="0">
                <a:latin typeface="Calibri" panose="020F0502020204030204" pitchFamily="34" charset="0"/>
              </a:endParaRPr>
            </a:p>
            <a:p>
              <a:pPr indent="-304812" defTabSz="580667"/>
              <a:r>
                <a:rPr lang="de-DE" altLang="de-DE" sz="1947" b="1" dirty="0">
                  <a:latin typeface="Calibri" panose="020F0502020204030204" pitchFamily="34" charset="0"/>
                </a:rPr>
                <a:t>Triff </a:t>
              </a:r>
              <a:r>
                <a:rPr lang="de-DE" altLang="de-DE" sz="1947" b="1" dirty="0">
                  <a:solidFill>
                    <a:srgbClr val="FF0000"/>
                  </a:solidFill>
                  <a:latin typeface="Calibri" panose="020F0502020204030204" pitchFamily="34" charset="0"/>
                </a:rPr>
                <a:t>deine</a:t>
              </a:r>
              <a:r>
                <a:rPr lang="de-DE" altLang="de-DE" sz="1947" b="1" dirty="0">
                  <a:latin typeface="Calibri" panose="020F0502020204030204" pitchFamily="34" charset="0"/>
                </a:rPr>
                <a:t> Entscheidung. Begründe, wie </a:t>
              </a:r>
              <a:r>
                <a:rPr lang="de-DE" altLang="de-DE" sz="1947" b="1" dirty="0">
                  <a:solidFill>
                    <a:srgbClr val="FF0000"/>
                  </a:solidFill>
                  <a:latin typeface="Calibri" panose="020F0502020204030204" pitchFamily="34" charset="0"/>
                </a:rPr>
                <a:t>du</a:t>
              </a:r>
              <a:r>
                <a:rPr lang="de-DE" altLang="de-DE" sz="1947" b="1" dirty="0">
                  <a:latin typeface="Calibri" panose="020F0502020204030204" pitchFamily="34" charset="0"/>
                </a:rPr>
                <a:t> zu </a:t>
              </a:r>
              <a:r>
                <a:rPr lang="de-DE" altLang="de-DE" sz="1947" b="1" dirty="0">
                  <a:solidFill>
                    <a:srgbClr val="FF0000"/>
                  </a:solidFill>
                  <a:latin typeface="Calibri" panose="020F0502020204030204" pitchFamily="34" charset="0"/>
                </a:rPr>
                <a:t>deiner</a:t>
              </a:r>
              <a:r>
                <a:rPr lang="de-DE" altLang="de-DE" sz="1947" b="1" dirty="0">
                  <a:latin typeface="Calibri" panose="020F0502020204030204" pitchFamily="34" charset="0"/>
                </a:rPr>
                <a:t> Entscheidung kommst, indem du die Gewichtung beschreibst. </a:t>
              </a:r>
            </a:p>
            <a:p>
              <a:pPr marL="360363" defTabSz="580667"/>
              <a:r>
                <a:rPr lang="de-DE" altLang="de-DE" sz="1700" dirty="0">
                  <a:solidFill>
                    <a:srgbClr val="7F7F7F"/>
                  </a:solidFill>
                  <a:latin typeface="Calibri" panose="020F0502020204030204" pitchFamily="34" charset="0"/>
                </a:rPr>
                <a:t>z. B. </a:t>
              </a:r>
              <a:r>
                <a:rPr lang="de-DE" altLang="de-DE" sz="1700" i="1" dirty="0">
                  <a:solidFill>
                    <a:srgbClr val="7F7F7F"/>
                  </a:solidFill>
                  <a:latin typeface="Calibri" panose="020F0502020204030204" pitchFamily="34" charset="0"/>
                </a:rPr>
                <a:t>Die Werte … stehen im Konflikt. Ich halte … für den wichtigsten Wert, daher …  </a:t>
              </a:r>
            </a:p>
          </p:txBody>
        </p:sp>
        <p:grpSp>
          <p:nvGrpSpPr>
            <p:cNvPr id="14" name="Gruppieren 13">
              <a:extLst>
                <a:ext uri="{FF2B5EF4-FFF2-40B4-BE49-F238E27FC236}">
                  <a16:creationId xmlns:a16="http://schemas.microsoft.com/office/drawing/2014/main" id="{29452274-4D74-8047-89F6-EA54EEFC1F9F}"/>
                </a:ext>
              </a:extLst>
            </p:cNvPr>
            <p:cNvGrpSpPr/>
            <p:nvPr/>
          </p:nvGrpSpPr>
          <p:grpSpPr>
            <a:xfrm>
              <a:off x="8209572" y="10669275"/>
              <a:ext cx="914439" cy="914439"/>
              <a:chOff x="9093930" y="12563529"/>
              <a:chExt cx="1080000" cy="1080000"/>
            </a:xfrm>
          </p:grpSpPr>
          <p:sp>
            <p:nvSpPr>
              <p:cNvPr id="77" name="Abgerundetes Rechteck 76">
                <a:extLst>
                  <a:ext uri="{FF2B5EF4-FFF2-40B4-BE49-F238E27FC236}">
                    <a16:creationId xmlns:a16="http://schemas.microsoft.com/office/drawing/2014/main" id="{DF8A4199-C19A-214B-8A12-6F86B6A759F9}"/>
                  </a:ext>
                </a:extLst>
              </p:cNvPr>
              <p:cNvSpPr/>
              <p:nvPr/>
            </p:nvSpPr>
            <p:spPr>
              <a:xfrm>
                <a:off x="9093930" y="12563529"/>
                <a:ext cx="1080000" cy="1080000"/>
              </a:xfrm>
              <a:prstGeom prst="roundRect">
                <a:avLst/>
              </a:prstGeom>
              <a:solidFill>
                <a:srgbClr val="FF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 sz="6774" b="1" dirty="0"/>
              </a:p>
            </p:txBody>
          </p:sp>
          <p:pic>
            <p:nvPicPr>
              <p:cNvPr id="74" name="Grafik 73" descr="Waage der Justitia">
                <a:extLst>
                  <a:ext uri="{FF2B5EF4-FFF2-40B4-BE49-F238E27FC236}">
                    <a16:creationId xmlns:a16="http://schemas.microsoft.com/office/drawing/2014/main" id="{CFD367C6-E142-824C-84A6-4CDC058CB856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1">
                <a:extLst>
                  <a:ext uri="{96DAC541-7B7A-43D3-8B79-37D633B846F1}">
                    <asvg:svgBlip xmlns:asvg="http://schemas.microsoft.com/office/drawing/2016/SVG/main" r:embed="rId12"/>
                  </a:ext>
                </a:extLst>
              </a:blip>
              <a:stretch>
                <a:fillRect/>
              </a:stretch>
            </p:blipFill>
            <p:spPr>
              <a:xfrm>
                <a:off x="9128847" y="12593201"/>
                <a:ext cx="1008000" cy="1008000"/>
              </a:xfrm>
              <a:prstGeom prst="rect">
                <a:avLst/>
              </a:prstGeom>
            </p:spPr>
          </p:pic>
        </p:grpSp>
        <p:sp>
          <p:nvSpPr>
            <p:cNvPr id="49" name="Abgerundetes Rechteck 48">
              <a:extLst>
                <a:ext uri="{FF2B5EF4-FFF2-40B4-BE49-F238E27FC236}">
                  <a16:creationId xmlns:a16="http://schemas.microsoft.com/office/drawing/2014/main" id="{5869EA05-9B20-224D-BBE4-047325A70F87}"/>
                </a:ext>
              </a:extLst>
            </p:cNvPr>
            <p:cNvSpPr/>
            <p:nvPr/>
          </p:nvSpPr>
          <p:spPr>
            <a:xfrm>
              <a:off x="623888" y="11077400"/>
              <a:ext cx="3346550" cy="508411"/>
            </a:xfrm>
            <a:prstGeom prst="roundRect">
              <a:avLst/>
            </a:prstGeom>
            <a:solidFill>
              <a:srgbClr val="FF0000">
                <a:alpha val="50196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669925"/>
              <a:r>
                <a:rPr lang="de-DE" sz="3387" b="1" dirty="0" err="1"/>
                <a:t>ntscheiden</a:t>
              </a:r>
              <a:endParaRPr lang="de-DE" sz="3387" b="1" dirty="0"/>
            </a:p>
          </p:txBody>
        </p:sp>
        <p:sp>
          <p:nvSpPr>
            <p:cNvPr id="76" name="Abgerundetes Rechteck 75">
              <a:extLst>
                <a:ext uri="{FF2B5EF4-FFF2-40B4-BE49-F238E27FC236}">
                  <a16:creationId xmlns:a16="http://schemas.microsoft.com/office/drawing/2014/main" id="{5AFDF1B9-CC9C-D147-8C26-6EF6D3B84409}"/>
                </a:ext>
              </a:extLst>
            </p:cNvPr>
            <p:cNvSpPr/>
            <p:nvPr/>
          </p:nvSpPr>
          <p:spPr>
            <a:xfrm>
              <a:off x="483818" y="10669235"/>
              <a:ext cx="914439" cy="914439"/>
            </a:xfrm>
            <a:prstGeom prst="roundRec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6012" b="1" dirty="0"/>
                <a:t>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0050568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Abgerundetes Rechteck 19">
            <a:extLst>
              <a:ext uri="{FF2B5EF4-FFF2-40B4-BE49-F238E27FC236}">
                <a16:creationId xmlns:a16="http://schemas.microsoft.com/office/drawing/2014/main" id="{52F2C5BA-7174-4C4B-A1FB-6F1C6B7E6AB5}"/>
              </a:ext>
            </a:extLst>
          </p:cNvPr>
          <p:cNvSpPr/>
          <p:nvPr/>
        </p:nvSpPr>
        <p:spPr>
          <a:xfrm>
            <a:off x="467159" y="407487"/>
            <a:ext cx="8547427" cy="1192666"/>
          </a:xfrm>
          <a:prstGeom prst="round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4234" b="1" dirty="0"/>
              <a:t>Entscheidungskonflikte lösen</a:t>
            </a:r>
          </a:p>
          <a:p>
            <a:r>
              <a:rPr lang="de-DE" sz="3387" dirty="0"/>
              <a:t>mit der „WAAGE“</a:t>
            </a:r>
          </a:p>
        </p:txBody>
      </p:sp>
      <p:grpSp>
        <p:nvGrpSpPr>
          <p:cNvPr id="11" name="Gruppieren 10">
            <a:extLst>
              <a:ext uri="{FF2B5EF4-FFF2-40B4-BE49-F238E27FC236}">
                <a16:creationId xmlns:a16="http://schemas.microsoft.com/office/drawing/2014/main" id="{034AC8E5-1ED9-C84D-B935-6107A11BC83E}"/>
              </a:ext>
            </a:extLst>
          </p:cNvPr>
          <p:cNvGrpSpPr/>
          <p:nvPr/>
        </p:nvGrpSpPr>
        <p:grpSpPr>
          <a:xfrm>
            <a:off x="476138" y="3598733"/>
            <a:ext cx="8557551" cy="1742761"/>
            <a:chOff x="238493" y="4568964"/>
            <a:chExt cx="10106909" cy="2058291"/>
          </a:xfrm>
        </p:grpSpPr>
        <p:sp>
          <p:nvSpPr>
            <p:cNvPr id="66" name="Abgerundetes Rechteck 65">
              <a:extLst>
                <a:ext uri="{FF2B5EF4-FFF2-40B4-BE49-F238E27FC236}">
                  <a16:creationId xmlns:a16="http://schemas.microsoft.com/office/drawing/2014/main" id="{8BDBE56C-7FBE-7748-8C38-2D0CCAC089B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0364" y="5031378"/>
              <a:ext cx="9623204" cy="1595877"/>
            </a:xfrm>
            <a:prstGeom prst="roundRect">
              <a:avLst>
                <a:gd name="adj" fmla="val 16667"/>
              </a:avLst>
            </a:prstGeom>
            <a:noFill/>
            <a:ln w="63500">
              <a:solidFill>
                <a:srgbClr val="0070C0"/>
              </a:solidFill>
              <a:round/>
              <a:headEnd/>
              <a:tailEnd/>
            </a:ln>
            <a:effectLst/>
          </p:spPr>
          <p:txBody>
            <a:bodyPr bIns="9144" anchor="b" anchorCtr="0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indent="-304812" defTabSz="580667"/>
              <a:r>
                <a:rPr lang="de-DE" altLang="de-DE" sz="1693" b="1" dirty="0">
                  <a:latin typeface="Calibri" panose="020F0502020204030204" pitchFamily="34" charset="0"/>
                </a:rPr>
                <a:t>Suche nach weiteren Handlungsmöglichkeiten außer „ja“ oder „nein“</a:t>
              </a:r>
            </a:p>
            <a:p>
              <a:pPr indent="-304812" defTabSz="580667"/>
              <a:r>
                <a:rPr lang="de-DE" altLang="de-DE" sz="1355" i="1" dirty="0">
                  <a:latin typeface="Calibri" panose="020F0502020204030204" pitchFamily="34" charset="0"/>
                </a:rPr>
                <a:t>z.B. Kompromisse, Mittelwege, Alternativen: „Ein anderer Standort für den Freizeitpark ist ungünstiger gelegen, aber die Insektenwiese wird erhalten.“  Bei manchen Konflikten gibt es solche Handlungsmöglichkeiten nicht.  </a:t>
              </a:r>
            </a:p>
          </p:txBody>
        </p:sp>
        <p:sp>
          <p:nvSpPr>
            <p:cNvPr id="43" name="Abgerundetes Rechteck 42">
              <a:extLst>
                <a:ext uri="{FF2B5EF4-FFF2-40B4-BE49-F238E27FC236}">
                  <a16:creationId xmlns:a16="http://schemas.microsoft.com/office/drawing/2014/main" id="{8451169F-DEB9-4243-A8E0-DF5DAE7A49BC}"/>
                </a:ext>
              </a:extLst>
            </p:cNvPr>
            <p:cNvSpPr/>
            <p:nvPr/>
          </p:nvSpPr>
          <p:spPr>
            <a:xfrm>
              <a:off x="883913" y="5061637"/>
              <a:ext cx="3519645" cy="600459"/>
            </a:xfrm>
            <a:prstGeom prst="roundRect">
              <a:avLst/>
            </a:prstGeom>
            <a:solidFill>
              <a:srgbClr val="0070C0">
                <a:alpha val="50196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de-DE" sz="3387" b="1" dirty="0"/>
                <a:t>    </a:t>
              </a:r>
              <a:r>
                <a:rPr lang="de-DE" sz="3387" b="1" dirty="0" err="1"/>
                <a:t>nalysieren</a:t>
              </a:r>
              <a:endParaRPr lang="de-DE" sz="3387" b="1" dirty="0"/>
            </a:p>
          </p:txBody>
        </p:sp>
        <p:sp>
          <p:nvSpPr>
            <p:cNvPr id="67" name="Abgerundetes Rechteck 66">
              <a:extLst>
                <a:ext uri="{FF2B5EF4-FFF2-40B4-BE49-F238E27FC236}">
                  <a16:creationId xmlns:a16="http://schemas.microsoft.com/office/drawing/2014/main" id="{7F345140-FE71-6F4F-A4EB-17B453B5A6CA}"/>
                </a:ext>
              </a:extLst>
            </p:cNvPr>
            <p:cNvSpPr/>
            <p:nvPr/>
          </p:nvSpPr>
          <p:spPr>
            <a:xfrm>
              <a:off x="238493" y="4593987"/>
              <a:ext cx="1080000" cy="1080000"/>
            </a:xfrm>
            <a:prstGeom prst="roundRect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6012" b="1" dirty="0"/>
                <a:t>A</a:t>
              </a:r>
            </a:p>
          </p:txBody>
        </p:sp>
        <p:grpSp>
          <p:nvGrpSpPr>
            <p:cNvPr id="5" name="Gruppieren 4">
              <a:extLst>
                <a:ext uri="{FF2B5EF4-FFF2-40B4-BE49-F238E27FC236}">
                  <a16:creationId xmlns:a16="http://schemas.microsoft.com/office/drawing/2014/main" id="{01464F99-A35B-A54C-9CB0-96F16A8A9476}"/>
                </a:ext>
              </a:extLst>
            </p:cNvPr>
            <p:cNvGrpSpPr/>
            <p:nvPr/>
          </p:nvGrpSpPr>
          <p:grpSpPr>
            <a:xfrm>
              <a:off x="9265402" y="4568964"/>
              <a:ext cx="1080000" cy="1080000"/>
              <a:chOff x="9097671" y="4568964"/>
              <a:chExt cx="1080000" cy="1080000"/>
            </a:xfrm>
          </p:grpSpPr>
          <p:sp>
            <p:nvSpPr>
              <p:cNvPr id="69" name="Abgerundetes Rechteck 68">
                <a:extLst>
                  <a:ext uri="{FF2B5EF4-FFF2-40B4-BE49-F238E27FC236}">
                    <a16:creationId xmlns:a16="http://schemas.microsoft.com/office/drawing/2014/main" id="{5717C0DF-C345-C946-8577-88DE7C543D75}"/>
                  </a:ext>
                </a:extLst>
              </p:cNvPr>
              <p:cNvSpPr/>
              <p:nvPr/>
            </p:nvSpPr>
            <p:spPr>
              <a:xfrm>
                <a:off x="9097671" y="4568964"/>
                <a:ext cx="1080000" cy="1080000"/>
              </a:xfrm>
              <a:prstGeom prst="roundRect">
                <a:avLst/>
              </a:prstGeom>
              <a:solidFill>
                <a:srgbClr val="0070C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 sz="6774" b="1" dirty="0"/>
              </a:p>
            </p:txBody>
          </p:sp>
          <p:pic>
            <p:nvPicPr>
              <p:cNvPr id="70" name="Grafik 69" descr="Lupe">
                <a:extLst>
                  <a:ext uri="{FF2B5EF4-FFF2-40B4-BE49-F238E27FC236}">
                    <a16:creationId xmlns:a16="http://schemas.microsoft.com/office/drawing/2014/main" id="{B254D462-1E62-AF4E-91A0-D115F08D3567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/>
              </a:stretch>
            </p:blipFill>
            <p:spPr>
              <a:xfrm>
                <a:off x="9157384" y="4652773"/>
                <a:ext cx="966789" cy="966789"/>
              </a:xfrm>
              <a:prstGeom prst="rect">
                <a:avLst/>
              </a:prstGeom>
            </p:spPr>
          </p:pic>
        </p:grpSp>
      </p:grpSp>
      <p:pic>
        <p:nvPicPr>
          <p:cNvPr id="34" name="Grafik 33">
            <a:extLst>
              <a:ext uri="{FF2B5EF4-FFF2-40B4-BE49-F238E27FC236}">
                <a16:creationId xmlns:a16="http://schemas.microsoft.com/office/drawing/2014/main" id="{4370B111-4C8F-B84C-A2BB-494B8A6499F7}"/>
              </a:ext>
            </a:extLst>
          </p:cNvPr>
          <p:cNvPicPr>
            <a:picLocks noChangeAspect="1"/>
          </p:cNvPicPr>
          <p:nvPr/>
        </p:nvPicPr>
        <p:blipFill>
          <a:blip r:embed="rId4">
            <a:clrChange>
              <a:clrFrom>
                <a:srgbClr val="10E346"/>
              </a:clrFrom>
              <a:clrTo>
                <a:srgbClr val="10E346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7038490" y="454720"/>
            <a:ext cx="1891809" cy="1155338"/>
          </a:xfrm>
          <a:prstGeom prst="rect">
            <a:avLst/>
          </a:prstGeom>
        </p:spPr>
      </p:pic>
      <p:grpSp>
        <p:nvGrpSpPr>
          <p:cNvPr id="3" name="Gruppieren 2">
            <a:extLst>
              <a:ext uri="{FF2B5EF4-FFF2-40B4-BE49-F238E27FC236}">
                <a16:creationId xmlns:a16="http://schemas.microsoft.com/office/drawing/2014/main" id="{C0AAA015-10F8-1C43-BE2B-5F6263756A26}"/>
              </a:ext>
            </a:extLst>
          </p:cNvPr>
          <p:cNvGrpSpPr/>
          <p:nvPr/>
        </p:nvGrpSpPr>
        <p:grpSpPr>
          <a:xfrm>
            <a:off x="501948" y="1755135"/>
            <a:ext cx="8554604" cy="1743429"/>
            <a:chOff x="268976" y="2530102"/>
            <a:chExt cx="10103429" cy="2059079"/>
          </a:xfrm>
        </p:grpSpPr>
        <p:sp>
          <p:nvSpPr>
            <p:cNvPr id="9" name="Abgerundetes Rechteck 8">
              <a:extLst>
                <a:ext uri="{FF2B5EF4-FFF2-40B4-BE49-F238E27FC236}">
                  <a16:creationId xmlns:a16="http://schemas.microsoft.com/office/drawing/2014/main" id="{6CE9FD51-7642-114B-95BB-7FDC7FF3964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0847" y="2993304"/>
              <a:ext cx="9623204" cy="1595877"/>
            </a:xfrm>
            <a:prstGeom prst="roundRect">
              <a:avLst>
                <a:gd name="adj" fmla="val 16667"/>
              </a:avLst>
            </a:prstGeom>
            <a:noFill/>
            <a:ln w="63500">
              <a:solidFill>
                <a:srgbClr val="7030A0"/>
              </a:solidFill>
              <a:round/>
              <a:headEnd/>
              <a:tailEnd/>
            </a:ln>
            <a:effectLst/>
          </p:spPr>
          <p:txBody>
            <a:bodyPr bIns="9144" anchor="b" anchorCtr="0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defTabSz="580667"/>
              <a:endParaRPr lang="de-DE" altLang="de-DE" sz="1863" i="1" dirty="0">
                <a:latin typeface="Calibri" panose="020F0502020204030204" pitchFamily="34" charset="0"/>
              </a:endParaRPr>
            </a:p>
            <a:p>
              <a:pPr indent="-304812" defTabSz="580667"/>
              <a:r>
                <a:rPr lang="de-DE" altLang="de-DE" sz="1693" b="1" dirty="0">
                  <a:latin typeface="Calibri" panose="020F0502020204030204" pitchFamily="34" charset="0"/>
                </a:rPr>
                <a:t>Erkenne den Entscheidungskonflikt. Beschreibe das Dilemma. </a:t>
              </a:r>
            </a:p>
            <a:p>
              <a:pPr indent="-304812" defTabSz="580667"/>
              <a:r>
                <a:rPr lang="de-DE" altLang="de-DE" sz="1355" i="1" dirty="0">
                  <a:latin typeface="Calibri" panose="020F0502020204030204" pitchFamily="34" charset="0"/>
                </a:rPr>
                <a:t>z.B.: „Soll die Insektenwiese einem Freizeitpark weichen? Insektenvielfalt erhalten oder Freizeitangebot erhöhen? Beides geht nicht!“  z.B. „Soll eine Masernimpfpflicht eingeführt werden oder nicht?“</a:t>
              </a:r>
            </a:p>
          </p:txBody>
        </p:sp>
        <p:sp>
          <p:nvSpPr>
            <p:cNvPr id="37" name="Abgerundetes Rechteck 36">
              <a:extLst>
                <a:ext uri="{FF2B5EF4-FFF2-40B4-BE49-F238E27FC236}">
                  <a16:creationId xmlns:a16="http://schemas.microsoft.com/office/drawing/2014/main" id="{03D31938-0DB3-AA4E-BF07-B9E520F5B05A}"/>
                </a:ext>
              </a:extLst>
            </p:cNvPr>
            <p:cNvSpPr/>
            <p:nvPr/>
          </p:nvSpPr>
          <p:spPr>
            <a:xfrm>
              <a:off x="9292405" y="2554949"/>
              <a:ext cx="1080000" cy="1080000"/>
            </a:xfrm>
            <a:prstGeom prst="roundRect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6774" b="1" dirty="0"/>
            </a:p>
          </p:txBody>
        </p:sp>
        <p:pic>
          <p:nvPicPr>
            <p:cNvPr id="41" name="Grafik 40" descr="Ohr">
              <a:extLst>
                <a:ext uri="{FF2B5EF4-FFF2-40B4-BE49-F238E27FC236}">
                  <a16:creationId xmlns:a16="http://schemas.microsoft.com/office/drawing/2014/main" id="{03FF8C77-1444-C64A-AACE-233721DB4876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p:blipFill>
          <p:spPr>
            <a:xfrm>
              <a:off x="9270398" y="2530102"/>
              <a:ext cx="1080000" cy="1080000"/>
            </a:xfrm>
            <a:prstGeom prst="rect">
              <a:avLst/>
            </a:prstGeom>
          </p:spPr>
        </p:pic>
        <p:sp>
          <p:nvSpPr>
            <p:cNvPr id="40" name="Abgerundetes Rechteck 39">
              <a:extLst>
                <a:ext uri="{FF2B5EF4-FFF2-40B4-BE49-F238E27FC236}">
                  <a16:creationId xmlns:a16="http://schemas.microsoft.com/office/drawing/2014/main" id="{B99A8837-708E-D24E-B192-11C08534E570}"/>
                </a:ext>
              </a:extLst>
            </p:cNvPr>
            <p:cNvSpPr/>
            <p:nvPr/>
          </p:nvSpPr>
          <p:spPr>
            <a:xfrm>
              <a:off x="883913" y="3031851"/>
              <a:ext cx="3519645" cy="600459"/>
            </a:xfrm>
            <a:prstGeom prst="roundRect">
              <a:avLst/>
            </a:prstGeom>
            <a:solidFill>
              <a:srgbClr val="7030A0">
                <a:alpha val="50196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de-DE" sz="3387" b="1" dirty="0"/>
                <a:t>    ahrnehmen</a:t>
              </a:r>
            </a:p>
          </p:txBody>
        </p:sp>
        <p:sp>
          <p:nvSpPr>
            <p:cNvPr id="22" name="Abgerundetes Rechteck 21">
              <a:extLst>
                <a:ext uri="{FF2B5EF4-FFF2-40B4-BE49-F238E27FC236}">
                  <a16:creationId xmlns:a16="http://schemas.microsoft.com/office/drawing/2014/main" id="{23751BCA-FD65-3B4A-9575-184C78628529}"/>
                </a:ext>
              </a:extLst>
            </p:cNvPr>
            <p:cNvSpPr/>
            <p:nvPr/>
          </p:nvSpPr>
          <p:spPr>
            <a:xfrm>
              <a:off x="268976" y="2555914"/>
              <a:ext cx="1080000" cy="1080000"/>
            </a:xfrm>
            <a:prstGeom prst="roundRect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6012" b="1" dirty="0"/>
                <a:t>W</a:t>
              </a:r>
            </a:p>
          </p:txBody>
        </p:sp>
      </p:grpSp>
      <p:grpSp>
        <p:nvGrpSpPr>
          <p:cNvPr id="2" name="Gruppieren 1">
            <a:extLst>
              <a:ext uri="{FF2B5EF4-FFF2-40B4-BE49-F238E27FC236}">
                <a16:creationId xmlns:a16="http://schemas.microsoft.com/office/drawing/2014/main" id="{8F5BCFDE-E973-1E4D-9218-AE57981652C8}"/>
              </a:ext>
            </a:extLst>
          </p:cNvPr>
          <p:cNvGrpSpPr/>
          <p:nvPr/>
        </p:nvGrpSpPr>
        <p:grpSpPr>
          <a:xfrm>
            <a:off x="476138" y="5504148"/>
            <a:ext cx="8557551" cy="2970065"/>
            <a:chOff x="238493" y="6920816"/>
            <a:chExt cx="10106909" cy="3507800"/>
          </a:xfrm>
        </p:grpSpPr>
        <p:sp>
          <p:nvSpPr>
            <p:cNvPr id="59" name="Abgerundetes Rechteck 58">
              <a:extLst>
                <a:ext uri="{FF2B5EF4-FFF2-40B4-BE49-F238E27FC236}">
                  <a16:creationId xmlns:a16="http://schemas.microsoft.com/office/drawing/2014/main" id="{0DADFE3C-A979-8947-9BA6-1DF105D046B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0364" y="7358207"/>
              <a:ext cx="9623204" cy="3070409"/>
            </a:xfrm>
            <a:prstGeom prst="roundRect">
              <a:avLst>
                <a:gd name="adj" fmla="val 16667"/>
              </a:avLst>
            </a:prstGeom>
            <a:noFill/>
            <a:ln w="63500">
              <a:solidFill>
                <a:srgbClr val="00B050"/>
              </a:solidFill>
              <a:round/>
              <a:headEnd/>
              <a:tailEnd/>
            </a:ln>
            <a:effectLst/>
          </p:spPr>
          <p:txBody>
            <a:bodyPr bIns="9144" anchor="b" anchorCtr="0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defTabSz="580667"/>
              <a:endParaRPr lang="de-DE" altLang="de-DE" sz="2032" i="1" dirty="0">
                <a:latin typeface="Calibri" panose="020F0502020204030204" pitchFamily="34" charset="0"/>
              </a:endParaRPr>
            </a:p>
            <a:p>
              <a:pPr indent="-304812" defTabSz="580667"/>
              <a:r>
                <a:rPr lang="de-DE" altLang="de-DE" sz="1693" b="1" dirty="0">
                  <a:latin typeface="Calibri" panose="020F0502020204030204" pitchFamily="34" charset="0"/>
                </a:rPr>
                <a:t>Argumentiere wie ein Profi: 1. Beurteile, ob die Sachaussagen (=Tatsachenaussagen= „Ist“-Aussagen= deskriptive Aussagen) korrekt sind. 2. Benenne zu jeder Sachaussage einen damit verknüpften Wert/ Norm und/oder formuliere eine Werteaussage (=normenbezogene Aussage= normative Aussage)</a:t>
              </a:r>
              <a:r>
                <a:rPr lang="de-DE" altLang="de-DE" sz="1693" i="1" dirty="0">
                  <a:latin typeface="Calibri" panose="020F0502020204030204" pitchFamily="34" charset="0"/>
                </a:rPr>
                <a:t>. </a:t>
              </a:r>
              <a:r>
                <a:rPr lang="de-DE" altLang="de-DE" sz="1693" b="1" dirty="0">
                  <a:latin typeface="Calibri" panose="020F0502020204030204" pitchFamily="34" charset="0"/>
                </a:rPr>
                <a:t>3. Ziehe eine Schlussfolgerung.</a:t>
              </a:r>
              <a:endParaRPr lang="de-DE" altLang="de-DE" sz="1693" i="1" dirty="0">
                <a:latin typeface="Calibri" panose="020F0502020204030204" pitchFamily="34" charset="0"/>
              </a:endParaRPr>
            </a:p>
            <a:p>
              <a:pPr indent="-304812" defTabSz="580667"/>
              <a:r>
                <a:rPr lang="de-DE" altLang="de-DE" sz="1355" i="1" dirty="0">
                  <a:latin typeface="Calibri" panose="020F0502020204030204" pitchFamily="34" charset="0"/>
                </a:rPr>
                <a:t>z.B. 1. „Eine wenig gemähte Wiese hat eine hohe Artenvielfalt“, 2. „Für den Erhalt von Artenvielfalt muss alles getan werden“. 3. „Also darf der Freizeitpark nicht entstehen“.  </a:t>
              </a:r>
            </a:p>
            <a:p>
              <a:pPr indent="-304812" defTabSz="580667"/>
              <a:r>
                <a:rPr lang="de-DE" altLang="de-DE" sz="1355" i="1" dirty="0">
                  <a:latin typeface="Calibri" panose="020F0502020204030204" pitchFamily="34" charset="0"/>
                </a:rPr>
                <a:t>z.B. 1. „Eine Masernimpfpflicht ist ein Eingriff in meinen Körper“, 2. „Selbstbestimmungsrecht: Über meinen Körper darf ich selbst bestimmen “. 3. „Also darf es keine Masernimpfpflicht geben“.  </a:t>
              </a:r>
            </a:p>
          </p:txBody>
        </p:sp>
        <p:sp>
          <p:nvSpPr>
            <p:cNvPr id="42" name="Abgerundetes Rechteck 41">
              <a:extLst>
                <a:ext uri="{FF2B5EF4-FFF2-40B4-BE49-F238E27FC236}">
                  <a16:creationId xmlns:a16="http://schemas.microsoft.com/office/drawing/2014/main" id="{39274FAA-B0CF-9145-92AB-79ADFDF50AC4}"/>
                </a:ext>
              </a:extLst>
            </p:cNvPr>
            <p:cNvSpPr/>
            <p:nvPr/>
          </p:nvSpPr>
          <p:spPr>
            <a:xfrm>
              <a:off x="578244" y="7394199"/>
              <a:ext cx="3825314" cy="600458"/>
            </a:xfrm>
            <a:prstGeom prst="roundRect">
              <a:avLst/>
            </a:prstGeom>
            <a:solidFill>
              <a:srgbClr val="00B050">
                <a:alpha val="50196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8000" rIns="18000" rtlCol="0" anchor="ctr"/>
            <a:lstStyle/>
            <a:p>
              <a:r>
                <a:rPr lang="de-DE" sz="3387" b="1" dirty="0"/>
                <a:t>       </a:t>
              </a:r>
              <a:r>
                <a:rPr lang="de-DE" sz="3387" b="1" dirty="0" err="1"/>
                <a:t>rgumentieren</a:t>
              </a:r>
              <a:endParaRPr lang="de-DE" sz="3387" b="1" dirty="0"/>
            </a:p>
          </p:txBody>
        </p:sp>
        <p:sp>
          <p:nvSpPr>
            <p:cNvPr id="60" name="Abgerundetes Rechteck 59">
              <a:extLst>
                <a:ext uri="{FF2B5EF4-FFF2-40B4-BE49-F238E27FC236}">
                  <a16:creationId xmlns:a16="http://schemas.microsoft.com/office/drawing/2014/main" id="{8932F8A5-6539-B94D-844E-73698D7B6599}"/>
                </a:ext>
              </a:extLst>
            </p:cNvPr>
            <p:cNvSpPr/>
            <p:nvPr/>
          </p:nvSpPr>
          <p:spPr>
            <a:xfrm>
              <a:off x="238493" y="6920816"/>
              <a:ext cx="1080000" cy="1080000"/>
            </a:xfrm>
            <a:prstGeom prst="roundRect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6012" b="1" dirty="0"/>
                <a:t>A</a:t>
              </a:r>
            </a:p>
          </p:txBody>
        </p:sp>
        <p:grpSp>
          <p:nvGrpSpPr>
            <p:cNvPr id="10" name="Gruppieren 9">
              <a:extLst>
                <a:ext uri="{FF2B5EF4-FFF2-40B4-BE49-F238E27FC236}">
                  <a16:creationId xmlns:a16="http://schemas.microsoft.com/office/drawing/2014/main" id="{8860D007-AADF-7D49-9E73-3513EAF3BF6B}"/>
                </a:ext>
              </a:extLst>
            </p:cNvPr>
            <p:cNvGrpSpPr/>
            <p:nvPr/>
          </p:nvGrpSpPr>
          <p:grpSpPr>
            <a:xfrm>
              <a:off x="9242841" y="6920816"/>
              <a:ext cx="1102561" cy="1151221"/>
              <a:chOff x="9073608" y="6992045"/>
              <a:chExt cx="1102561" cy="1151221"/>
            </a:xfrm>
          </p:grpSpPr>
          <p:sp>
            <p:nvSpPr>
              <p:cNvPr id="62" name="Abgerundetes Rechteck 61">
                <a:extLst>
                  <a:ext uri="{FF2B5EF4-FFF2-40B4-BE49-F238E27FC236}">
                    <a16:creationId xmlns:a16="http://schemas.microsoft.com/office/drawing/2014/main" id="{EBBC8F80-3C2A-3542-93B5-F441C032B564}"/>
                  </a:ext>
                </a:extLst>
              </p:cNvPr>
              <p:cNvSpPr/>
              <p:nvPr/>
            </p:nvSpPr>
            <p:spPr>
              <a:xfrm>
                <a:off x="9073608" y="6992045"/>
                <a:ext cx="1080000" cy="1080000"/>
              </a:xfrm>
              <a:prstGeom prst="roundRect">
                <a:avLst/>
              </a:prstGeom>
              <a:solidFill>
                <a:srgbClr val="00B0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 sz="6774" b="1" dirty="0"/>
              </a:p>
            </p:txBody>
          </p:sp>
          <p:pic>
            <p:nvPicPr>
              <p:cNvPr id="6" name="Grafik 5" descr="Chat">
                <a:extLst>
                  <a:ext uri="{FF2B5EF4-FFF2-40B4-BE49-F238E27FC236}">
                    <a16:creationId xmlns:a16="http://schemas.microsoft.com/office/drawing/2014/main" id="{F3041B23-47A1-274B-8BE1-0D7017F2F264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7">
                <a:extLst>
                  <a:ext uri="{96DAC541-7B7A-43D3-8B79-37D633B846F1}">
                    <asvg:svgBlip xmlns:asvg="http://schemas.microsoft.com/office/drawing/2016/SVG/main" r:embed="rId8"/>
                  </a:ext>
                </a:extLst>
              </a:blip>
              <a:stretch>
                <a:fillRect/>
              </a:stretch>
            </p:blipFill>
            <p:spPr>
              <a:xfrm>
                <a:off x="9096169" y="7063266"/>
                <a:ext cx="1080000" cy="1080000"/>
              </a:xfrm>
              <a:prstGeom prst="rect">
                <a:avLst/>
              </a:prstGeom>
            </p:spPr>
          </p:pic>
        </p:grpSp>
      </p:grpSp>
      <p:grpSp>
        <p:nvGrpSpPr>
          <p:cNvPr id="4" name="Gruppieren 3">
            <a:extLst>
              <a:ext uri="{FF2B5EF4-FFF2-40B4-BE49-F238E27FC236}">
                <a16:creationId xmlns:a16="http://schemas.microsoft.com/office/drawing/2014/main" id="{406594C2-8989-954A-AE95-6F5294C5BF35}"/>
              </a:ext>
            </a:extLst>
          </p:cNvPr>
          <p:cNvGrpSpPr/>
          <p:nvPr/>
        </p:nvGrpSpPr>
        <p:grpSpPr>
          <a:xfrm>
            <a:off x="487534" y="8534517"/>
            <a:ext cx="8554142" cy="2024339"/>
            <a:chOff x="251952" y="10030277"/>
            <a:chExt cx="10102883" cy="2390849"/>
          </a:xfrm>
        </p:grpSpPr>
        <p:sp>
          <p:nvSpPr>
            <p:cNvPr id="53" name="Abgerundetes Rechteck 52">
              <a:extLst>
                <a:ext uri="{FF2B5EF4-FFF2-40B4-BE49-F238E27FC236}">
                  <a16:creationId xmlns:a16="http://schemas.microsoft.com/office/drawing/2014/main" id="{95943048-F15F-4743-ADB3-0AFB0A45400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9760" y="10551689"/>
              <a:ext cx="9623204" cy="1869437"/>
            </a:xfrm>
            <a:prstGeom prst="roundRect">
              <a:avLst>
                <a:gd name="adj" fmla="val 16667"/>
              </a:avLst>
            </a:prstGeom>
            <a:noFill/>
            <a:ln w="63500">
              <a:solidFill>
                <a:srgbClr val="FF9300"/>
              </a:solidFill>
              <a:round/>
              <a:headEnd/>
              <a:tailEnd/>
            </a:ln>
            <a:effectLst/>
          </p:spPr>
          <p:txBody>
            <a:bodyPr bIns="9144" anchor="b" anchorCtr="0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defTabSz="580667"/>
              <a:r>
                <a:rPr lang="de-DE" altLang="de-DE" sz="1693" b="1" dirty="0">
                  <a:latin typeface="Calibri" panose="020F0502020204030204" pitchFamily="34" charset="0"/>
                </a:rPr>
                <a:t>Gewichte die Werte gemäß der Bedeutung, die sie für </a:t>
              </a:r>
              <a:r>
                <a:rPr lang="de-DE" altLang="de-DE" sz="1693" b="1" dirty="0">
                  <a:solidFill>
                    <a:srgbClr val="C00000"/>
                  </a:solidFill>
                  <a:latin typeface="Calibri" panose="020F0502020204030204" pitchFamily="34" charset="0"/>
                </a:rPr>
                <a:t>dich</a:t>
              </a:r>
              <a:r>
                <a:rPr lang="de-DE" altLang="de-DE" sz="1693" b="1" dirty="0">
                  <a:latin typeface="Calibri" panose="020F0502020204030204" pitchFamily="34" charset="0"/>
                </a:rPr>
                <a:t> haben. Beachte nicht nur die Bedeutung für „jetzt“ sondern auch für „zukünftig“.</a:t>
              </a:r>
            </a:p>
            <a:p>
              <a:pPr defTabSz="580667"/>
              <a:r>
                <a:rPr lang="de-DE" altLang="de-DE" sz="1355" i="1" dirty="0">
                  <a:latin typeface="Calibri" panose="020F0502020204030204" pitchFamily="34" charset="0"/>
                </a:rPr>
                <a:t>z.B. 1. Artenvielfalt, 2. Selbstverwirklichung, 3. Geselligkeit, 4. ... </a:t>
              </a:r>
            </a:p>
            <a:p>
              <a:pPr defTabSz="580667"/>
              <a:r>
                <a:rPr lang="de-DE" altLang="de-DE" sz="1355" i="1" dirty="0">
                  <a:latin typeface="Calibri" panose="020F0502020204030204" pitchFamily="34" charset="0"/>
                </a:rPr>
                <a:t>z.B. 1. Freiheit, Selbstbestimmung, 2.  Gesundheit, 3. Solidarität mit benachteiligten Personen, 4…</a:t>
              </a:r>
            </a:p>
          </p:txBody>
        </p:sp>
        <p:grpSp>
          <p:nvGrpSpPr>
            <p:cNvPr id="12" name="Gruppieren 11">
              <a:extLst>
                <a:ext uri="{FF2B5EF4-FFF2-40B4-BE49-F238E27FC236}">
                  <a16:creationId xmlns:a16="http://schemas.microsoft.com/office/drawing/2014/main" id="{97605551-6B2F-CB4B-89EC-1D15E902E871}"/>
                </a:ext>
              </a:extLst>
            </p:cNvPr>
            <p:cNvGrpSpPr/>
            <p:nvPr/>
          </p:nvGrpSpPr>
          <p:grpSpPr>
            <a:xfrm>
              <a:off x="9261000" y="10030277"/>
              <a:ext cx="1093835" cy="1115899"/>
              <a:chOff x="9063004" y="10125566"/>
              <a:chExt cx="1093835" cy="1115899"/>
            </a:xfrm>
          </p:grpSpPr>
          <p:sp>
            <p:nvSpPr>
              <p:cNvPr id="56" name="Abgerundetes Rechteck 55">
                <a:extLst>
                  <a:ext uri="{FF2B5EF4-FFF2-40B4-BE49-F238E27FC236}">
                    <a16:creationId xmlns:a16="http://schemas.microsoft.com/office/drawing/2014/main" id="{69C88F9E-D807-BC4B-87B3-4EEA1C700074}"/>
                  </a:ext>
                </a:extLst>
              </p:cNvPr>
              <p:cNvSpPr/>
              <p:nvPr/>
            </p:nvSpPr>
            <p:spPr>
              <a:xfrm>
                <a:off x="9063004" y="10161465"/>
                <a:ext cx="1080000" cy="1080000"/>
              </a:xfrm>
              <a:prstGeom prst="roundRect">
                <a:avLst/>
              </a:prstGeom>
              <a:solidFill>
                <a:srgbClr val="FF93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 sz="6774" b="1" dirty="0"/>
              </a:p>
            </p:txBody>
          </p:sp>
          <p:pic>
            <p:nvPicPr>
              <p:cNvPr id="35" name="Grafik 34" descr="Kurzhantel">
                <a:extLst>
                  <a:ext uri="{FF2B5EF4-FFF2-40B4-BE49-F238E27FC236}">
                    <a16:creationId xmlns:a16="http://schemas.microsoft.com/office/drawing/2014/main" id="{2A42AB01-89EA-FD4A-B346-E30671D6A265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9">
                <a:extLst>
                  <a:ext uri="{96DAC541-7B7A-43D3-8B79-37D633B846F1}">
                    <asvg:svgBlip xmlns:asvg="http://schemas.microsoft.com/office/drawing/2016/SVG/main" r:embed="rId10"/>
                  </a:ext>
                </a:extLst>
              </a:blip>
              <a:stretch>
                <a:fillRect/>
              </a:stretch>
            </p:blipFill>
            <p:spPr>
              <a:xfrm>
                <a:off x="9076839" y="10125566"/>
                <a:ext cx="1080000" cy="1080000"/>
              </a:xfrm>
              <a:prstGeom prst="rect">
                <a:avLst/>
              </a:prstGeom>
            </p:spPr>
          </p:pic>
        </p:grpSp>
        <p:sp>
          <p:nvSpPr>
            <p:cNvPr id="47" name="Abgerundetes Rechteck 46">
              <a:extLst>
                <a:ext uri="{FF2B5EF4-FFF2-40B4-BE49-F238E27FC236}">
                  <a16:creationId xmlns:a16="http://schemas.microsoft.com/office/drawing/2014/main" id="{D2D5F54A-A353-9A4A-8F2F-E2A23EC8903C}"/>
                </a:ext>
              </a:extLst>
            </p:cNvPr>
            <p:cNvSpPr/>
            <p:nvPr/>
          </p:nvSpPr>
          <p:spPr>
            <a:xfrm>
              <a:off x="448028" y="10551690"/>
              <a:ext cx="3955530" cy="600459"/>
            </a:xfrm>
            <a:prstGeom prst="roundRect">
              <a:avLst/>
            </a:prstGeom>
            <a:solidFill>
              <a:srgbClr val="FF9300">
                <a:alpha val="50196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de-DE" sz="3387" b="1" dirty="0"/>
                <a:t>       </a:t>
              </a:r>
              <a:r>
                <a:rPr lang="de-DE" sz="3387" b="1" dirty="0" err="1"/>
                <a:t>ewichten</a:t>
              </a:r>
              <a:endParaRPr lang="de-DE" sz="3387" b="1" dirty="0"/>
            </a:p>
          </p:txBody>
        </p:sp>
        <p:sp>
          <p:nvSpPr>
            <p:cNvPr id="54" name="Abgerundetes Rechteck 53">
              <a:extLst>
                <a:ext uri="{FF2B5EF4-FFF2-40B4-BE49-F238E27FC236}">
                  <a16:creationId xmlns:a16="http://schemas.microsoft.com/office/drawing/2014/main" id="{41CCD3B5-5FFC-474F-9E6A-080EB7D8DCF3}"/>
                </a:ext>
              </a:extLst>
            </p:cNvPr>
            <p:cNvSpPr/>
            <p:nvPr/>
          </p:nvSpPr>
          <p:spPr>
            <a:xfrm>
              <a:off x="251952" y="10066176"/>
              <a:ext cx="1080000" cy="1080000"/>
            </a:xfrm>
            <a:prstGeom prst="roundRect">
              <a:avLst/>
            </a:prstGeom>
            <a:solidFill>
              <a:srgbClr val="FF93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6012" b="1" dirty="0"/>
                <a:t>G</a:t>
              </a:r>
            </a:p>
          </p:txBody>
        </p:sp>
      </p:grpSp>
      <p:grpSp>
        <p:nvGrpSpPr>
          <p:cNvPr id="7" name="Gruppieren 6">
            <a:extLst>
              <a:ext uri="{FF2B5EF4-FFF2-40B4-BE49-F238E27FC236}">
                <a16:creationId xmlns:a16="http://schemas.microsoft.com/office/drawing/2014/main" id="{4CFBF251-76F1-094D-880B-7D0A2E4C1AF7}"/>
              </a:ext>
            </a:extLst>
          </p:cNvPr>
          <p:cNvGrpSpPr/>
          <p:nvPr/>
        </p:nvGrpSpPr>
        <p:grpSpPr>
          <a:xfrm>
            <a:off x="493344" y="10742468"/>
            <a:ext cx="8563208" cy="1797665"/>
            <a:chOff x="258815" y="12588552"/>
            <a:chExt cx="10113590" cy="2123135"/>
          </a:xfrm>
        </p:grpSpPr>
        <p:sp>
          <p:nvSpPr>
            <p:cNvPr id="75" name="Abgerundetes Rechteck 74">
              <a:extLst>
                <a:ext uri="{FF2B5EF4-FFF2-40B4-BE49-F238E27FC236}">
                  <a16:creationId xmlns:a16="http://schemas.microsoft.com/office/drawing/2014/main" id="{4995E354-1B2F-BC41-97BE-DF61E5DE1B8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0686" y="13050006"/>
              <a:ext cx="9623204" cy="1661681"/>
            </a:xfrm>
            <a:prstGeom prst="roundRect">
              <a:avLst>
                <a:gd name="adj" fmla="val 16667"/>
              </a:avLst>
            </a:prstGeom>
            <a:noFill/>
            <a:ln w="6350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 bIns="9144" anchor="b" anchorCtr="0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defTabSz="580667"/>
              <a:endParaRPr lang="de-DE" altLang="de-DE" sz="2032" b="1" dirty="0">
                <a:latin typeface="Calibri" panose="020F0502020204030204" pitchFamily="34" charset="0"/>
              </a:endParaRPr>
            </a:p>
            <a:p>
              <a:pPr indent="-304812" defTabSz="580667"/>
              <a:r>
                <a:rPr lang="de-DE" altLang="de-DE" sz="1693" b="1" dirty="0">
                  <a:latin typeface="Calibri" panose="020F0502020204030204" pitchFamily="34" charset="0"/>
                </a:rPr>
                <a:t>Triff </a:t>
              </a:r>
              <a:r>
                <a:rPr lang="de-DE" altLang="de-DE" sz="1693" b="1" dirty="0">
                  <a:solidFill>
                    <a:srgbClr val="C00000"/>
                  </a:solidFill>
                  <a:latin typeface="Calibri" panose="020F0502020204030204" pitchFamily="34" charset="0"/>
                </a:rPr>
                <a:t>deine</a:t>
              </a:r>
              <a:r>
                <a:rPr lang="de-DE" altLang="de-DE" sz="1693" b="1" dirty="0">
                  <a:latin typeface="Calibri" panose="020F0502020204030204" pitchFamily="34" charset="0"/>
                </a:rPr>
                <a:t> Entscheidung. Begründe wie </a:t>
              </a:r>
              <a:r>
                <a:rPr lang="de-DE" altLang="de-DE" sz="1693" b="1" dirty="0">
                  <a:solidFill>
                    <a:srgbClr val="C00000"/>
                  </a:solidFill>
                  <a:latin typeface="Calibri" panose="020F0502020204030204" pitchFamily="34" charset="0"/>
                </a:rPr>
                <a:t>du</a:t>
              </a:r>
              <a:r>
                <a:rPr lang="de-DE" altLang="de-DE" sz="1693" b="1" dirty="0">
                  <a:latin typeface="Calibri" panose="020F0502020204030204" pitchFamily="34" charset="0"/>
                </a:rPr>
                <a:t> zu </a:t>
              </a:r>
              <a:r>
                <a:rPr lang="de-DE" altLang="de-DE" sz="1693" b="1" dirty="0">
                  <a:solidFill>
                    <a:srgbClr val="C00000"/>
                  </a:solidFill>
                  <a:latin typeface="Calibri" panose="020F0502020204030204" pitchFamily="34" charset="0"/>
                </a:rPr>
                <a:t>deiner</a:t>
              </a:r>
              <a:r>
                <a:rPr lang="de-DE" altLang="de-DE" sz="1693" b="1" dirty="0">
                  <a:latin typeface="Calibri" panose="020F0502020204030204" pitchFamily="34" charset="0"/>
                </a:rPr>
                <a:t> Entscheidung kommst, indem du die Gewichtung beschreibst. </a:t>
              </a:r>
            </a:p>
            <a:p>
              <a:pPr indent="-304812" defTabSz="580667"/>
              <a:r>
                <a:rPr lang="de-DE" altLang="de-DE" sz="1355" i="1" dirty="0">
                  <a:latin typeface="Calibri" panose="020F0502020204030204" pitchFamily="34" charset="0"/>
                </a:rPr>
                <a:t>z.B. Die Werte „…“ stehen im Konflikt. Ich halte „…“ für den wichtigsten Wert, daher…  </a:t>
              </a:r>
            </a:p>
          </p:txBody>
        </p:sp>
        <p:grpSp>
          <p:nvGrpSpPr>
            <p:cNvPr id="14" name="Gruppieren 13">
              <a:extLst>
                <a:ext uri="{FF2B5EF4-FFF2-40B4-BE49-F238E27FC236}">
                  <a16:creationId xmlns:a16="http://schemas.microsoft.com/office/drawing/2014/main" id="{29452274-4D74-8047-89F6-EA54EEFC1F9F}"/>
                </a:ext>
              </a:extLst>
            </p:cNvPr>
            <p:cNvGrpSpPr/>
            <p:nvPr/>
          </p:nvGrpSpPr>
          <p:grpSpPr>
            <a:xfrm>
              <a:off x="9292405" y="12588552"/>
              <a:ext cx="1080000" cy="1080000"/>
              <a:chOff x="9093930" y="12563529"/>
              <a:chExt cx="1080000" cy="1080000"/>
            </a:xfrm>
          </p:grpSpPr>
          <p:sp>
            <p:nvSpPr>
              <p:cNvPr id="77" name="Abgerundetes Rechteck 76">
                <a:extLst>
                  <a:ext uri="{FF2B5EF4-FFF2-40B4-BE49-F238E27FC236}">
                    <a16:creationId xmlns:a16="http://schemas.microsoft.com/office/drawing/2014/main" id="{DF8A4199-C19A-214B-8A12-6F86B6A759F9}"/>
                  </a:ext>
                </a:extLst>
              </p:cNvPr>
              <p:cNvSpPr/>
              <p:nvPr/>
            </p:nvSpPr>
            <p:spPr>
              <a:xfrm>
                <a:off x="9093930" y="12563529"/>
                <a:ext cx="1080000" cy="1080000"/>
              </a:xfrm>
              <a:prstGeom prst="roundRect">
                <a:avLst/>
              </a:prstGeom>
              <a:solidFill>
                <a:srgbClr val="FF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 sz="6774" b="1" dirty="0"/>
              </a:p>
            </p:txBody>
          </p:sp>
          <p:pic>
            <p:nvPicPr>
              <p:cNvPr id="74" name="Grafik 73" descr="Waage der Justitia">
                <a:extLst>
                  <a:ext uri="{FF2B5EF4-FFF2-40B4-BE49-F238E27FC236}">
                    <a16:creationId xmlns:a16="http://schemas.microsoft.com/office/drawing/2014/main" id="{CFD367C6-E142-824C-84A6-4CDC058CB856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1">
                <a:extLst>
                  <a:ext uri="{96DAC541-7B7A-43D3-8B79-37D633B846F1}">
                    <asvg:svgBlip xmlns:asvg="http://schemas.microsoft.com/office/drawing/2016/SVG/main" r:embed="rId12"/>
                  </a:ext>
                </a:extLst>
              </a:blip>
              <a:stretch>
                <a:fillRect/>
              </a:stretch>
            </p:blipFill>
            <p:spPr>
              <a:xfrm>
                <a:off x="9158638" y="12600648"/>
                <a:ext cx="1008000" cy="1008000"/>
              </a:xfrm>
              <a:prstGeom prst="rect">
                <a:avLst/>
              </a:prstGeom>
            </p:spPr>
          </p:pic>
        </p:grpSp>
        <p:sp>
          <p:nvSpPr>
            <p:cNvPr id="49" name="Abgerundetes Rechteck 48">
              <a:extLst>
                <a:ext uri="{FF2B5EF4-FFF2-40B4-BE49-F238E27FC236}">
                  <a16:creationId xmlns:a16="http://schemas.microsoft.com/office/drawing/2014/main" id="{5869EA05-9B20-224D-BBE4-047325A70F87}"/>
                </a:ext>
              </a:extLst>
            </p:cNvPr>
            <p:cNvSpPr/>
            <p:nvPr/>
          </p:nvSpPr>
          <p:spPr>
            <a:xfrm>
              <a:off x="448028" y="13050006"/>
              <a:ext cx="3955530" cy="600459"/>
            </a:xfrm>
            <a:prstGeom prst="roundRect">
              <a:avLst/>
            </a:prstGeom>
            <a:solidFill>
              <a:srgbClr val="FF0000">
                <a:alpha val="50196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de-DE" sz="3387" b="1" dirty="0"/>
                <a:t>       </a:t>
              </a:r>
              <a:r>
                <a:rPr lang="de-DE" sz="3387" b="1" dirty="0" err="1"/>
                <a:t>ntscheiden</a:t>
              </a:r>
              <a:endParaRPr lang="de-DE" sz="3387" b="1" dirty="0"/>
            </a:p>
          </p:txBody>
        </p:sp>
        <p:sp>
          <p:nvSpPr>
            <p:cNvPr id="76" name="Abgerundetes Rechteck 75">
              <a:extLst>
                <a:ext uri="{FF2B5EF4-FFF2-40B4-BE49-F238E27FC236}">
                  <a16:creationId xmlns:a16="http://schemas.microsoft.com/office/drawing/2014/main" id="{5AFDF1B9-CC9C-D147-8C26-6EF6D3B84409}"/>
                </a:ext>
              </a:extLst>
            </p:cNvPr>
            <p:cNvSpPr/>
            <p:nvPr/>
          </p:nvSpPr>
          <p:spPr>
            <a:xfrm>
              <a:off x="258815" y="12588552"/>
              <a:ext cx="1080000" cy="1080000"/>
            </a:xfrm>
            <a:prstGeom prst="roundRec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6012" b="1" dirty="0"/>
                <a:t>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0360660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589</Words>
  <Application>Microsoft Macintosh PowerPoint</Application>
  <PresentationFormat>A3-Papier (297 x 420 mm)</PresentationFormat>
  <Paragraphs>54</Paragraphs>
  <Slides>2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</vt:lpstr>
      <vt:lpstr>PowerPoint-Präsentation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Sven Gemballa</dc:creator>
  <cp:lastModifiedBy>Sven Gemballa</cp:lastModifiedBy>
  <cp:revision>13</cp:revision>
  <cp:lastPrinted>2022-07-05T09:12:53Z</cp:lastPrinted>
  <dcterms:created xsi:type="dcterms:W3CDTF">2022-07-05T09:09:30Z</dcterms:created>
  <dcterms:modified xsi:type="dcterms:W3CDTF">2022-11-10T07:52:21Z</dcterms:modified>
</cp:coreProperties>
</file>